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21"/>
  </p:notesMasterIdLst>
  <p:sldIdLst>
    <p:sldId id="288" r:id="rId2"/>
    <p:sldId id="306" r:id="rId3"/>
    <p:sldId id="289" r:id="rId4"/>
    <p:sldId id="290" r:id="rId5"/>
    <p:sldId id="291" r:id="rId6"/>
    <p:sldId id="292" r:id="rId7"/>
    <p:sldId id="303" r:id="rId8"/>
    <p:sldId id="304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1" r:id="rId17"/>
    <p:sldId id="302" r:id="rId18"/>
    <p:sldId id="307" r:id="rId19"/>
    <p:sldId id="30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EL" initials="D" lastIdx="1" clrIdx="0">
    <p:extLst>
      <p:ext uri="{19B8F6BF-5375-455C-9EA6-DF929625EA0E}">
        <p15:presenceInfo xmlns:p15="http://schemas.microsoft.com/office/powerpoint/2012/main" userId="DO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AFB92F"/>
    <a:srgbClr val="EC5ABB"/>
    <a:srgbClr val="FFFFFF"/>
    <a:srgbClr val="B7E9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67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38B86-60A7-4500-ACB2-A2178B39842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3C142-9B12-45C9-BC78-C07DFB0E7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4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D724BB4-AD80-415B-8D2B-F8ABEBAF8DC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6E78-EFE7-4A32-BF43-8B1DF1B5DCB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53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4BB4-AD80-415B-8D2B-F8ABEBAF8DC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6E78-EFE7-4A32-BF43-8B1DF1B5D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061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4BB4-AD80-415B-8D2B-F8ABEBAF8DC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6E78-EFE7-4A32-BF43-8B1DF1B5DCB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315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4BB4-AD80-415B-8D2B-F8ABEBAF8DC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6E78-EFE7-4A32-BF43-8B1DF1B5D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6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4BB4-AD80-415B-8D2B-F8ABEBAF8DC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6E78-EFE7-4A32-BF43-8B1DF1B5DCB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68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4BB4-AD80-415B-8D2B-F8ABEBAF8DC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6E78-EFE7-4A32-BF43-8B1DF1B5D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4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4BB4-AD80-415B-8D2B-F8ABEBAF8DC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6E78-EFE7-4A32-BF43-8B1DF1B5D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0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4BB4-AD80-415B-8D2B-F8ABEBAF8DC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6E78-EFE7-4A32-BF43-8B1DF1B5D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03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4BB4-AD80-415B-8D2B-F8ABEBAF8DC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6E78-EFE7-4A32-BF43-8B1DF1B5D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3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4BB4-AD80-415B-8D2B-F8ABEBAF8DC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6E78-EFE7-4A32-BF43-8B1DF1B5DC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0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4BB4-AD80-415B-8D2B-F8ABEBAF8DC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96E78-EFE7-4A32-BF43-8B1DF1B5DCB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22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D724BB4-AD80-415B-8D2B-F8ABEBAF8DC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F996E78-EFE7-4A32-BF43-8B1DF1B5DCB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4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99075">
            <a:off x="1932303" y="1215279"/>
            <a:ext cx="3125449" cy="3785652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B050"/>
                </a:solidFill>
              </a:rPr>
              <a:t>সব্বাইকে</a:t>
            </a:r>
            <a:r>
              <a:rPr lang="bn-IN" sz="4800" dirty="0" smtClean="0"/>
              <a:t> </a:t>
            </a:r>
          </a:p>
          <a:p>
            <a:pPr algn="ctr"/>
            <a:r>
              <a:rPr lang="bn-IN" sz="4800" dirty="0" smtClean="0">
                <a:solidFill>
                  <a:srgbClr val="FF0000"/>
                </a:solidFill>
              </a:rPr>
              <a:t>এক </a:t>
            </a:r>
            <a:r>
              <a:rPr lang="bn-IN" sz="4800" dirty="0" smtClean="0"/>
              <a:t> </a:t>
            </a:r>
          </a:p>
          <a:p>
            <a:pPr algn="ctr"/>
            <a:r>
              <a:rPr lang="bn-IN" sz="4800" dirty="0" smtClean="0">
                <a:solidFill>
                  <a:srgbClr val="002060"/>
                </a:solidFill>
              </a:rPr>
              <a:t>গুচ্ছ </a:t>
            </a:r>
            <a:endParaRPr lang="bn-IN" sz="4800" dirty="0" smtClean="0"/>
          </a:p>
          <a:p>
            <a:pPr algn="ctr"/>
            <a:r>
              <a:rPr lang="bn-IN" sz="4800" dirty="0" smtClean="0">
                <a:solidFill>
                  <a:srgbClr val="C00000"/>
                </a:solidFill>
              </a:rPr>
              <a:t>ফুলের</a:t>
            </a:r>
          </a:p>
          <a:p>
            <a:pPr algn="ctr"/>
            <a:r>
              <a:rPr lang="bn-IN" sz="4800" dirty="0" smtClean="0"/>
              <a:t> </a:t>
            </a:r>
            <a:r>
              <a:rPr lang="bn-IN" sz="4800" dirty="0" smtClean="0">
                <a:solidFill>
                  <a:srgbClr val="00B050"/>
                </a:solidFill>
              </a:rPr>
              <a:t>শুভেচ্ছা 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55229" y="6077996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7" name="Picture 6" descr="Color Flow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64609" y="763578"/>
            <a:ext cx="4787398" cy="3083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682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/>
          <p:cNvSpPr txBox="1">
            <a:spLocks/>
          </p:cNvSpPr>
          <p:nvPr/>
        </p:nvSpPr>
        <p:spPr>
          <a:xfrm>
            <a:off x="-655229" y="-317298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55229" y="6077996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28164" y="1287985"/>
            <a:ext cx="9735671" cy="255787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Tw Cen MT" panose="020B0602020104020603" pitchFamily="34" charset="0"/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উৎপাদকঃসবুজ উদ্ভিদ সূর্যালোকের উপস্থিতিতে বায়ু থেকে কার্বনডাই-অক্সাইড এবং মাটি থেকে পানি সংগ্রহ করে সালোকসংশ্লেষন প্রক্রিয়াই তাদের প্রধান খাদ্য কার্বোহাইড্রেট তৈরি করে ।এরা নিজের খাদ্য নিজেরা তৈরি করতে পারে বলে এদের স্বভোজী বলা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PHOTOSYN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971" y="3967517"/>
            <a:ext cx="3406588" cy="2011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4430806" y="599309"/>
            <a:ext cx="2124635" cy="56701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/>
              <a:t>জীব উপাদান</a:t>
            </a:r>
            <a:endParaRPr lang="en-US" sz="3600" dirty="0"/>
          </a:p>
        </p:txBody>
      </p:sp>
      <p:pic>
        <p:nvPicPr>
          <p:cNvPr id="10" name="Picture 9" descr="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8412" y="3967517"/>
            <a:ext cx="3464858" cy="2011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6336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55229" y="6077996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71600" y="658906"/>
            <a:ext cx="9453282" cy="2617694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খাদকঃ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 প্রানিই জড় পদার্থ থেকে খাদ্য তৈরি করতে পারেনা।তারা খাদ্যের জন্য  প্রত্যক্ষ বা পরোক্ষভাবে সবুজ উদ্ভিদের উপর নির্ভরশীল।তাই এদের বলা হয় পরভোজী জীব।</a:t>
            </a:r>
            <a:b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 স্তরের খাদকঃযেসব প্রানী সরাসরি উদ্ভিদ থেকে খাদ্য গ্রহন করে, তাদেরকে বলা হয় প্রথম স্তরের খাদক।যেমন-ঘাস ফড়িং,মুরগি,ছাগল ইত্যাদি।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H34CAHNBP6TCA5JBP4ZCAX74OTTCAW9FB4UCAV0M06UCAJ5I1L8CAF9DSL7CAN31CEYCA6DUYQGCAT91MOGCAUYAUJBCAKIHNE5CAMEL8YJCAJ4GN9OCAQN7MECCAMP03TZCA39CPYQCAU8801FCA2IGP9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118" y="3482022"/>
            <a:ext cx="4504765" cy="25959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808" y="3442447"/>
            <a:ext cx="4541709" cy="2635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508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55229" y="6077996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34351" y="739615"/>
            <a:ext cx="9296401" cy="147915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 স্তরের খাদকঃযেসব প্রানী প্রথম স্তরের খাদককে খাদ্য হিসাবে গ্রহন করে তাদেরকে বলা হয় দ্বিতীয় স্ত্ররের খাদক।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যেমন-ব্যাঙ,শিয়াল ইত্যাদি।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new_Cryptic_frog_pic-1.jpg"/>
          <p:cNvPicPr>
            <a:picLocks noChangeAspect="1"/>
          </p:cNvPicPr>
          <p:nvPr/>
        </p:nvPicPr>
        <p:blipFill rotWithShape="1">
          <a:blip r:embed="rId2"/>
          <a:srcRect b="6479"/>
          <a:stretch/>
        </p:blipFill>
        <p:spPr>
          <a:xfrm>
            <a:off x="1434351" y="2758176"/>
            <a:ext cx="4325471" cy="31988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328194dccfa9df06d8b39e672df7c03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094" y="2744701"/>
            <a:ext cx="4531659" cy="3212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044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55229" y="6077996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64616" y="787569"/>
            <a:ext cx="8862767" cy="147153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তৃতীয় স্তরের খাদকঃযেসব প্রানী দ্বিতীয় স্তরের  খাদকদের খেয়ে বেঁচে থাকে তাদেরকে তৃতীয় স্তরের খাদক বলে।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যেমন-ময়ূর,বাঘ ইত্যাদি।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tig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101" y="2668339"/>
            <a:ext cx="4286794" cy="2886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IMG_70341a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1536" y="2725214"/>
            <a:ext cx="3975847" cy="2886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669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55229" y="6077996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59859" y="669449"/>
            <a:ext cx="9224681" cy="210064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 smtClean="0"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  <a:p>
            <a:r>
              <a:rPr lang="bn-BD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একটি বিশেষ শ্রেনির খাদক জীবন্ত প্রানির</a:t>
            </a:r>
            <a:r>
              <a:rPr lang="en-US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চেয়ে মৃত প্রানীর মাংস বা আবর্জনা খেতে বেশী </a:t>
            </a:r>
            <a:br>
              <a:rPr lang="bn-BD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</a:br>
            <a:r>
              <a:rPr lang="bn-BD" sz="3600" dirty="0" smtClean="0">
                <a:solidFill>
                  <a:schemeClr val="tx1"/>
                </a:solidFill>
                <a:latin typeface="NikoshLightBAN" pitchFamily="2" charset="0"/>
                <a:cs typeface="NikoshLightBAN" pitchFamily="2" charset="0"/>
              </a:rPr>
              <a:t>পছন্দ করে,এদের আবর্জনাভূক বা ধাঙর প্রানী বলে।যেমন-শকুন,শিয়াল,হায়েনা ইত্যাদি।</a:t>
            </a:r>
            <a:endParaRPr lang="en-US" sz="3600" dirty="0">
              <a:solidFill>
                <a:schemeClr val="tx1"/>
              </a:solidFill>
              <a:latin typeface="NikoshLightBAN" pitchFamily="2" charset="0"/>
              <a:cs typeface="NikoshLightBAN" pitchFamily="2" charset="0"/>
            </a:endParaRPr>
          </a:p>
        </p:txBody>
      </p:sp>
      <p:pic>
        <p:nvPicPr>
          <p:cNvPr id="9" name="Picture 8" descr="Hyena_kazirhut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528" y="2977095"/>
            <a:ext cx="4640672" cy="3100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752" y="2977094"/>
            <a:ext cx="4102788" cy="3100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1728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55229" y="6077996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63488" y="788994"/>
            <a:ext cx="9265024" cy="197221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বিয়োজকঃ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ব্যাকটেরিয়া ,ছত্রাক ইত্যাদি অতিক্ষুদ্র জীব বা অনুজীব উদ্ভিদ ওপ্রানীর বর্জ্য পদার্থ এবং মৃতদেহ থেকে তাদের খাদ্য গ্রহন করে ,এবং পরিনামে এসব বর্জ্য বিয়োজিত হয়ে মাটি পানির সাথে মিশে যায়।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pseudomonas_bacte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488" y="3153298"/>
            <a:ext cx="4251512" cy="2924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Agaricus_campestri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671" y="3153298"/>
            <a:ext cx="4421841" cy="2924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188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/>
          <p:cNvSpPr txBox="1">
            <a:spLocks/>
          </p:cNvSpPr>
          <p:nvPr/>
        </p:nvSpPr>
        <p:spPr>
          <a:xfrm>
            <a:off x="-866714" y="-333170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55229" y="6077996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025153" y="1183444"/>
            <a:ext cx="2415988" cy="66181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541494" y="2251672"/>
            <a:ext cx="6400800" cy="351711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প্রত্যেক দল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২য়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স্তরের খাদকের দুটি করে নাম লিখ।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54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55229" y="6077996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17444" y="1056195"/>
            <a:ext cx="1667436" cy="642554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981199" y="2286000"/>
            <a:ext cx="7579659" cy="281039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বাস্তুতন্ত্রের প্রধান উপাদান কয়টি ও কি কি 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উৎপাদক এর কাজ কি?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প্রথম স্তরের খাদক কাকে বলে।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দুটি বিয়োজকের নাম বল।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93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55229" y="6077996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749053" y="1668976"/>
            <a:ext cx="2693894" cy="70222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362200" y="3276600"/>
            <a:ext cx="6970059" cy="74407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বাস্তুতন্ত্রের উপাদান গুলোর বর্ননা লিখে আনবে।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6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55229" y="6077996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2320336" y="654549"/>
            <a:ext cx="6858000" cy="1240035"/>
          </a:xfrm>
          <a:prstGeom prst="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chemeClr val="tx1"/>
                </a:solidFill>
              </a:rPr>
              <a:t> ধন্যবাদ</a:t>
            </a:r>
            <a:r>
              <a:rPr lang="bn-IN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0" name="Picture 2" descr="F:\download net\Download picture\Annimation\agnature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35" y="2218765"/>
            <a:ext cx="6858001" cy="403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80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4"/>
          <p:cNvSpPr txBox="1">
            <a:spLocks/>
          </p:cNvSpPr>
          <p:nvPr/>
        </p:nvSpPr>
        <p:spPr>
          <a:xfrm>
            <a:off x="-792501" y="-321938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6" name="Subtitle 4"/>
          <p:cNvSpPr txBox="1">
            <a:spLocks/>
          </p:cNvSpPr>
          <p:nvPr/>
        </p:nvSpPr>
        <p:spPr>
          <a:xfrm>
            <a:off x="-655229" y="5795608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7" name="Can 16"/>
          <p:cNvSpPr/>
          <p:nvPr/>
        </p:nvSpPr>
        <p:spPr>
          <a:xfrm>
            <a:off x="0" y="-1139994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8" name="Can 17"/>
          <p:cNvSpPr/>
          <p:nvPr/>
        </p:nvSpPr>
        <p:spPr>
          <a:xfrm>
            <a:off x="11170024" y="-1021977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814477" y="764037"/>
            <a:ext cx="6134574" cy="4964869"/>
          </a:xfrm>
          <a:custGeom>
            <a:avLst/>
            <a:gdLst>
              <a:gd name="connsiteX0" fmla="*/ 15766 w 3578773"/>
              <a:gd name="connsiteY0" fmla="*/ 378372 h 5092262"/>
              <a:gd name="connsiteX1" fmla="*/ 1418897 w 3578773"/>
              <a:gd name="connsiteY1" fmla="*/ 0 h 5092262"/>
              <a:gd name="connsiteX2" fmla="*/ 3578773 w 3578773"/>
              <a:gd name="connsiteY2" fmla="*/ 567559 h 5092262"/>
              <a:gd name="connsiteX3" fmla="*/ 3578773 w 3578773"/>
              <a:gd name="connsiteY3" fmla="*/ 4114800 h 5092262"/>
              <a:gd name="connsiteX4" fmla="*/ 0 w 3578773"/>
              <a:gd name="connsiteY4" fmla="*/ 5092262 h 5092262"/>
              <a:gd name="connsiteX5" fmla="*/ 15766 w 3578773"/>
              <a:gd name="connsiteY5" fmla="*/ 378372 h 509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8773" h="5092262">
                <a:moveTo>
                  <a:pt x="15766" y="378372"/>
                </a:moveTo>
                <a:lnTo>
                  <a:pt x="1418897" y="0"/>
                </a:lnTo>
                <a:lnTo>
                  <a:pt x="3578773" y="567559"/>
                </a:lnTo>
                <a:lnTo>
                  <a:pt x="3578773" y="4114800"/>
                </a:lnTo>
                <a:lnTo>
                  <a:pt x="0" y="5092262"/>
                </a:lnTo>
                <a:cubicBezTo>
                  <a:pt x="5255" y="3515710"/>
                  <a:pt x="10511" y="1939159"/>
                  <a:pt x="15766" y="378372"/>
                </a:cubicBezTo>
                <a:close/>
              </a:path>
            </a:pathLst>
          </a:cu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</a:rPr>
              <a:t>মোঃ নাজমুল হক (শামীম)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</a:p>
          <a:p>
            <a:r>
              <a:rPr lang="en-US" sz="3200" dirty="0">
                <a:solidFill>
                  <a:schemeClr val="tx1"/>
                </a:solidFill>
              </a:rPr>
              <a:t>                     </a:t>
            </a:r>
            <a:r>
              <a:rPr lang="bn-IN" sz="2800" dirty="0" smtClean="0">
                <a:solidFill>
                  <a:schemeClr val="tx1"/>
                </a:solidFill>
              </a:rPr>
              <a:t>বিএসসি,বিএড,এমএ,এমএড</a:t>
            </a:r>
            <a:endParaRPr lang="bn-IN" sz="2800" dirty="0">
              <a:solidFill>
                <a:schemeClr val="tx1"/>
              </a:solidFill>
            </a:endParaRPr>
          </a:p>
          <a:p>
            <a:r>
              <a:rPr lang="bn-IN" sz="3200" dirty="0">
                <a:solidFill>
                  <a:schemeClr val="tx1"/>
                </a:solidFill>
              </a:rPr>
              <a:t>সহকারি শিক্ষক </a:t>
            </a:r>
          </a:p>
          <a:p>
            <a:r>
              <a:rPr lang="bn-IN" sz="3200" dirty="0">
                <a:solidFill>
                  <a:schemeClr val="tx1"/>
                </a:solidFill>
              </a:rPr>
              <a:t>থুপসারা সেলিমীয়া দাখিল মাদরাসা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endParaRPr lang="bn-IN" sz="3200" dirty="0" smtClean="0">
              <a:solidFill>
                <a:schemeClr val="tx1"/>
              </a:solidFill>
            </a:endParaRPr>
          </a:p>
          <a:p>
            <a:r>
              <a:rPr lang="bn-IN" sz="3200" dirty="0" smtClean="0">
                <a:solidFill>
                  <a:schemeClr val="tx1"/>
                </a:solidFill>
              </a:rPr>
              <a:t>কালাই</a:t>
            </a:r>
            <a:r>
              <a:rPr lang="bn-IN" sz="3200" dirty="0">
                <a:solidFill>
                  <a:schemeClr val="tx1"/>
                </a:solidFill>
              </a:rPr>
              <a:t>, জয়পুরহাট।</a:t>
            </a:r>
          </a:p>
          <a:p>
            <a:r>
              <a:rPr lang="bn-IN" sz="3200" dirty="0">
                <a:solidFill>
                  <a:schemeClr val="tx1"/>
                </a:solidFill>
              </a:rPr>
              <a:t>মোবাইল নং ০১৭২১৭০৭৪৫৫, ০১৮৭১৭২১০৮৫ </a:t>
            </a:r>
          </a:p>
          <a:p>
            <a:r>
              <a:rPr lang="bn-IN" sz="3200" dirty="0">
                <a:solidFill>
                  <a:schemeClr val="tx1"/>
                </a:solidFill>
              </a:rPr>
              <a:t>ইমেইল- </a:t>
            </a:r>
            <a:r>
              <a:rPr lang="en-US" sz="3200" dirty="0" smtClean="0">
                <a:solidFill>
                  <a:schemeClr val="tx1"/>
                </a:solidFill>
              </a:rPr>
              <a:t>atnazmul81@gmail.com</a:t>
            </a:r>
            <a:endParaRPr lang="en-US" sz="3200" u="sng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29" y="1310747"/>
            <a:ext cx="2891118" cy="35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3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55229" y="6077996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34602" y="1156550"/>
            <a:ext cx="3050241" cy="8382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পাঠের শিরোনাম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699062" y="2784989"/>
            <a:ext cx="4987738" cy="309137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নবম শ্রেণি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জীববিজ্ঞান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অধ্যায়- ১৩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জীবের পরিবেশ (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বাস্তুতন্ত্র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578722" y="2126132"/>
            <a:ext cx="381000" cy="511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70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55229" y="6077996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677205" y="763579"/>
            <a:ext cx="9201465" cy="413115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1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–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বাস্তুতন্ত্র কি তা বলতে পারবে।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বাস্তুতন্ত্রের উপাদান কয়টি ও কি কি তা বলতে পারবে।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#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বিভিন্ন ধরনের বাস্তুতন্ত্রের চিত্র আঁকতে পারবে।</a:t>
            </a:r>
          </a:p>
          <a:p>
            <a:r>
              <a:rPr lang="bn-BD" sz="1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49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/>
          <p:cNvSpPr txBox="1">
            <a:spLocks/>
          </p:cNvSpPr>
          <p:nvPr/>
        </p:nvSpPr>
        <p:spPr>
          <a:xfrm>
            <a:off x="-966362" y="-276410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55229" y="6077996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371600" y="3848980"/>
            <a:ext cx="9155060" cy="2229016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চিত্রের উপাদানগুলো চিনতে পারছ?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উপাদানগুলোর বেশির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ভাগই তোমাদের চেনা তাই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না?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এটি একটি বাস্তুতন্ত্রের ছবি।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ecosystems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685868"/>
            <a:ext cx="9155060" cy="3012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789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55229" y="6077996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492625" y="763577"/>
            <a:ext cx="9386046" cy="2651975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বাস্তুতন্ত্র বলতে ভূপৃষ্ঠের এমন কোনো একককে বোঝায় যেখানে জড়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খাদ্য উৎপাদনকারী সবুজ উদ্ভিদ ,খাদ্যের জন্য উদ্ভিদের উপর নির্ভরশীল কিছু প্রানী এবং মৃত জীবদেহ পরিবেশে মিশিয়ে দেওয়ার জন্য অনূজীব আছে এবং এসব উপাদানের মধ্য যথাযথ আন্তঃসম্পর্ক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বিদ্যামান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image_499_696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324" y="3563484"/>
            <a:ext cx="6248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4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55229" y="6077996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24024" y="1180361"/>
            <a:ext cx="8395569" cy="17526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বাস্তুতন্ত্রের উপাদানঃবাস্তুতন্ত্রের উপাদানগুলোকে প্রধানত </a:t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তিন ভাগে ভাগ করা হয়েছে।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801030" y="3538156"/>
            <a:ext cx="8538322" cy="79179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জড় উপাদান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*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ভৌত উপাদান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*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জীব উপাদান</a:t>
            </a:r>
          </a:p>
        </p:txBody>
      </p:sp>
    </p:spTree>
    <p:extLst>
      <p:ext uri="{BB962C8B-B14F-4D97-AF65-F5344CB8AC3E}">
        <p14:creationId xmlns:p14="http://schemas.microsoft.com/office/powerpoint/2010/main" val="306587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55229" y="6077996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47363" y="1728050"/>
            <a:ext cx="1600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জড় উপাদান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38163" y="1804250"/>
            <a:ext cx="1905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ভৌত উপাদান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733363" y="1042250"/>
            <a:ext cx="3429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বাস্তুতন্ত্রের উপাদান সমূহ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90163" y="2413850"/>
            <a:ext cx="1066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অজৈব উপাদান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37963" y="2413850"/>
            <a:ext cx="1066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জৈব উপাদান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61963" y="2566250"/>
            <a:ext cx="1828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উৎপাদক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95563" y="256625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খাদক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543363" y="249005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বিয়োজক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5563" y="3709250"/>
            <a:ext cx="2209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প্রথম  স্তরের খাদক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095563" y="4623650"/>
            <a:ext cx="2209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তৃতীয় স্তরের খাদক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95563" y="5080850"/>
            <a:ext cx="22098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সর্বোচ্চ খাদক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05163" y="1728050"/>
            <a:ext cx="1905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জীব উপাদান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7781363" y="2032850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8924363" y="2032850"/>
            <a:ext cx="152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6714563" y="3861650"/>
            <a:ext cx="460248" cy="1371600"/>
          </a:xfrm>
          <a:prstGeom prst="leftBrace">
            <a:avLst>
              <a:gd name="adj1" fmla="val 10017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6790763" y="195665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3"/>
          </p:cNvCxnSpPr>
          <p:nvPr/>
        </p:nvCxnSpPr>
        <p:spPr>
          <a:xfrm rot="10800000" flipH="1" flipV="1">
            <a:off x="4733363" y="1156550"/>
            <a:ext cx="3276600" cy="571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1"/>
            <a:endCxn id="8" idx="3"/>
          </p:cNvCxnSpPr>
          <p:nvPr/>
        </p:nvCxnSpPr>
        <p:spPr>
          <a:xfrm flipH="1">
            <a:off x="4047563" y="1156550"/>
            <a:ext cx="4114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748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/>
          <p:cNvSpPr txBox="1">
            <a:spLocks/>
          </p:cNvSpPr>
          <p:nvPr/>
        </p:nvSpPr>
        <p:spPr>
          <a:xfrm>
            <a:off x="-779054" y="-346617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-655229" y="6077996"/>
            <a:ext cx="13801726" cy="1110195"/>
          </a:xfrm>
          <a:prstGeom prst="left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IN" sz="2000" dirty="0" smtClean="0">
                <a:solidFill>
                  <a:srgbClr val="FF0000"/>
                </a:solidFill>
              </a:rPr>
              <a:t> </a:t>
            </a:r>
            <a:r>
              <a:rPr lang="bn-IN" dirty="0" smtClean="0">
                <a:solidFill>
                  <a:schemeClr val="tx1"/>
                </a:solidFill>
              </a:rPr>
              <a:t>মোঃনাজমুল হক(শামীম),থুপসারা সেলিমীয়া দাখিল মাদরাসা,কালাই,জয়পুরহাট।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Can 4"/>
          <p:cNvSpPr/>
          <p:nvPr/>
        </p:nvSpPr>
        <p:spPr>
          <a:xfrm>
            <a:off x="0" y="-857606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11170024" y="-739589"/>
            <a:ext cx="1021976" cy="8568782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ক্লাসে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সবাই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কে</a:t>
            </a:r>
          </a:p>
          <a:p>
            <a:pPr algn="ctr"/>
            <a:endParaRPr lang="bn-IN" sz="4000" dirty="0" smtClean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ধন্য</a:t>
            </a:r>
          </a:p>
          <a:p>
            <a:pPr algn="ctr"/>
            <a:endParaRPr lang="bn-IN" sz="4000" dirty="0">
              <a:solidFill>
                <a:schemeClr val="tx1"/>
              </a:solidFill>
            </a:endParaRP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IN" sz="4000" dirty="0" smtClean="0">
                <a:solidFill>
                  <a:schemeClr val="tx1"/>
                </a:solidFill>
              </a:rPr>
              <a:t>বাদ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66993" y="645562"/>
            <a:ext cx="2129642" cy="510988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জড় উপাদান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183341" y="1274567"/>
            <a:ext cx="9829799" cy="4803429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বাস্তুতন্ত্রের জড়  উপাদান গুলোকে জৈব এবং অজৈব এই দুই ভাগে ভাগ করা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যায়- 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অজৈব উপাদানঃযে সব পদার্থ কোন জীবদেহ থেকে আসেনি ,বরং জীবের উদ্ভবের আগেই পরিবেশে ছিল,সেগুলো বাস্তুতন্ত্রের অজৈব উপাদান। যেমন-ক্যালসিয়াম ,পটাশিয়াম,নাইট্রোজেন,অক্সিজেন,কার্বন-ডাই স অক্সাইড ইত্যাদি। </a:t>
            </a:r>
            <a:br>
              <a:rPr lang="bn-BD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জৈব উপাদানঃউদ্ভিদ ও প্রানীর বর্জ্য পদার্থ বা এসব জীবের মৃতদেহ থেকে যেসব বস্তু বাস্তুতন্ত্রে যোগ হয়,তাদের</a:t>
            </a:r>
            <a:br>
              <a:rPr lang="bn-BD" sz="3200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বলা হয় জৈব উপাদান। এগুলো সচরাচর হিউমাস নামে পরিচিত।যেমন-ইউরিয়া,উদ্ভিদ ও প্রানির বিভিন্ন কোষ,টিস্যু,অংগ ইত্যাদি।</a:t>
            </a:r>
            <a:br>
              <a:rPr lang="bn-BD" sz="3200" dirty="0" smtClean="0">
                <a:latin typeface="NikoshBAN" pitchFamily="2" charset="0"/>
                <a:cs typeface="NikoshBAN" pitchFamily="2" charset="0"/>
              </a:rPr>
            </a:b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ভৌত উপাদানঃপরিবেশে সূর্যালোকের পরিমান ,তাপমাত্রা ,বায়ুর চাপ ,বায়প্রবাহ ইত্যাদি বাস্তুতন্ত্রের ভৌত উপাদান।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0909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2863</TotalTime>
  <Words>993</Words>
  <Application>Microsoft Office PowerPoint</Application>
  <PresentationFormat>Widescreen</PresentationFormat>
  <Paragraphs>487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NikoshBAN</vt:lpstr>
      <vt:lpstr>NikoshLightBAN</vt:lpstr>
      <vt:lpstr>Tw Cen MT</vt:lpstr>
      <vt:lpstr>Tw Cen MT Condensed</vt:lpstr>
      <vt:lpstr>Vrinda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একগুচ্ছ ফুলের শুভেচ্ছা</dc:title>
  <dc:creator>DOEL</dc:creator>
  <cp:lastModifiedBy>User</cp:lastModifiedBy>
  <cp:revision>454</cp:revision>
  <dcterms:created xsi:type="dcterms:W3CDTF">2014-02-12T00:38:04Z</dcterms:created>
  <dcterms:modified xsi:type="dcterms:W3CDTF">2020-09-02T18:42:28Z</dcterms:modified>
</cp:coreProperties>
</file>