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630" r:id="rId2"/>
    <p:sldId id="257" r:id="rId3"/>
    <p:sldId id="261" r:id="rId4"/>
    <p:sldId id="627" r:id="rId5"/>
    <p:sldId id="264" r:id="rId6"/>
    <p:sldId id="275" r:id="rId7"/>
    <p:sldId id="344" r:id="rId8"/>
    <p:sldId id="628" r:id="rId9"/>
    <p:sldId id="284" r:id="rId10"/>
    <p:sldId id="279" r:id="rId11"/>
    <p:sldId id="632" r:id="rId12"/>
    <p:sldId id="280" r:id="rId13"/>
    <p:sldId id="285" r:id="rId14"/>
    <p:sldId id="286" r:id="rId15"/>
    <p:sldId id="287" r:id="rId16"/>
    <p:sldId id="281" r:id="rId17"/>
    <p:sldId id="282" r:id="rId18"/>
    <p:sldId id="288" r:id="rId19"/>
    <p:sldId id="283" r:id="rId20"/>
    <p:sldId id="289" r:id="rId21"/>
    <p:sldId id="633" r:id="rId22"/>
    <p:sldId id="358" r:id="rId23"/>
    <p:sldId id="629" r:id="rId24"/>
    <p:sldId id="278" r:id="rId25"/>
    <p:sldId id="631" r:id="rId2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0F8-0AB6-4B4A-A609-E31144FE0DB6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CE43-5B0E-46A9-ABB4-42B548912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DCBB-3AD0-463D-954D-E87D7F3C8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C3C7-451D-42A9-A2D8-351CBFA38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37DA-E27E-4875-AE91-E2FA53AB6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637E2-4978-45A6-80A8-FB32A64A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0857-910E-4F00-BA6A-EF23C6D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9D99-E9A6-4BC3-9D81-1F56ACB3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2C00-9977-4747-9F57-7A45E4CE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595D4-05EA-4AB2-8643-49B4C1CD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8695C-650E-4B28-9D2A-31068A4C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192E-412D-4304-8DBB-27E588E9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DBDE-3501-4162-A2A9-680EB07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4189F-F1ED-4F3E-B9BF-86E250B32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FD8DB-E00B-46FA-AC18-7236654E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15F5-E1EA-4165-9FE6-441F656C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54B4-BD3C-4BD0-8418-F6407015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F45F-CD4A-4649-8F1C-7610551F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B1DA-D038-4949-AD7F-D7C6A0CB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779B-2C9E-4E16-AC94-5A492A84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8B172-3110-4826-8D53-09BA934D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E0C69-D461-4001-B0D8-B56BB61B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2ADFD-1022-4A52-8FA2-7FC77EE2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8462-F4C6-4F74-AAB6-DBE4EBFE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B1B6-056B-4554-8F13-61A4894A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7D61-F5C0-4F33-BB31-5ECF4333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28D4-D59E-4A40-B84D-ED2DF5A0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564AD-8AEB-4705-AB95-25840489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D50-F089-4034-A933-C0279AC4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90F0-DBBA-4B58-A70B-DE10CC3CA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97257-0343-4EB9-BA6E-B0D988F0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B528-32E8-4EEE-B548-1D185FE0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CBE5F-B403-4C58-B899-34042C8D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3F687-6826-4E6A-8DAD-585119D5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91A5-2324-43F9-8729-AC22A27D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1856A-3352-471C-B69A-9178B67E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0A168-F35C-40C8-AAA2-335599846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0238D-C610-4D59-8555-6CB75AAD5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B0FD-7C35-4E95-A594-B90DF547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99162-C0BC-4065-B38D-F6B353C8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E0D60-4642-4429-841B-A6A9CBC8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17B88-70B4-4472-A889-3313667B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53BF-F8C8-4F93-9905-D5BC2EE0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F49D3-E099-4961-A728-71EC6BFB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8B0F6-2304-45A1-9765-354C0C3C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1663A-488A-4BA9-9CB4-CDF880B1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0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86FC9-3575-4DDF-8576-2CBA5327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87EBC-04A9-4FF4-AF97-86CD755D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B272C-2DC3-4286-9ADC-D14512CB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7347-D1FE-4F6C-AF00-4540E469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A122-C205-4FCC-BA51-FD89AE5D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1062F-4DAC-4BEE-B459-0FCAB1813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44865-AB92-4FB2-B85B-F98F1384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ED3EA-C108-4948-B5C7-DA944E76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BFB3-E8D0-42BB-936B-56D8A084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93A7-7FCA-493B-AA31-005D58AF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87EAA-61FF-4DAD-9647-E12E9AC20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633A2-990B-4598-9076-27F611B09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FB885-27E1-4759-B556-53DD9B45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86EA36E-F373-4C08-93A5-2BE0D9644B6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59D18-179B-4435-9C79-641056D6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C6A5-6D37-43BD-92F5-C0ADB638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62FF723-F78D-4541-A0B0-017B7518BD05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26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286AB0-46F0-4EE1-A537-62CD1CA0D892}"/>
              </a:ext>
            </a:extLst>
          </p:cNvPr>
          <p:cNvSpPr txBox="1"/>
          <p:nvPr/>
        </p:nvSpPr>
        <p:spPr>
          <a:xfrm>
            <a:off x="1828804" y="220039"/>
            <a:ext cx="7568420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0A256-4F25-40CD-8ADF-060E5773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35" y="1563027"/>
            <a:ext cx="6314594" cy="44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865C0-24A3-494A-B532-B6D9FF8BA9E7}"/>
              </a:ext>
            </a:extLst>
          </p:cNvPr>
          <p:cNvSpPr txBox="1"/>
          <p:nvPr/>
        </p:nvSpPr>
        <p:spPr>
          <a:xfrm>
            <a:off x="559164" y="1375142"/>
            <a:ext cx="1063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 এর 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 ছোট আকারের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ব্যবহার খুব সহজ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সংগঠনে কোনো কম্পিউটার নষ্ট হ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গেলে সম্পূর্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সিস্টেম নষ্ট 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04102-7207-4269-B646-8FA72B2DFFBE}"/>
              </a:ext>
            </a:extLst>
          </p:cNvPr>
          <p:cNvSpPr txBox="1"/>
          <p:nvPr/>
        </p:nvSpPr>
        <p:spPr>
          <a:xfrm>
            <a:off x="495300" y="4093900"/>
            <a:ext cx="1043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 এর অসুবিধা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গতি কম।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ক্যাবলে একটি মাত্র স্থানে ত্রুটি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পুরো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অচল করে দি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পারে।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488907-40C0-4445-AFB8-A84DBD206661}"/>
              </a:ext>
            </a:extLst>
          </p:cNvPr>
          <p:cNvSpPr/>
          <p:nvPr/>
        </p:nvSpPr>
        <p:spPr>
          <a:xfrm>
            <a:off x="3553845" y="21126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3475091" y="369135"/>
            <a:ext cx="363614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B17C4-E3E0-482D-901C-945A572D0A46}"/>
              </a:ext>
            </a:extLst>
          </p:cNvPr>
          <p:cNvSpPr txBox="1"/>
          <p:nvPr/>
        </p:nvSpPr>
        <p:spPr>
          <a:xfrm>
            <a:off x="943707" y="5209413"/>
            <a:ext cx="95425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উপরে দেওয়া টপোলজিগুলির নাম লিখ?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25828D6-E908-4A9E-A7A8-0849CC358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1" y="2264901"/>
            <a:ext cx="2447600" cy="205093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5E2B40B-DC8D-4E38-BB82-ABEA2516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8" y="2163112"/>
            <a:ext cx="2553286" cy="197299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013ABD3-12D9-4100-82F2-B19CA375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16" y="2120906"/>
            <a:ext cx="2447600" cy="21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D537-6DA7-4855-BB76-9E316ECFE502}"/>
              </a:ext>
            </a:extLst>
          </p:cNvPr>
          <p:cNvSpPr txBox="1">
            <a:spLocks/>
          </p:cNvSpPr>
          <p:nvPr/>
        </p:nvSpPr>
        <p:spPr>
          <a:xfrm>
            <a:off x="6435047" y="1568887"/>
            <a:ext cx="4641376" cy="3945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টপোলজিতে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Ring Topology):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প্রতিটি কম্পিউটার তার পার্শ্ববর্তী কম্পিউটারের সাথে সংযুক্ত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থাকে।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কেন্দ্রী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কম্পিউটার থাকে না।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4616C6-9C3A-44D3-BB1A-4E5C516C7F04}"/>
              </a:ext>
            </a:extLst>
          </p:cNvPr>
          <p:cNvSpPr/>
          <p:nvPr/>
        </p:nvSpPr>
        <p:spPr>
          <a:xfrm>
            <a:off x="3882429" y="190597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AA5EB-7CF7-4AB5-B95B-D1AB87A9E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6" y="1671857"/>
            <a:ext cx="4798255" cy="35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60055E-4BE7-4EDF-B9A6-37E26B85DD6E}"/>
              </a:ext>
            </a:extLst>
          </p:cNvPr>
          <p:cNvSpPr txBox="1">
            <a:spLocks/>
          </p:cNvSpPr>
          <p:nvPr/>
        </p:nvSpPr>
        <p:spPr>
          <a:xfrm>
            <a:off x="601393" y="3987020"/>
            <a:ext cx="10515600" cy="2427848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ব্যবহারের অসুবিধা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নেটওয়ার্কের একটিমাত্র কম্পিউটার সমস্যা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আক্রান্ত হলে পুরো নেটওয়ার্ক অচল হ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টপোলজির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সমস্যা নিরূপণ বেশ জটিল।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A732-4F19-40E9-A232-36F4BE529FC0}"/>
              </a:ext>
            </a:extLst>
          </p:cNvPr>
          <p:cNvSpPr txBox="1">
            <a:spLocks/>
          </p:cNvSpPr>
          <p:nvPr/>
        </p:nvSpPr>
        <p:spPr>
          <a:xfrm>
            <a:off x="685801" y="1330573"/>
            <a:ext cx="10515600" cy="2182835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ব্যবহারের 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পদ্ধতিতে কেন্দ্রী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কম্পিউটার বা সার্ভারের প্র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 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অবস্থিত প্রতিটি কম্পিউটারের গুরুত্ব সমান।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0159B5-2F39-4830-A431-1F67B65BCD8B}"/>
              </a:ext>
            </a:extLst>
          </p:cNvPr>
          <p:cNvSpPr/>
          <p:nvPr/>
        </p:nvSpPr>
        <p:spPr>
          <a:xfrm>
            <a:off x="3680455" y="183131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D34-C87C-4BAB-B0E6-9B281F43AC27}"/>
              </a:ext>
            </a:extLst>
          </p:cNvPr>
          <p:cNvSpPr txBox="1">
            <a:spLocks/>
          </p:cNvSpPr>
          <p:nvPr/>
        </p:nvSpPr>
        <p:spPr>
          <a:xfrm>
            <a:off x="6199450" y="1228831"/>
            <a:ext cx="4618606" cy="504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n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Star Topology):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কেন্দ্রী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+mn-cs"/>
              </a:rPr>
              <a:t>Hub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)/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+mn-cs"/>
              </a:rPr>
              <a:t>Switch)-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সেটিকে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401B1C-8D94-412F-87BF-425930D2BE34}"/>
              </a:ext>
            </a:extLst>
          </p:cNvPr>
          <p:cNvSpPr/>
          <p:nvPr/>
        </p:nvSpPr>
        <p:spPr>
          <a:xfrm>
            <a:off x="3539635" y="19398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AC02A-B8E3-4DB1-BC93-462E57C2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2" y="1815317"/>
            <a:ext cx="4618606" cy="35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D34-C87C-4BAB-B0E6-9B281F43AC27}"/>
              </a:ext>
            </a:extLst>
          </p:cNvPr>
          <p:cNvSpPr txBox="1">
            <a:spLocks/>
          </p:cNvSpPr>
          <p:nvPr/>
        </p:nvSpPr>
        <p:spPr>
          <a:xfrm>
            <a:off x="639412" y="549812"/>
            <a:ext cx="4618606" cy="5758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এক্ষেত্রে একটি কম্পিউটার কেন্দ্রীয় কম্পিউটারের মাধ্যমে তথ্য আদান প্রদান করে থাকে। স্টার টপো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লজি তুলনামূলকভাবে একটি সহজ টপোলজি। কেউ যদি খুব তাড়াতাড়ি সহজে একটি নেটওয়ার্ক তৈরি করতে চায়, তাহলে সে স্টার টপোলজি ব্যবহার করবে।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25CE7-4642-494A-A114-26615D07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9" y="1876865"/>
            <a:ext cx="4251239" cy="41159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401B1C-8D94-412F-87BF-425930D2BE34}"/>
              </a:ext>
            </a:extLst>
          </p:cNvPr>
          <p:cNvSpPr/>
          <p:nvPr/>
        </p:nvSpPr>
        <p:spPr>
          <a:xfrm>
            <a:off x="6933389" y="435609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6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ED45-8752-4E20-9AC2-E1DF8220A09D}"/>
              </a:ext>
            </a:extLst>
          </p:cNvPr>
          <p:cNvSpPr txBox="1">
            <a:spLocks/>
          </p:cNvSpPr>
          <p:nvPr/>
        </p:nvSpPr>
        <p:spPr>
          <a:xfrm>
            <a:off x="190641" y="4202724"/>
            <a:ext cx="11048717" cy="2375542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ব্যবহারের অসুবিধা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অবস্থানে থাকা হাব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/সুইচ-এ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প্রকার সমস্যা হলে তা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পুরো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অকেজো করে 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সংখ্যা বৃদ্ধি পেলে ডেটা ট্রান্সমিশনের হার হ্রাস পা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0FAF56-A311-46B0-A08E-1F2F3365623E}"/>
              </a:ext>
            </a:extLst>
          </p:cNvPr>
          <p:cNvSpPr txBox="1">
            <a:spLocks/>
          </p:cNvSpPr>
          <p:nvPr/>
        </p:nvSpPr>
        <p:spPr>
          <a:xfrm>
            <a:off x="326183" y="1522017"/>
            <a:ext cx="10913175" cy="2238382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ব্যবহারের 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সংগঠনে কোনো কম্পিউটার নষ্ট হ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গেলে বাকি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র্কের উপর কোনো প্রভাব প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 সহজে সমস্যা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আক্রান্ত কম্পিউটারটি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8F1532-5E14-4B2C-909F-38168C6AD1E4}"/>
              </a:ext>
            </a:extLst>
          </p:cNvPr>
          <p:cNvSpPr/>
          <p:nvPr/>
        </p:nvSpPr>
        <p:spPr>
          <a:xfrm>
            <a:off x="3497576" y="248720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0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FDC09F-AFED-41F5-9630-2486996C6BE0}"/>
              </a:ext>
            </a:extLst>
          </p:cNvPr>
          <p:cNvSpPr txBox="1">
            <a:spLocks/>
          </p:cNvSpPr>
          <p:nvPr/>
        </p:nvSpPr>
        <p:spPr>
          <a:xfrm>
            <a:off x="602566" y="1954505"/>
            <a:ext cx="5112434" cy="3799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IN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 (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Tree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Topology):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টপোলজিতে কম্পিউটারগুলো পরস্পরের সাথে গাছের শাখা-প্রশাখার মতো বিন্যস্ত থাকে তাকে ট্রি টপোলজি বলে।</a:t>
            </a:r>
            <a:b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09F3E7-1368-4B51-8A36-6863B4400073}"/>
              </a:ext>
            </a:extLst>
          </p:cNvPr>
          <p:cNvSpPr/>
          <p:nvPr/>
        </p:nvSpPr>
        <p:spPr>
          <a:xfrm>
            <a:off x="3826411" y="164314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C049F-B3DF-4D72-9247-03175D7B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7" y="1549131"/>
            <a:ext cx="4097508" cy="43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E014F0-FCB1-435F-927B-22EEA647A98B}"/>
              </a:ext>
            </a:extLst>
          </p:cNvPr>
          <p:cNvSpPr txBox="1">
            <a:spLocks/>
          </p:cNvSpPr>
          <p:nvPr/>
        </p:nvSpPr>
        <p:spPr>
          <a:xfrm>
            <a:off x="457200" y="4618890"/>
            <a:ext cx="10515600" cy="1988234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ব্যবহারের অসুবিধা</a:t>
            </a:r>
            <a:r>
              <a:rPr lang="bn-IN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 কিছুটা জটিল।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রুট বা সার্ভার কম্পিউটারে ত্রুটি দেখা দিলে ট্রি টপোলজিটি অচল হ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4752F6-8700-4836-B757-36FC0BA8BC58}"/>
              </a:ext>
            </a:extLst>
          </p:cNvPr>
          <p:cNvSpPr txBox="1">
            <a:spLocks/>
          </p:cNvSpPr>
          <p:nvPr/>
        </p:nvSpPr>
        <p:spPr>
          <a:xfrm>
            <a:off x="457200" y="1099623"/>
            <a:ext cx="10515600" cy="3362179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ব্যবহারের সুবিধা</a:t>
            </a:r>
            <a:r>
              <a:rPr lang="bn-IN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অফিস ব্যবস্থাপনার ক্ষেত্রে এ নেটও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টপোলজি খুবই উপযোগী।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শাখা-প্রশাখা সৃষ্টির মাধ্যমে ট্রি টপোলজির নেটও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সম্প্রসারণ করা সহজ।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 কোনো সংযোগ বাদ দিলে নেট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এর স্বাভাবিক কাজকর্মের কোনো অসুবিধা হ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  <a:p>
            <a:pPr marL="0" indent="0">
              <a:buNone/>
            </a:pP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3AB18-D36C-4CA2-877E-8754F65642CC}"/>
              </a:ext>
            </a:extLst>
          </p:cNvPr>
          <p:cNvSpPr/>
          <p:nvPr/>
        </p:nvSpPr>
        <p:spPr>
          <a:xfrm>
            <a:off x="3882683" y="83427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3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DBE80C-796D-44DD-B210-F68F0D82AF41}"/>
              </a:ext>
            </a:extLst>
          </p:cNvPr>
          <p:cNvSpPr txBox="1"/>
          <p:nvPr/>
        </p:nvSpPr>
        <p:spPr>
          <a:xfrm>
            <a:off x="848459" y="1250852"/>
            <a:ext cx="46962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Mesh Topology):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যদি কোনো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 ডিভাইস বা কম্পিউটারগুলোর মধ্যে অতিরিক্ত সংযোগ থাকে তাহলে তাকে বলা 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মেশ টপোলজি।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3C6A42-BFAF-438B-AF38-A3F3181808EE}"/>
              </a:ext>
            </a:extLst>
          </p:cNvPr>
          <p:cNvSpPr/>
          <p:nvPr/>
        </p:nvSpPr>
        <p:spPr>
          <a:xfrm>
            <a:off x="3826411" y="164314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9B894-425E-43C9-8AF8-6FC63678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77" y="1546273"/>
            <a:ext cx="4187191" cy="41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C8CDC-7E9F-4ED8-8A9B-A033B69D2D54}"/>
              </a:ext>
            </a:extLst>
          </p:cNvPr>
          <p:cNvSpPr txBox="1"/>
          <p:nvPr/>
        </p:nvSpPr>
        <p:spPr>
          <a:xfrm>
            <a:off x="555675" y="3668156"/>
            <a:ext cx="5251208" cy="26891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জাহানারা বেগম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জেলা স্মরণী বালিকা উচ্চ বিদ্যালয়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 সদর, কিশোরগঞ্জ। 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jahanaraict02@gmail.com</a:t>
            </a:r>
            <a:endParaRPr lang="bn-IN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57D97-266D-42F2-9885-D8668CDD5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242508"/>
            <a:ext cx="1814732" cy="2165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ndex (2).jpg">
            <a:extLst>
              <a:ext uri="{FF2B5EF4-FFF2-40B4-BE49-F238E27FC236}">
                <a16:creationId xmlns:a16="http://schemas.microsoft.com/office/drawing/2014/main" id="{31C697A1-8687-4F60-BB6B-1B8CB548C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6" t="3584" r="3193" b="5172"/>
          <a:stretch/>
        </p:blipFill>
        <p:spPr>
          <a:xfrm>
            <a:off x="7875811" y="1524800"/>
            <a:ext cx="1607948" cy="179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B8779-CB5F-49E6-A8C7-379FC79F0F8B}"/>
              </a:ext>
            </a:extLst>
          </p:cNvPr>
          <p:cNvSpPr txBox="1"/>
          <p:nvPr/>
        </p:nvSpPr>
        <p:spPr>
          <a:xfrm>
            <a:off x="6710288" y="3636952"/>
            <a:ext cx="4375053" cy="27084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অষ্টম  </a:t>
            </a:r>
          </a:p>
          <a:p>
            <a:pPr algn="ctr"/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তথ্য ও যোগাযোগ প্রযুক্তি</a:t>
            </a:r>
          </a:p>
          <a:p>
            <a:pPr algn="ctr"/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৫০ মিনিট</a:t>
            </a:r>
          </a:p>
          <a:p>
            <a:pPr algn="ctr"/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০০/০৯/২০২০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7B4CF-DBF8-4F54-AF08-B6B001A0CC65}"/>
              </a:ext>
            </a:extLst>
          </p:cNvPr>
          <p:cNvSpPr txBox="1"/>
          <p:nvPr/>
        </p:nvSpPr>
        <p:spPr>
          <a:xfrm>
            <a:off x="4081775" y="210528"/>
            <a:ext cx="320314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3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F3FF4-0E73-4A2F-A519-23B9CE97C072}"/>
              </a:ext>
            </a:extLst>
          </p:cNvPr>
          <p:cNvSpPr/>
          <p:nvPr/>
        </p:nvSpPr>
        <p:spPr>
          <a:xfrm>
            <a:off x="761999" y="1441314"/>
            <a:ext cx="10168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 ব্যবহারের 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সহজে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খুব 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ধরনের সমস্যা সৃষ্টি 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র্কের সমস্যা খুব সহজে সমাধান করা 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 দ্রুতগতিতে হ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থাকে।</a:t>
            </a:r>
            <a:endParaRPr lang="as-IN" sz="3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25F822-31F7-478C-B9DA-AEE438419945}"/>
              </a:ext>
            </a:extLst>
          </p:cNvPr>
          <p:cNvSpPr/>
          <p:nvPr/>
        </p:nvSpPr>
        <p:spPr>
          <a:xfrm>
            <a:off x="702797" y="3929253"/>
            <a:ext cx="1028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 ব্যবহারের অসুবিধা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টপোলজিতে নেটও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ইন্সটলেশন ও কনফিগারেশন বেশ জটিল।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 অতিরিক্ত নোড স্থাপন করতে 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বিধা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এতে খরচ বে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30BF07-83B1-41EF-9B30-66B175B4438B}"/>
              </a:ext>
            </a:extLst>
          </p:cNvPr>
          <p:cNvSpPr/>
          <p:nvPr/>
        </p:nvSpPr>
        <p:spPr>
          <a:xfrm>
            <a:off x="3826411" y="164314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9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3657971" y="901761"/>
            <a:ext cx="363614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57242-57C2-49DA-85EA-2C168CB12AA4}"/>
              </a:ext>
            </a:extLst>
          </p:cNvPr>
          <p:cNvSpPr txBox="1"/>
          <p:nvPr/>
        </p:nvSpPr>
        <p:spPr>
          <a:xfrm>
            <a:off x="937843" y="3585307"/>
            <a:ext cx="95425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টপোলজিতে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সবগুলো কম্পিউটার হাব/সুইচ এর সাথে যুক্ত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থাকে?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ব্যাখ্যা কর।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1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9D490F-5337-4106-8D81-116CE669BE1E}"/>
              </a:ext>
            </a:extLst>
          </p:cNvPr>
          <p:cNvSpPr/>
          <p:nvPr/>
        </p:nvSpPr>
        <p:spPr>
          <a:xfrm>
            <a:off x="2180486" y="1530988"/>
            <a:ext cx="7146392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হাব’ লাগে কোন টপোলজিতে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CB2D06-8060-4B84-9B4B-1169C072982C}"/>
              </a:ext>
            </a:extLst>
          </p:cNvPr>
          <p:cNvSpPr/>
          <p:nvPr/>
        </p:nvSpPr>
        <p:spPr>
          <a:xfrm>
            <a:off x="2180485" y="3302240"/>
            <a:ext cx="7146391" cy="62345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টপোলজিতে ‘ব্যাকবোন’ বিদ্যমান?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A21FF90-6334-40AE-A732-1061737F65CA}"/>
              </a:ext>
            </a:extLst>
          </p:cNvPr>
          <p:cNvSpPr/>
          <p:nvPr/>
        </p:nvSpPr>
        <p:spPr>
          <a:xfrm>
            <a:off x="2180486" y="5038917"/>
            <a:ext cx="714639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 দেখতে বৃত্তাকার?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E72899D-7285-4920-AB87-5ABF71D1C84A}"/>
              </a:ext>
            </a:extLst>
          </p:cNvPr>
          <p:cNvSpPr/>
          <p:nvPr/>
        </p:nvSpPr>
        <p:spPr>
          <a:xfrm>
            <a:off x="2180486" y="2220346"/>
            <a:ext cx="7146392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টপোলজিতে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97C2886-C99A-4EB8-8518-C9CF7FFD2819}"/>
              </a:ext>
            </a:extLst>
          </p:cNvPr>
          <p:cNvSpPr/>
          <p:nvPr/>
        </p:nvSpPr>
        <p:spPr>
          <a:xfrm>
            <a:off x="2180485" y="3999227"/>
            <a:ext cx="714639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79C038-02D4-4A73-98A0-00DD304DD95B}"/>
              </a:ext>
            </a:extLst>
          </p:cNvPr>
          <p:cNvSpPr/>
          <p:nvPr/>
        </p:nvSpPr>
        <p:spPr>
          <a:xfrm>
            <a:off x="2180487" y="5741437"/>
            <a:ext cx="714638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A1C60-B49D-4F52-8740-86B70B616E62}"/>
              </a:ext>
            </a:extLst>
          </p:cNvPr>
          <p:cNvSpPr txBox="1"/>
          <p:nvPr/>
        </p:nvSpPr>
        <p:spPr>
          <a:xfrm>
            <a:off x="3357563" y="136524"/>
            <a:ext cx="421085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3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9D490F-5337-4106-8D81-116CE669BE1E}"/>
              </a:ext>
            </a:extLst>
          </p:cNvPr>
          <p:cNvSpPr/>
          <p:nvPr/>
        </p:nvSpPr>
        <p:spPr>
          <a:xfrm>
            <a:off x="1308292" y="1530988"/>
            <a:ext cx="884857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টপোলজির নেটওয়ার্ক কখন অচল হয়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CB2D06-8060-4B84-9B4B-1169C072982C}"/>
              </a:ext>
            </a:extLst>
          </p:cNvPr>
          <p:cNvSpPr/>
          <p:nvPr/>
        </p:nvSpPr>
        <p:spPr>
          <a:xfrm>
            <a:off x="1308291" y="3302240"/>
            <a:ext cx="8848580" cy="62345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দ্রুত ও সহজে নেটওয়ার্ক স্থাপন করতে ব্যবহৃত হয়-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A21FF90-6334-40AE-A732-1061737F65CA}"/>
              </a:ext>
            </a:extLst>
          </p:cNvPr>
          <p:cNvSpPr/>
          <p:nvPr/>
        </p:nvSpPr>
        <p:spPr>
          <a:xfrm>
            <a:off x="1308292" y="5010781"/>
            <a:ext cx="8848578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অনেকগুলো স্টার টপোলজির সমষ্টি কোনটি?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E72899D-7285-4920-AB87-5ABF71D1C84A}"/>
              </a:ext>
            </a:extLst>
          </p:cNvPr>
          <p:cNvSpPr/>
          <p:nvPr/>
        </p:nvSpPr>
        <p:spPr>
          <a:xfrm>
            <a:off x="1308292" y="2220346"/>
            <a:ext cx="884857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 হাব নষ্ট হলে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97C2886-C99A-4EB8-8518-C9CF7FFD2819}"/>
              </a:ext>
            </a:extLst>
          </p:cNvPr>
          <p:cNvSpPr/>
          <p:nvPr/>
        </p:nvSpPr>
        <p:spPr>
          <a:xfrm>
            <a:off x="1308291" y="3985159"/>
            <a:ext cx="884858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79C038-02D4-4A73-98A0-00DD304DD95B}"/>
              </a:ext>
            </a:extLst>
          </p:cNvPr>
          <p:cNvSpPr/>
          <p:nvPr/>
        </p:nvSpPr>
        <p:spPr>
          <a:xfrm>
            <a:off x="1308293" y="5685165"/>
            <a:ext cx="8848577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A1C60-B49D-4F52-8740-86B70B616E62}"/>
              </a:ext>
            </a:extLst>
          </p:cNvPr>
          <p:cNvSpPr txBox="1"/>
          <p:nvPr/>
        </p:nvSpPr>
        <p:spPr>
          <a:xfrm>
            <a:off x="3357563" y="136524"/>
            <a:ext cx="421085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2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99EC7906-C41B-4FEA-95D0-AA5F0F583182}"/>
              </a:ext>
            </a:extLst>
          </p:cNvPr>
          <p:cNvSpPr txBox="1"/>
          <p:nvPr/>
        </p:nvSpPr>
        <p:spPr>
          <a:xfrm>
            <a:off x="615458" y="5104696"/>
            <a:ext cx="10199077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বিদ্যালয়ে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bn-IN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টি কম্পিউটার আছে । এখানে কোন টপোলজির ব্যবহার</a:t>
            </a:r>
            <a:r>
              <a:rPr lang="bn-IN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সুবিধাজনক ব্যাখ্যা কর ।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3F082-2D40-4F0F-8488-4D9059059926}"/>
              </a:ext>
            </a:extLst>
          </p:cNvPr>
          <p:cNvSpPr txBox="1"/>
          <p:nvPr/>
        </p:nvSpPr>
        <p:spPr>
          <a:xfrm>
            <a:off x="3893712" y="240341"/>
            <a:ext cx="364257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B851E-1D98-4DAF-9609-E4F8A23F73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39" y="1570426"/>
            <a:ext cx="4045517" cy="301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76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3F082-2D40-4F0F-8488-4D9059059926}"/>
              </a:ext>
            </a:extLst>
          </p:cNvPr>
          <p:cNvSpPr txBox="1"/>
          <p:nvPr/>
        </p:nvSpPr>
        <p:spPr>
          <a:xfrm>
            <a:off x="2852701" y="198143"/>
            <a:ext cx="557384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 সবাইকে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72626-3208-4221-882E-71CE68E8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9" y="1510542"/>
            <a:ext cx="6724356" cy="48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5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225" y="4362016"/>
            <a:ext cx="5278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কম্পিউটার থেকে স্যাটেলাইটের মাধ্যমে অন্য কম্পিউটারে তথ্য আদান-প্রদান করছে।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2289" y="4481077"/>
            <a:ext cx="441087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গুলো সুনির্দিষ্ট ভাবে একে অপরের সাথে যুক্ত আছে।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97" y="1305359"/>
            <a:ext cx="4879786" cy="2675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7" y="1019458"/>
            <a:ext cx="5222016" cy="29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4F5F3-D8C9-47F6-A965-87427E24922B}"/>
              </a:ext>
            </a:extLst>
          </p:cNvPr>
          <p:cNvSpPr txBox="1"/>
          <p:nvPr/>
        </p:nvSpPr>
        <p:spPr>
          <a:xfrm>
            <a:off x="3590777" y="136787"/>
            <a:ext cx="402904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39099-6C00-4742-BB12-C78B4CCFFA66}"/>
              </a:ext>
            </a:extLst>
          </p:cNvPr>
          <p:cNvSpPr txBox="1"/>
          <p:nvPr/>
        </p:nvSpPr>
        <p:spPr>
          <a:xfrm>
            <a:off x="4052369" y="5509501"/>
            <a:ext cx="320314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808BD3-B9B2-4D6E-B017-D5B8CA93638A}"/>
              </a:ext>
            </a:extLst>
          </p:cNvPr>
          <p:cNvSpPr/>
          <p:nvPr/>
        </p:nvSpPr>
        <p:spPr>
          <a:xfrm>
            <a:off x="3019924" y="1495252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C1EF3A-CA2A-41ED-A76D-6D955B64523C}"/>
              </a:ext>
            </a:extLst>
          </p:cNvPr>
          <p:cNvSpPr/>
          <p:nvPr/>
        </p:nvSpPr>
        <p:spPr>
          <a:xfrm>
            <a:off x="3114235" y="1380335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A569A3B-A14C-4165-82AF-803A7F793FD0}"/>
              </a:ext>
            </a:extLst>
          </p:cNvPr>
          <p:cNvSpPr/>
          <p:nvPr/>
        </p:nvSpPr>
        <p:spPr>
          <a:xfrm>
            <a:off x="3190876" y="1487459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D146D5D-72EA-48C9-9F0C-DBACD28D735C}"/>
              </a:ext>
            </a:extLst>
          </p:cNvPr>
          <p:cNvSpPr/>
          <p:nvPr/>
        </p:nvSpPr>
        <p:spPr>
          <a:xfrm>
            <a:off x="3267036" y="1417107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108104-19A3-4DF9-B91E-AA475C66D006}"/>
              </a:ext>
            </a:extLst>
          </p:cNvPr>
          <p:cNvSpPr/>
          <p:nvPr/>
        </p:nvSpPr>
        <p:spPr>
          <a:xfrm>
            <a:off x="3291240" y="134675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E580655-9EC8-4FB1-8B7A-7E8D2070D6D3}"/>
              </a:ext>
            </a:extLst>
          </p:cNvPr>
          <p:cNvSpPr/>
          <p:nvPr/>
        </p:nvSpPr>
        <p:spPr>
          <a:xfrm>
            <a:off x="3138078" y="5601504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07E5C0-445F-4E89-934D-0DF67D08432A}"/>
              </a:ext>
            </a:extLst>
          </p:cNvPr>
          <p:cNvSpPr/>
          <p:nvPr/>
        </p:nvSpPr>
        <p:spPr>
          <a:xfrm>
            <a:off x="2099553" y="3480857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BB74CF5-FB20-4FBA-9789-87E8FDFC856E}"/>
              </a:ext>
            </a:extLst>
          </p:cNvPr>
          <p:cNvSpPr/>
          <p:nvPr/>
        </p:nvSpPr>
        <p:spPr>
          <a:xfrm>
            <a:off x="2080804" y="3448741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B85B40-4356-4DF4-AA5B-9A384F37EA35}"/>
              </a:ext>
            </a:extLst>
          </p:cNvPr>
          <p:cNvSpPr/>
          <p:nvPr/>
        </p:nvSpPr>
        <p:spPr>
          <a:xfrm>
            <a:off x="7000951" y="352630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86974F-CFD1-4E9C-BC0A-FE9ABC3D4F8E}"/>
              </a:ext>
            </a:extLst>
          </p:cNvPr>
          <p:cNvSpPr/>
          <p:nvPr/>
        </p:nvSpPr>
        <p:spPr>
          <a:xfrm>
            <a:off x="5992034" y="1446975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F52C7AE-154C-41FE-BDE4-FD3D9BDD7994}"/>
              </a:ext>
            </a:extLst>
          </p:cNvPr>
          <p:cNvSpPr/>
          <p:nvPr/>
        </p:nvSpPr>
        <p:spPr>
          <a:xfrm>
            <a:off x="5925307" y="142198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1420F2-224E-46D0-B02A-FF01DDA45FFE}"/>
              </a:ext>
            </a:extLst>
          </p:cNvPr>
          <p:cNvSpPr/>
          <p:nvPr/>
        </p:nvSpPr>
        <p:spPr>
          <a:xfrm>
            <a:off x="3215056" y="558217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7640E8E-6566-467A-8818-9B052575B708}"/>
              </a:ext>
            </a:extLst>
          </p:cNvPr>
          <p:cNvSpPr/>
          <p:nvPr/>
        </p:nvSpPr>
        <p:spPr>
          <a:xfrm>
            <a:off x="2128856" y="3479562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A6C3AF2-BD2E-4046-A5F3-26D9A35A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72" y="1315421"/>
            <a:ext cx="5650338" cy="39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2152583"/>
            <a:ext cx="9777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 বলতে পারবে;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টপোলজির প্রকারভেদ করতে পারবে;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 প্রকারের টপোলজির সচিত্র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বর্ণনা করতে পারবে।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CC8C0-BCE4-4FD7-B9CD-CE10A48F2601}"/>
              </a:ext>
            </a:extLst>
          </p:cNvPr>
          <p:cNvSpPr/>
          <p:nvPr/>
        </p:nvSpPr>
        <p:spPr>
          <a:xfrm>
            <a:off x="3600152" y="254904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2337DF-23EA-4289-80A7-7285F092F207}"/>
              </a:ext>
            </a:extLst>
          </p:cNvPr>
          <p:cNvSpPr txBox="1"/>
          <p:nvPr/>
        </p:nvSpPr>
        <p:spPr>
          <a:xfrm>
            <a:off x="1190335" y="196076"/>
            <a:ext cx="896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12BAC-8355-4EAE-B5B5-394800CFB831}"/>
              </a:ext>
            </a:extLst>
          </p:cNvPr>
          <p:cNvSpPr txBox="1"/>
          <p:nvPr/>
        </p:nvSpPr>
        <p:spPr>
          <a:xfrm>
            <a:off x="505822" y="4802768"/>
            <a:ext cx="10418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অন্তর্গত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টপোলজি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B63A3-C4CD-4D97-AA15-10883ABEE6CB}"/>
              </a:ext>
            </a:extLst>
          </p:cNvPr>
          <p:cNvSpPr txBox="1"/>
          <p:nvPr/>
        </p:nvSpPr>
        <p:spPr>
          <a:xfrm>
            <a:off x="3786188" y="1911993"/>
            <a:ext cx="490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(Personal Area Network)</a:t>
            </a:r>
            <a:r>
              <a:rPr lang="bn-IN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0BBE8-1C67-462B-9511-87C75173A4DB}"/>
              </a:ext>
            </a:extLst>
          </p:cNvPr>
          <p:cNvSpPr txBox="1"/>
          <p:nvPr/>
        </p:nvSpPr>
        <p:spPr>
          <a:xfrm>
            <a:off x="3939268" y="2503902"/>
            <a:ext cx="469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(Local Area Network)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04424-185E-4191-B64E-61FBAEBC982A}"/>
              </a:ext>
            </a:extLst>
          </p:cNvPr>
          <p:cNvSpPr txBox="1"/>
          <p:nvPr/>
        </p:nvSpPr>
        <p:spPr>
          <a:xfrm>
            <a:off x="3932258" y="3084379"/>
            <a:ext cx="567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(Metropolitan Area Network</a:t>
            </a:r>
            <a:r>
              <a:rPr lang="bn-BD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9D5F1-B6D0-4E39-B05C-585EE35E7D88}"/>
              </a:ext>
            </a:extLst>
          </p:cNvPr>
          <p:cNvSpPr txBox="1"/>
          <p:nvPr/>
        </p:nvSpPr>
        <p:spPr>
          <a:xfrm>
            <a:off x="3932258" y="3760764"/>
            <a:ext cx="476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(Wide Area</a:t>
            </a:r>
            <a:r>
              <a:rPr lang="bn-IN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3BE20-BE48-49E3-A598-08ADC813641C}"/>
              </a:ext>
            </a:extLst>
          </p:cNvPr>
          <p:cNvSpPr txBox="1"/>
          <p:nvPr/>
        </p:nvSpPr>
        <p:spPr>
          <a:xfrm>
            <a:off x="2433711" y="1911993"/>
            <a:ext cx="147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 </a:t>
            </a:r>
            <a:r>
              <a:rPr lang="bn-IN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537C4-D04E-4F7B-BB2F-BF53FFDAC96C}"/>
              </a:ext>
            </a:extLst>
          </p:cNvPr>
          <p:cNvSpPr txBox="1"/>
          <p:nvPr/>
        </p:nvSpPr>
        <p:spPr>
          <a:xfrm>
            <a:off x="2464329" y="2510666"/>
            <a:ext cx="147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endParaRPr lang="en-US" sz="24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62044-2E48-4C73-B361-A336B186BA30}"/>
              </a:ext>
            </a:extLst>
          </p:cNvPr>
          <p:cNvSpPr txBox="1"/>
          <p:nvPr/>
        </p:nvSpPr>
        <p:spPr>
          <a:xfrm>
            <a:off x="2433712" y="3109339"/>
            <a:ext cx="157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ECF50-F159-45B7-91B4-D444326FEB2D}"/>
              </a:ext>
            </a:extLst>
          </p:cNvPr>
          <p:cNvSpPr txBox="1"/>
          <p:nvPr/>
        </p:nvSpPr>
        <p:spPr>
          <a:xfrm>
            <a:off x="2405665" y="3776332"/>
            <a:ext cx="15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3573565" y="367184"/>
            <a:ext cx="363614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9B776-A8CD-4F6E-8544-3D445F679291}"/>
              </a:ext>
            </a:extLst>
          </p:cNvPr>
          <p:cNvSpPr txBox="1"/>
          <p:nvPr/>
        </p:nvSpPr>
        <p:spPr>
          <a:xfrm>
            <a:off x="2393568" y="5322681"/>
            <a:ext cx="63354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টপলজি কাকে বলে?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C1DF5-21A8-4CCE-AF95-AAF6AA61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6" y="1668194"/>
            <a:ext cx="5444197" cy="32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ABA45-5BA8-4BED-8D5A-78302C29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7" y="453962"/>
            <a:ext cx="2608519" cy="1948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4A703-3C1B-4F4A-9A8D-DFF528C2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1" y="372511"/>
            <a:ext cx="2608520" cy="2071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0B5DF-50C1-4E4E-995E-87FD8F63B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2" y="3413644"/>
            <a:ext cx="2934839" cy="235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5E3B4-42AF-43C6-85D9-81CFE7D3CE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27" y="3769206"/>
            <a:ext cx="2693507" cy="19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1AFCB-F247-492C-82D6-D102FF9EC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25" y="3559316"/>
            <a:ext cx="2934839" cy="23515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E2420C-B737-4519-9875-C25543D7E124}"/>
              </a:ext>
            </a:extLst>
          </p:cNvPr>
          <p:cNvSpPr/>
          <p:nvPr/>
        </p:nvSpPr>
        <p:spPr>
          <a:xfrm>
            <a:off x="357831" y="453962"/>
            <a:ext cx="3413518" cy="1887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প্রকার টপোলজি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929B4B-ACCF-44AB-BEC5-1E257B072751}"/>
              </a:ext>
            </a:extLst>
          </p:cNvPr>
          <p:cNvSpPr/>
          <p:nvPr/>
        </p:nvSpPr>
        <p:spPr>
          <a:xfrm>
            <a:off x="4360514" y="2402092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301F0A-9515-4C33-856F-FDE4B260D17E}"/>
              </a:ext>
            </a:extLst>
          </p:cNvPr>
          <p:cNvSpPr/>
          <p:nvPr/>
        </p:nvSpPr>
        <p:spPr>
          <a:xfrm>
            <a:off x="534536" y="5777136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06C35-A57C-427B-9475-498610531ADE}"/>
              </a:ext>
            </a:extLst>
          </p:cNvPr>
          <p:cNvSpPr/>
          <p:nvPr/>
        </p:nvSpPr>
        <p:spPr>
          <a:xfrm>
            <a:off x="4132962" y="5798711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371EFA-62F9-4EC0-85E3-0C645D1BBCFF}"/>
              </a:ext>
            </a:extLst>
          </p:cNvPr>
          <p:cNvSpPr/>
          <p:nvPr/>
        </p:nvSpPr>
        <p:spPr>
          <a:xfrm>
            <a:off x="7962792" y="5798711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E7CF95-4B28-4C6A-BD4A-2B1D63B8FFCE}"/>
              </a:ext>
            </a:extLst>
          </p:cNvPr>
          <p:cNvSpPr/>
          <p:nvPr/>
        </p:nvSpPr>
        <p:spPr>
          <a:xfrm>
            <a:off x="7745572" y="2426723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C592D13-2E60-4327-9C44-E828E442EC67}"/>
              </a:ext>
            </a:extLst>
          </p:cNvPr>
          <p:cNvSpPr txBox="1">
            <a:spLocks/>
          </p:cNvSpPr>
          <p:nvPr/>
        </p:nvSpPr>
        <p:spPr>
          <a:xfrm>
            <a:off x="548054" y="1719632"/>
            <a:ext cx="5318173" cy="3958098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Bus Topology):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টপোলজিতে একটি মূল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ব্যাকবোন বা মূল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লাইনের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সাথে সবকটি কম্পিউটার সংযুক্ত থাকে তাকে বাস টপোলজি বলা হয়।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D9A3EA-7A66-4799-9A83-F6AE8DC34E8C}"/>
              </a:ext>
            </a:extLst>
          </p:cNvPr>
          <p:cNvSpPr/>
          <p:nvPr/>
        </p:nvSpPr>
        <p:spPr>
          <a:xfrm>
            <a:off x="3328762" y="24083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B9995-ABD1-48DF-95F2-D5EF801AD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2" y="2306272"/>
            <a:ext cx="4472354" cy="27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825</Words>
  <Application>Microsoft Office PowerPoint</Application>
  <PresentationFormat>Custom</PresentationFormat>
  <Paragraphs>117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69</cp:revision>
  <dcterms:created xsi:type="dcterms:W3CDTF">2020-08-26T11:11:11Z</dcterms:created>
  <dcterms:modified xsi:type="dcterms:W3CDTF">2020-09-03T14:00:25Z</dcterms:modified>
</cp:coreProperties>
</file>