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25" r:id="rId2"/>
    <p:sldId id="258" r:id="rId3"/>
    <p:sldId id="309" r:id="rId4"/>
    <p:sldId id="259" r:id="rId5"/>
    <p:sldId id="311" r:id="rId6"/>
    <p:sldId id="312" r:id="rId7"/>
    <p:sldId id="314" r:id="rId8"/>
    <p:sldId id="315" r:id="rId9"/>
    <p:sldId id="260" r:id="rId10"/>
    <p:sldId id="261" r:id="rId11"/>
    <p:sldId id="327" r:id="rId12"/>
    <p:sldId id="328" r:id="rId13"/>
    <p:sldId id="329" r:id="rId14"/>
    <p:sldId id="326" r:id="rId15"/>
    <p:sldId id="299" r:id="rId16"/>
    <p:sldId id="333" r:id="rId17"/>
    <p:sldId id="332" r:id="rId18"/>
    <p:sldId id="331" r:id="rId19"/>
    <p:sldId id="330" r:id="rId20"/>
    <p:sldId id="334" r:id="rId21"/>
    <p:sldId id="310" r:id="rId22"/>
    <p:sldId id="335" r:id="rId23"/>
    <p:sldId id="317" r:id="rId24"/>
    <p:sldId id="291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245FF-6836-4B16-95E2-57D9A1A58693}" type="datetimeFigureOut">
              <a:rPr lang="en-US" smtClean="0"/>
              <a:t>30-Sep-20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75B1F-39F6-48F6-BDE1-27154A230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1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6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30-Sep-20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0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30-Sep-20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2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30-Sep-20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36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30-Sep-20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80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30-Sep-20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75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30-Sep-20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73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30-Sep-20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0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30-Sep-20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30-Sep-20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1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30-Sep-20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50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C65AE-F327-4318-B5A2-4FA536CE8890}" type="datetimeFigureOut">
              <a:rPr lang="en-US" smtClean="0"/>
              <a:t>30-Sep-20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C65AE-F327-4318-B5A2-4FA536CE8890}" type="datetimeFigureOut">
              <a:rPr lang="en-US" smtClean="0"/>
              <a:t>30-Sep-20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40F10-6CBC-41E4-A901-6B12DD4F0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38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26300" y="5075608"/>
            <a:ext cx="4753254" cy="1534158"/>
            <a:chOff x="3828607" y="1465944"/>
            <a:chExt cx="4753254" cy="1534158"/>
          </a:xfrm>
        </p:grpSpPr>
        <p:sp>
          <p:nvSpPr>
            <p:cNvPr id="7" name="Rounded Rectangle 6"/>
            <p:cNvSpPr/>
            <p:nvPr/>
          </p:nvSpPr>
          <p:spPr>
            <a:xfrm>
              <a:off x="3828607" y="2071188"/>
              <a:ext cx="4753254" cy="928914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ahnschrift" panose="020B0502040204020203" pitchFamily="34" charset="0"/>
                </a:rPr>
                <a:t>স্বাগত</a:t>
              </a:r>
              <a:r>
                <a:rPr lang="en-US" sz="4800" dirty="0" smtClean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ahnschrift" panose="020B0502040204020203" pitchFamily="34" charset="0"/>
                </a:rPr>
                <a:t> </a:t>
              </a:r>
              <a:r>
                <a:rPr lang="en-US" sz="4800" dirty="0" err="1" smtClean="0">
                  <a:ln w="0"/>
                  <a:solidFill>
                    <a:srgbClr val="FFFF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Bahnschrift" panose="020B0502040204020203" pitchFamily="34" charset="0"/>
                </a:rPr>
                <a:t>সবাইকে</a:t>
              </a:r>
              <a:endParaRPr lang="en-US" sz="48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4384069" y="1766389"/>
              <a:ext cx="674856" cy="304799"/>
            </a:xfrm>
            <a:custGeom>
              <a:avLst/>
              <a:gdLst>
                <a:gd name="connsiteX0" fmla="*/ 337428 w 674856"/>
                <a:gd name="connsiteY0" fmla="*/ 0 h 304799"/>
                <a:gd name="connsiteX1" fmla="*/ 671585 w 674856"/>
                <a:gd name="connsiteY1" fmla="*/ 272345 h 304799"/>
                <a:gd name="connsiteX2" fmla="*/ 674856 w 674856"/>
                <a:gd name="connsiteY2" fmla="*/ 304799 h 304799"/>
                <a:gd name="connsiteX3" fmla="*/ 0 w 674856"/>
                <a:gd name="connsiteY3" fmla="*/ 304799 h 304799"/>
                <a:gd name="connsiteX4" fmla="*/ 3272 w 674856"/>
                <a:gd name="connsiteY4" fmla="*/ 272345 h 304799"/>
                <a:gd name="connsiteX5" fmla="*/ 337428 w 674856"/>
                <a:gd name="connsiteY5" fmla="*/ 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856" h="304799">
                  <a:moveTo>
                    <a:pt x="337428" y="0"/>
                  </a:moveTo>
                  <a:cubicBezTo>
                    <a:pt x="502258" y="0"/>
                    <a:pt x="639780" y="116918"/>
                    <a:pt x="671585" y="272345"/>
                  </a:cubicBezTo>
                  <a:lnTo>
                    <a:pt x="674856" y="304799"/>
                  </a:lnTo>
                  <a:lnTo>
                    <a:pt x="0" y="304799"/>
                  </a:lnTo>
                  <a:lnTo>
                    <a:pt x="3272" y="272345"/>
                  </a:lnTo>
                  <a:cubicBezTo>
                    <a:pt x="35077" y="116918"/>
                    <a:pt x="172598" y="0"/>
                    <a:pt x="337428" y="0"/>
                  </a:cubicBezTo>
                  <a:close/>
                </a:path>
              </a:pathLst>
            </a:custGeom>
            <a:solidFill>
              <a:srgbClr val="F9FD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5109783" y="1766389"/>
              <a:ext cx="674856" cy="304799"/>
            </a:xfrm>
            <a:custGeom>
              <a:avLst/>
              <a:gdLst>
                <a:gd name="connsiteX0" fmla="*/ 337428 w 674856"/>
                <a:gd name="connsiteY0" fmla="*/ 0 h 304799"/>
                <a:gd name="connsiteX1" fmla="*/ 671585 w 674856"/>
                <a:gd name="connsiteY1" fmla="*/ 272345 h 304799"/>
                <a:gd name="connsiteX2" fmla="*/ 674856 w 674856"/>
                <a:gd name="connsiteY2" fmla="*/ 304799 h 304799"/>
                <a:gd name="connsiteX3" fmla="*/ 0 w 674856"/>
                <a:gd name="connsiteY3" fmla="*/ 304799 h 304799"/>
                <a:gd name="connsiteX4" fmla="*/ 3272 w 674856"/>
                <a:gd name="connsiteY4" fmla="*/ 272345 h 304799"/>
                <a:gd name="connsiteX5" fmla="*/ 337428 w 674856"/>
                <a:gd name="connsiteY5" fmla="*/ 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856" h="304799">
                  <a:moveTo>
                    <a:pt x="337428" y="0"/>
                  </a:moveTo>
                  <a:cubicBezTo>
                    <a:pt x="502258" y="0"/>
                    <a:pt x="639780" y="116918"/>
                    <a:pt x="671585" y="272345"/>
                  </a:cubicBezTo>
                  <a:lnTo>
                    <a:pt x="674856" y="304799"/>
                  </a:lnTo>
                  <a:lnTo>
                    <a:pt x="0" y="304799"/>
                  </a:lnTo>
                  <a:lnTo>
                    <a:pt x="3272" y="272345"/>
                  </a:lnTo>
                  <a:cubicBezTo>
                    <a:pt x="35077" y="116918"/>
                    <a:pt x="172598" y="0"/>
                    <a:pt x="3374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777440" y="1465944"/>
              <a:ext cx="855588" cy="605245"/>
            </a:xfrm>
            <a:custGeom>
              <a:avLst/>
              <a:gdLst>
                <a:gd name="connsiteX0" fmla="*/ 337428 w 674856"/>
                <a:gd name="connsiteY0" fmla="*/ 0 h 304799"/>
                <a:gd name="connsiteX1" fmla="*/ 671585 w 674856"/>
                <a:gd name="connsiteY1" fmla="*/ 272345 h 304799"/>
                <a:gd name="connsiteX2" fmla="*/ 674856 w 674856"/>
                <a:gd name="connsiteY2" fmla="*/ 304799 h 304799"/>
                <a:gd name="connsiteX3" fmla="*/ 0 w 674856"/>
                <a:gd name="connsiteY3" fmla="*/ 304799 h 304799"/>
                <a:gd name="connsiteX4" fmla="*/ 3272 w 674856"/>
                <a:gd name="connsiteY4" fmla="*/ 272345 h 304799"/>
                <a:gd name="connsiteX5" fmla="*/ 337428 w 674856"/>
                <a:gd name="connsiteY5" fmla="*/ 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856" h="304799">
                  <a:moveTo>
                    <a:pt x="337428" y="0"/>
                  </a:moveTo>
                  <a:cubicBezTo>
                    <a:pt x="502258" y="0"/>
                    <a:pt x="639780" y="116918"/>
                    <a:pt x="671585" y="272345"/>
                  </a:cubicBezTo>
                  <a:lnTo>
                    <a:pt x="674856" y="304799"/>
                  </a:lnTo>
                  <a:lnTo>
                    <a:pt x="0" y="304799"/>
                  </a:lnTo>
                  <a:lnTo>
                    <a:pt x="3272" y="272345"/>
                  </a:lnTo>
                  <a:cubicBezTo>
                    <a:pt x="35077" y="116918"/>
                    <a:pt x="172598" y="0"/>
                    <a:pt x="337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0" name="Freeform 29"/>
            <p:cNvSpPr/>
            <p:nvPr/>
          </p:nvSpPr>
          <p:spPr>
            <a:xfrm>
              <a:off x="6604755" y="1766389"/>
              <a:ext cx="674856" cy="304799"/>
            </a:xfrm>
            <a:custGeom>
              <a:avLst/>
              <a:gdLst>
                <a:gd name="connsiteX0" fmla="*/ 337428 w 674856"/>
                <a:gd name="connsiteY0" fmla="*/ 0 h 304799"/>
                <a:gd name="connsiteX1" fmla="*/ 671585 w 674856"/>
                <a:gd name="connsiteY1" fmla="*/ 272345 h 304799"/>
                <a:gd name="connsiteX2" fmla="*/ 674856 w 674856"/>
                <a:gd name="connsiteY2" fmla="*/ 304799 h 304799"/>
                <a:gd name="connsiteX3" fmla="*/ 0 w 674856"/>
                <a:gd name="connsiteY3" fmla="*/ 304799 h 304799"/>
                <a:gd name="connsiteX4" fmla="*/ 3272 w 674856"/>
                <a:gd name="connsiteY4" fmla="*/ 272345 h 304799"/>
                <a:gd name="connsiteX5" fmla="*/ 337428 w 674856"/>
                <a:gd name="connsiteY5" fmla="*/ 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856" h="304799">
                  <a:moveTo>
                    <a:pt x="337428" y="0"/>
                  </a:moveTo>
                  <a:cubicBezTo>
                    <a:pt x="502258" y="0"/>
                    <a:pt x="639780" y="116918"/>
                    <a:pt x="671585" y="272345"/>
                  </a:cubicBezTo>
                  <a:lnTo>
                    <a:pt x="674856" y="304799"/>
                  </a:lnTo>
                  <a:lnTo>
                    <a:pt x="0" y="304799"/>
                  </a:lnTo>
                  <a:lnTo>
                    <a:pt x="3272" y="272345"/>
                  </a:lnTo>
                  <a:cubicBezTo>
                    <a:pt x="35077" y="116918"/>
                    <a:pt x="172598" y="0"/>
                    <a:pt x="3374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7315955" y="1766389"/>
              <a:ext cx="674856" cy="304799"/>
            </a:xfrm>
            <a:custGeom>
              <a:avLst/>
              <a:gdLst>
                <a:gd name="connsiteX0" fmla="*/ 337428 w 674856"/>
                <a:gd name="connsiteY0" fmla="*/ 0 h 304799"/>
                <a:gd name="connsiteX1" fmla="*/ 671585 w 674856"/>
                <a:gd name="connsiteY1" fmla="*/ 272345 h 304799"/>
                <a:gd name="connsiteX2" fmla="*/ 674856 w 674856"/>
                <a:gd name="connsiteY2" fmla="*/ 304799 h 304799"/>
                <a:gd name="connsiteX3" fmla="*/ 0 w 674856"/>
                <a:gd name="connsiteY3" fmla="*/ 304799 h 304799"/>
                <a:gd name="connsiteX4" fmla="*/ 3272 w 674856"/>
                <a:gd name="connsiteY4" fmla="*/ 272345 h 304799"/>
                <a:gd name="connsiteX5" fmla="*/ 337428 w 674856"/>
                <a:gd name="connsiteY5" fmla="*/ 0 h 30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4856" h="304799">
                  <a:moveTo>
                    <a:pt x="337428" y="0"/>
                  </a:moveTo>
                  <a:cubicBezTo>
                    <a:pt x="502258" y="0"/>
                    <a:pt x="639780" y="116918"/>
                    <a:pt x="671585" y="272345"/>
                  </a:cubicBezTo>
                  <a:lnTo>
                    <a:pt x="674856" y="304799"/>
                  </a:lnTo>
                  <a:lnTo>
                    <a:pt x="0" y="304799"/>
                  </a:lnTo>
                  <a:lnTo>
                    <a:pt x="3272" y="272345"/>
                  </a:lnTo>
                  <a:cubicBezTo>
                    <a:pt x="35077" y="116918"/>
                    <a:pt x="172598" y="0"/>
                    <a:pt x="337428" y="0"/>
                  </a:cubicBezTo>
                  <a:close/>
                </a:path>
              </a:pathLst>
            </a:custGeom>
            <a:solidFill>
              <a:srgbClr val="F9FD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 rot="1437985">
            <a:off x="1959428" y="2322285"/>
            <a:ext cx="914400" cy="2743200"/>
            <a:chOff x="2119085" y="1016000"/>
            <a:chExt cx="914400" cy="2743200"/>
          </a:xfrm>
          <a:solidFill>
            <a:srgbClr val="7030A0"/>
          </a:solidFill>
        </p:grpSpPr>
        <p:sp>
          <p:nvSpPr>
            <p:cNvPr id="34" name="Oval 33"/>
            <p:cNvSpPr/>
            <p:nvPr/>
          </p:nvSpPr>
          <p:spPr>
            <a:xfrm>
              <a:off x="2119085" y="1016000"/>
              <a:ext cx="914400" cy="137885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496457" y="2278743"/>
              <a:ext cx="174172" cy="1480457"/>
            </a:xfrm>
            <a:custGeom>
              <a:avLst/>
              <a:gdLst>
                <a:gd name="connsiteX0" fmla="*/ 29029 w 174172"/>
                <a:gd name="connsiteY0" fmla="*/ 14514 h 1480457"/>
                <a:gd name="connsiteX1" fmla="*/ 58057 w 174172"/>
                <a:gd name="connsiteY1" fmla="*/ 87086 h 1480457"/>
                <a:gd name="connsiteX2" fmla="*/ 145143 w 174172"/>
                <a:gd name="connsiteY2" fmla="*/ 130628 h 1480457"/>
                <a:gd name="connsiteX3" fmla="*/ 174172 w 174172"/>
                <a:gd name="connsiteY3" fmla="*/ 87086 h 1480457"/>
                <a:gd name="connsiteX4" fmla="*/ 145143 w 174172"/>
                <a:gd name="connsiteY4" fmla="*/ 0 h 1480457"/>
                <a:gd name="connsiteX5" fmla="*/ 29029 w 174172"/>
                <a:gd name="connsiteY5" fmla="*/ 43543 h 1480457"/>
                <a:gd name="connsiteX6" fmla="*/ 0 w 174172"/>
                <a:gd name="connsiteY6" fmla="*/ 87086 h 1480457"/>
                <a:gd name="connsiteX7" fmla="*/ 29029 w 174172"/>
                <a:gd name="connsiteY7" fmla="*/ 232228 h 1480457"/>
                <a:gd name="connsiteX8" fmla="*/ 72572 w 174172"/>
                <a:gd name="connsiteY8" fmla="*/ 275771 h 1480457"/>
                <a:gd name="connsiteX9" fmla="*/ 101600 w 174172"/>
                <a:gd name="connsiteY9" fmla="*/ 319314 h 1480457"/>
                <a:gd name="connsiteX10" fmla="*/ 116114 w 174172"/>
                <a:gd name="connsiteY10" fmla="*/ 377371 h 1480457"/>
                <a:gd name="connsiteX11" fmla="*/ 130629 w 174172"/>
                <a:gd name="connsiteY11" fmla="*/ 420914 h 1480457"/>
                <a:gd name="connsiteX12" fmla="*/ 87086 w 174172"/>
                <a:gd name="connsiteY12" fmla="*/ 928914 h 1480457"/>
                <a:gd name="connsiteX13" fmla="*/ 72572 w 174172"/>
                <a:gd name="connsiteY13" fmla="*/ 986971 h 1480457"/>
                <a:gd name="connsiteX14" fmla="*/ 43543 w 174172"/>
                <a:gd name="connsiteY14" fmla="*/ 1074057 h 1480457"/>
                <a:gd name="connsiteX15" fmla="*/ 58057 w 174172"/>
                <a:gd name="connsiteY15" fmla="*/ 1306286 h 1480457"/>
                <a:gd name="connsiteX16" fmla="*/ 72572 w 174172"/>
                <a:gd name="connsiteY16" fmla="*/ 1480457 h 148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172" h="1480457">
                  <a:moveTo>
                    <a:pt x="29029" y="14514"/>
                  </a:moveTo>
                  <a:cubicBezTo>
                    <a:pt x="38705" y="38705"/>
                    <a:pt x="42913" y="65885"/>
                    <a:pt x="58057" y="87086"/>
                  </a:cubicBezTo>
                  <a:cubicBezTo>
                    <a:pt x="75642" y="111705"/>
                    <a:pt x="118983" y="121908"/>
                    <a:pt x="145143" y="130628"/>
                  </a:cubicBezTo>
                  <a:cubicBezTo>
                    <a:pt x="154819" y="116114"/>
                    <a:pt x="174172" y="104530"/>
                    <a:pt x="174172" y="87086"/>
                  </a:cubicBezTo>
                  <a:cubicBezTo>
                    <a:pt x="174172" y="56487"/>
                    <a:pt x="145143" y="0"/>
                    <a:pt x="145143" y="0"/>
                  </a:cubicBezTo>
                  <a:cubicBezTo>
                    <a:pt x="93218" y="10385"/>
                    <a:pt x="66403" y="6169"/>
                    <a:pt x="29029" y="43543"/>
                  </a:cubicBezTo>
                  <a:cubicBezTo>
                    <a:pt x="16694" y="55878"/>
                    <a:pt x="9676" y="72572"/>
                    <a:pt x="0" y="87086"/>
                  </a:cubicBezTo>
                  <a:cubicBezTo>
                    <a:pt x="1230" y="95697"/>
                    <a:pt x="10603" y="204590"/>
                    <a:pt x="29029" y="232228"/>
                  </a:cubicBezTo>
                  <a:cubicBezTo>
                    <a:pt x="40415" y="249307"/>
                    <a:pt x="59431" y="260002"/>
                    <a:pt x="72572" y="275771"/>
                  </a:cubicBezTo>
                  <a:cubicBezTo>
                    <a:pt x="83739" y="289172"/>
                    <a:pt x="91924" y="304800"/>
                    <a:pt x="101600" y="319314"/>
                  </a:cubicBezTo>
                  <a:cubicBezTo>
                    <a:pt x="106438" y="338666"/>
                    <a:pt x="110634" y="358191"/>
                    <a:pt x="116114" y="377371"/>
                  </a:cubicBezTo>
                  <a:cubicBezTo>
                    <a:pt x="120317" y="392082"/>
                    <a:pt x="130629" y="405614"/>
                    <a:pt x="130629" y="420914"/>
                  </a:cubicBezTo>
                  <a:cubicBezTo>
                    <a:pt x="130629" y="604652"/>
                    <a:pt x="115186" y="750942"/>
                    <a:pt x="87086" y="928914"/>
                  </a:cubicBezTo>
                  <a:cubicBezTo>
                    <a:pt x="83975" y="948618"/>
                    <a:pt x="78304" y="967864"/>
                    <a:pt x="72572" y="986971"/>
                  </a:cubicBezTo>
                  <a:cubicBezTo>
                    <a:pt x="63779" y="1016279"/>
                    <a:pt x="43543" y="1074057"/>
                    <a:pt x="43543" y="1074057"/>
                  </a:cubicBezTo>
                  <a:cubicBezTo>
                    <a:pt x="48381" y="1151467"/>
                    <a:pt x="51338" y="1229017"/>
                    <a:pt x="58057" y="1306286"/>
                  </a:cubicBezTo>
                  <a:cubicBezTo>
                    <a:pt x="75993" y="1512549"/>
                    <a:pt x="72572" y="1316601"/>
                    <a:pt x="72572" y="1480457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noFill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rot="20664833">
            <a:off x="754741" y="2336801"/>
            <a:ext cx="914400" cy="2772228"/>
            <a:chOff x="464456" y="1262743"/>
            <a:chExt cx="914400" cy="2772228"/>
          </a:xfrm>
          <a:solidFill>
            <a:schemeClr val="accent6"/>
          </a:solidFill>
        </p:grpSpPr>
        <p:sp>
          <p:nvSpPr>
            <p:cNvPr id="35" name="Oval 34"/>
            <p:cNvSpPr/>
            <p:nvPr/>
          </p:nvSpPr>
          <p:spPr>
            <a:xfrm>
              <a:off x="464456" y="1262743"/>
              <a:ext cx="914400" cy="1378857"/>
            </a:xfrm>
            <a:prstGeom prst="ellipse">
              <a:avLst/>
            </a:prstGeom>
            <a:solidFill>
              <a:schemeClr val="accent2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856343" y="2481943"/>
              <a:ext cx="203200" cy="1553028"/>
            </a:xfrm>
            <a:custGeom>
              <a:avLst/>
              <a:gdLst>
                <a:gd name="connsiteX0" fmla="*/ 0 w 203200"/>
                <a:gd name="connsiteY0" fmla="*/ 0 h 1553028"/>
                <a:gd name="connsiteX1" fmla="*/ 58057 w 203200"/>
                <a:gd name="connsiteY1" fmla="*/ 116114 h 1553028"/>
                <a:gd name="connsiteX2" fmla="*/ 101600 w 203200"/>
                <a:gd name="connsiteY2" fmla="*/ 101600 h 1553028"/>
                <a:gd name="connsiteX3" fmla="*/ 130628 w 203200"/>
                <a:gd name="connsiteY3" fmla="*/ 58057 h 1553028"/>
                <a:gd name="connsiteX4" fmla="*/ 116114 w 203200"/>
                <a:gd name="connsiteY4" fmla="*/ 43543 h 1553028"/>
                <a:gd name="connsiteX5" fmla="*/ 159657 w 203200"/>
                <a:gd name="connsiteY5" fmla="*/ 188686 h 1553028"/>
                <a:gd name="connsiteX6" fmla="*/ 203200 w 203200"/>
                <a:gd name="connsiteY6" fmla="*/ 174171 h 1553028"/>
                <a:gd name="connsiteX7" fmla="*/ 188686 w 203200"/>
                <a:gd name="connsiteY7" fmla="*/ 72571 h 1553028"/>
                <a:gd name="connsiteX8" fmla="*/ 130628 w 203200"/>
                <a:gd name="connsiteY8" fmla="*/ 101600 h 1553028"/>
                <a:gd name="connsiteX9" fmla="*/ 43543 w 203200"/>
                <a:gd name="connsiteY9" fmla="*/ 174171 h 1553028"/>
                <a:gd name="connsiteX10" fmla="*/ 43543 w 203200"/>
                <a:gd name="connsiteY10" fmla="*/ 435428 h 1553028"/>
                <a:gd name="connsiteX11" fmla="*/ 72571 w 203200"/>
                <a:gd name="connsiteY11" fmla="*/ 508000 h 1553028"/>
                <a:gd name="connsiteX12" fmla="*/ 87086 w 203200"/>
                <a:gd name="connsiteY12" fmla="*/ 551543 h 1553028"/>
                <a:gd name="connsiteX13" fmla="*/ 145143 w 203200"/>
                <a:gd name="connsiteY13" fmla="*/ 653143 h 1553028"/>
                <a:gd name="connsiteX14" fmla="*/ 145143 w 203200"/>
                <a:gd name="connsiteY14" fmla="*/ 812800 h 1553028"/>
                <a:gd name="connsiteX15" fmla="*/ 101600 w 203200"/>
                <a:gd name="connsiteY15" fmla="*/ 841828 h 1553028"/>
                <a:gd name="connsiteX16" fmla="*/ 72571 w 203200"/>
                <a:gd name="connsiteY16" fmla="*/ 885371 h 1553028"/>
                <a:gd name="connsiteX17" fmla="*/ 58057 w 203200"/>
                <a:gd name="connsiteY17" fmla="*/ 943428 h 1553028"/>
                <a:gd name="connsiteX18" fmla="*/ 72571 w 203200"/>
                <a:gd name="connsiteY18" fmla="*/ 1378857 h 1553028"/>
                <a:gd name="connsiteX19" fmla="*/ 101600 w 203200"/>
                <a:gd name="connsiteY19" fmla="*/ 1524000 h 1553028"/>
                <a:gd name="connsiteX20" fmla="*/ 101600 w 203200"/>
                <a:gd name="connsiteY20" fmla="*/ 1553028 h 155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200" h="1553028">
                  <a:moveTo>
                    <a:pt x="0" y="0"/>
                  </a:moveTo>
                  <a:cubicBezTo>
                    <a:pt x="7545" y="45269"/>
                    <a:pt x="-4142" y="105748"/>
                    <a:pt x="58057" y="116114"/>
                  </a:cubicBezTo>
                  <a:cubicBezTo>
                    <a:pt x="73148" y="118629"/>
                    <a:pt x="87086" y="106438"/>
                    <a:pt x="101600" y="101600"/>
                  </a:cubicBezTo>
                  <a:cubicBezTo>
                    <a:pt x="111276" y="87086"/>
                    <a:pt x="119461" y="71458"/>
                    <a:pt x="130628" y="58057"/>
                  </a:cubicBezTo>
                  <a:cubicBezTo>
                    <a:pt x="172657" y="7621"/>
                    <a:pt x="210253" y="-3527"/>
                    <a:pt x="116114" y="43543"/>
                  </a:cubicBezTo>
                  <a:cubicBezTo>
                    <a:pt x="117404" y="52575"/>
                    <a:pt x="119652" y="172684"/>
                    <a:pt x="159657" y="188686"/>
                  </a:cubicBezTo>
                  <a:cubicBezTo>
                    <a:pt x="173862" y="194368"/>
                    <a:pt x="188686" y="179009"/>
                    <a:pt x="203200" y="174171"/>
                  </a:cubicBezTo>
                  <a:cubicBezTo>
                    <a:pt x="198362" y="140304"/>
                    <a:pt x="212877" y="96761"/>
                    <a:pt x="188686" y="72571"/>
                  </a:cubicBezTo>
                  <a:cubicBezTo>
                    <a:pt x="173386" y="57271"/>
                    <a:pt x="149414" y="90865"/>
                    <a:pt x="130628" y="101600"/>
                  </a:cubicBezTo>
                  <a:cubicBezTo>
                    <a:pt x="83479" y="128542"/>
                    <a:pt x="83568" y="134146"/>
                    <a:pt x="43543" y="174171"/>
                  </a:cubicBezTo>
                  <a:cubicBezTo>
                    <a:pt x="8844" y="278265"/>
                    <a:pt x="14621" y="242615"/>
                    <a:pt x="43543" y="435428"/>
                  </a:cubicBezTo>
                  <a:cubicBezTo>
                    <a:pt x="47408" y="461194"/>
                    <a:pt x="63423" y="483605"/>
                    <a:pt x="72571" y="508000"/>
                  </a:cubicBezTo>
                  <a:cubicBezTo>
                    <a:pt x="77943" y="522325"/>
                    <a:pt x="81059" y="537481"/>
                    <a:pt x="87086" y="551543"/>
                  </a:cubicBezTo>
                  <a:cubicBezTo>
                    <a:pt x="109186" y="603108"/>
                    <a:pt x="115988" y="609411"/>
                    <a:pt x="145143" y="653143"/>
                  </a:cubicBezTo>
                  <a:cubicBezTo>
                    <a:pt x="165554" y="714378"/>
                    <a:pt x="177967" y="730742"/>
                    <a:pt x="145143" y="812800"/>
                  </a:cubicBezTo>
                  <a:cubicBezTo>
                    <a:pt x="138664" y="828996"/>
                    <a:pt x="116114" y="832152"/>
                    <a:pt x="101600" y="841828"/>
                  </a:cubicBezTo>
                  <a:cubicBezTo>
                    <a:pt x="91924" y="856342"/>
                    <a:pt x="79443" y="869337"/>
                    <a:pt x="72571" y="885371"/>
                  </a:cubicBezTo>
                  <a:cubicBezTo>
                    <a:pt x="64713" y="903706"/>
                    <a:pt x="58057" y="923480"/>
                    <a:pt x="58057" y="943428"/>
                  </a:cubicBezTo>
                  <a:cubicBezTo>
                    <a:pt x="58057" y="1088652"/>
                    <a:pt x="64515" y="1233857"/>
                    <a:pt x="72571" y="1378857"/>
                  </a:cubicBezTo>
                  <a:cubicBezTo>
                    <a:pt x="77894" y="1474676"/>
                    <a:pt x="88402" y="1444810"/>
                    <a:pt x="101600" y="1524000"/>
                  </a:cubicBezTo>
                  <a:cubicBezTo>
                    <a:pt x="103191" y="1533544"/>
                    <a:pt x="101600" y="1543352"/>
                    <a:pt x="101600" y="155302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Freeform 37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 38"/>
          <p:cNvSpPr/>
          <p:nvPr/>
        </p:nvSpPr>
        <p:spPr>
          <a:xfrm>
            <a:off x="138546" y="126513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 rot="1437985">
            <a:off x="10573656" y="2474685"/>
            <a:ext cx="914400" cy="2743200"/>
            <a:chOff x="2119085" y="1016000"/>
            <a:chExt cx="914400" cy="2743200"/>
          </a:xfrm>
          <a:solidFill>
            <a:srgbClr val="7030A0"/>
          </a:solidFill>
        </p:grpSpPr>
        <p:sp>
          <p:nvSpPr>
            <p:cNvPr id="48" name="Oval 47"/>
            <p:cNvSpPr/>
            <p:nvPr/>
          </p:nvSpPr>
          <p:spPr>
            <a:xfrm>
              <a:off x="2119085" y="1016000"/>
              <a:ext cx="914400" cy="1378857"/>
            </a:xfrm>
            <a:prstGeom prst="ellipse">
              <a:avLst/>
            </a:prstGeom>
            <a:solidFill>
              <a:srgbClr val="00B050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496457" y="2278743"/>
              <a:ext cx="174172" cy="1480457"/>
            </a:xfrm>
            <a:custGeom>
              <a:avLst/>
              <a:gdLst>
                <a:gd name="connsiteX0" fmla="*/ 29029 w 174172"/>
                <a:gd name="connsiteY0" fmla="*/ 14514 h 1480457"/>
                <a:gd name="connsiteX1" fmla="*/ 58057 w 174172"/>
                <a:gd name="connsiteY1" fmla="*/ 87086 h 1480457"/>
                <a:gd name="connsiteX2" fmla="*/ 145143 w 174172"/>
                <a:gd name="connsiteY2" fmla="*/ 130628 h 1480457"/>
                <a:gd name="connsiteX3" fmla="*/ 174172 w 174172"/>
                <a:gd name="connsiteY3" fmla="*/ 87086 h 1480457"/>
                <a:gd name="connsiteX4" fmla="*/ 145143 w 174172"/>
                <a:gd name="connsiteY4" fmla="*/ 0 h 1480457"/>
                <a:gd name="connsiteX5" fmla="*/ 29029 w 174172"/>
                <a:gd name="connsiteY5" fmla="*/ 43543 h 1480457"/>
                <a:gd name="connsiteX6" fmla="*/ 0 w 174172"/>
                <a:gd name="connsiteY6" fmla="*/ 87086 h 1480457"/>
                <a:gd name="connsiteX7" fmla="*/ 29029 w 174172"/>
                <a:gd name="connsiteY7" fmla="*/ 232228 h 1480457"/>
                <a:gd name="connsiteX8" fmla="*/ 72572 w 174172"/>
                <a:gd name="connsiteY8" fmla="*/ 275771 h 1480457"/>
                <a:gd name="connsiteX9" fmla="*/ 101600 w 174172"/>
                <a:gd name="connsiteY9" fmla="*/ 319314 h 1480457"/>
                <a:gd name="connsiteX10" fmla="*/ 116114 w 174172"/>
                <a:gd name="connsiteY10" fmla="*/ 377371 h 1480457"/>
                <a:gd name="connsiteX11" fmla="*/ 130629 w 174172"/>
                <a:gd name="connsiteY11" fmla="*/ 420914 h 1480457"/>
                <a:gd name="connsiteX12" fmla="*/ 87086 w 174172"/>
                <a:gd name="connsiteY12" fmla="*/ 928914 h 1480457"/>
                <a:gd name="connsiteX13" fmla="*/ 72572 w 174172"/>
                <a:gd name="connsiteY13" fmla="*/ 986971 h 1480457"/>
                <a:gd name="connsiteX14" fmla="*/ 43543 w 174172"/>
                <a:gd name="connsiteY14" fmla="*/ 1074057 h 1480457"/>
                <a:gd name="connsiteX15" fmla="*/ 58057 w 174172"/>
                <a:gd name="connsiteY15" fmla="*/ 1306286 h 1480457"/>
                <a:gd name="connsiteX16" fmla="*/ 72572 w 174172"/>
                <a:gd name="connsiteY16" fmla="*/ 1480457 h 148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4172" h="1480457">
                  <a:moveTo>
                    <a:pt x="29029" y="14514"/>
                  </a:moveTo>
                  <a:cubicBezTo>
                    <a:pt x="38705" y="38705"/>
                    <a:pt x="42913" y="65885"/>
                    <a:pt x="58057" y="87086"/>
                  </a:cubicBezTo>
                  <a:cubicBezTo>
                    <a:pt x="75642" y="111705"/>
                    <a:pt x="118983" y="121908"/>
                    <a:pt x="145143" y="130628"/>
                  </a:cubicBezTo>
                  <a:cubicBezTo>
                    <a:pt x="154819" y="116114"/>
                    <a:pt x="174172" y="104530"/>
                    <a:pt x="174172" y="87086"/>
                  </a:cubicBezTo>
                  <a:cubicBezTo>
                    <a:pt x="174172" y="56487"/>
                    <a:pt x="145143" y="0"/>
                    <a:pt x="145143" y="0"/>
                  </a:cubicBezTo>
                  <a:cubicBezTo>
                    <a:pt x="93218" y="10385"/>
                    <a:pt x="66403" y="6169"/>
                    <a:pt x="29029" y="43543"/>
                  </a:cubicBezTo>
                  <a:cubicBezTo>
                    <a:pt x="16694" y="55878"/>
                    <a:pt x="9676" y="72572"/>
                    <a:pt x="0" y="87086"/>
                  </a:cubicBezTo>
                  <a:cubicBezTo>
                    <a:pt x="1230" y="95697"/>
                    <a:pt x="10603" y="204590"/>
                    <a:pt x="29029" y="232228"/>
                  </a:cubicBezTo>
                  <a:cubicBezTo>
                    <a:pt x="40415" y="249307"/>
                    <a:pt x="59431" y="260002"/>
                    <a:pt x="72572" y="275771"/>
                  </a:cubicBezTo>
                  <a:cubicBezTo>
                    <a:pt x="83739" y="289172"/>
                    <a:pt x="91924" y="304800"/>
                    <a:pt x="101600" y="319314"/>
                  </a:cubicBezTo>
                  <a:cubicBezTo>
                    <a:pt x="106438" y="338666"/>
                    <a:pt x="110634" y="358191"/>
                    <a:pt x="116114" y="377371"/>
                  </a:cubicBezTo>
                  <a:cubicBezTo>
                    <a:pt x="120317" y="392082"/>
                    <a:pt x="130629" y="405614"/>
                    <a:pt x="130629" y="420914"/>
                  </a:cubicBezTo>
                  <a:cubicBezTo>
                    <a:pt x="130629" y="604652"/>
                    <a:pt x="115186" y="750942"/>
                    <a:pt x="87086" y="928914"/>
                  </a:cubicBezTo>
                  <a:cubicBezTo>
                    <a:pt x="83975" y="948618"/>
                    <a:pt x="78304" y="967864"/>
                    <a:pt x="72572" y="986971"/>
                  </a:cubicBezTo>
                  <a:cubicBezTo>
                    <a:pt x="63779" y="1016279"/>
                    <a:pt x="43543" y="1074057"/>
                    <a:pt x="43543" y="1074057"/>
                  </a:cubicBezTo>
                  <a:cubicBezTo>
                    <a:pt x="48381" y="1151467"/>
                    <a:pt x="51338" y="1229017"/>
                    <a:pt x="58057" y="1306286"/>
                  </a:cubicBezTo>
                  <a:cubicBezTo>
                    <a:pt x="75993" y="1512549"/>
                    <a:pt x="72572" y="1316601"/>
                    <a:pt x="72572" y="1480457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/>
          <p:cNvGrpSpPr/>
          <p:nvPr/>
        </p:nvGrpSpPr>
        <p:grpSpPr>
          <a:xfrm rot="20664833">
            <a:off x="9368969" y="2489201"/>
            <a:ext cx="914400" cy="2772228"/>
            <a:chOff x="464456" y="1262743"/>
            <a:chExt cx="914400" cy="2772228"/>
          </a:xfrm>
          <a:solidFill>
            <a:schemeClr val="accent6"/>
          </a:solidFill>
        </p:grpSpPr>
        <p:sp>
          <p:nvSpPr>
            <p:cNvPr id="51" name="Oval 50"/>
            <p:cNvSpPr/>
            <p:nvPr/>
          </p:nvSpPr>
          <p:spPr>
            <a:xfrm>
              <a:off x="464456" y="1262743"/>
              <a:ext cx="914400" cy="1378857"/>
            </a:xfrm>
            <a:prstGeom prst="ellipse">
              <a:avLst/>
            </a:prstGeom>
            <a:solidFill>
              <a:schemeClr val="accent2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856343" y="2481943"/>
              <a:ext cx="203200" cy="1553028"/>
            </a:xfrm>
            <a:custGeom>
              <a:avLst/>
              <a:gdLst>
                <a:gd name="connsiteX0" fmla="*/ 0 w 203200"/>
                <a:gd name="connsiteY0" fmla="*/ 0 h 1553028"/>
                <a:gd name="connsiteX1" fmla="*/ 58057 w 203200"/>
                <a:gd name="connsiteY1" fmla="*/ 116114 h 1553028"/>
                <a:gd name="connsiteX2" fmla="*/ 101600 w 203200"/>
                <a:gd name="connsiteY2" fmla="*/ 101600 h 1553028"/>
                <a:gd name="connsiteX3" fmla="*/ 130628 w 203200"/>
                <a:gd name="connsiteY3" fmla="*/ 58057 h 1553028"/>
                <a:gd name="connsiteX4" fmla="*/ 116114 w 203200"/>
                <a:gd name="connsiteY4" fmla="*/ 43543 h 1553028"/>
                <a:gd name="connsiteX5" fmla="*/ 159657 w 203200"/>
                <a:gd name="connsiteY5" fmla="*/ 188686 h 1553028"/>
                <a:gd name="connsiteX6" fmla="*/ 203200 w 203200"/>
                <a:gd name="connsiteY6" fmla="*/ 174171 h 1553028"/>
                <a:gd name="connsiteX7" fmla="*/ 188686 w 203200"/>
                <a:gd name="connsiteY7" fmla="*/ 72571 h 1553028"/>
                <a:gd name="connsiteX8" fmla="*/ 130628 w 203200"/>
                <a:gd name="connsiteY8" fmla="*/ 101600 h 1553028"/>
                <a:gd name="connsiteX9" fmla="*/ 43543 w 203200"/>
                <a:gd name="connsiteY9" fmla="*/ 174171 h 1553028"/>
                <a:gd name="connsiteX10" fmla="*/ 43543 w 203200"/>
                <a:gd name="connsiteY10" fmla="*/ 435428 h 1553028"/>
                <a:gd name="connsiteX11" fmla="*/ 72571 w 203200"/>
                <a:gd name="connsiteY11" fmla="*/ 508000 h 1553028"/>
                <a:gd name="connsiteX12" fmla="*/ 87086 w 203200"/>
                <a:gd name="connsiteY12" fmla="*/ 551543 h 1553028"/>
                <a:gd name="connsiteX13" fmla="*/ 145143 w 203200"/>
                <a:gd name="connsiteY13" fmla="*/ 653143 h 1553028"/>
                <a:gd name="connsiteX14" fmla="*/ 145143 w 203200"/>
                <a:gd name="connsiteY14" fmla="*/ 812800 h 1553028"/>
                <a:gd name="connsiteX15" fmla="*/ 101600 w 203200"/>
                <a:gd name="connsiteY15" fmla="*/ 841828 h 1553028"/>
                <a:gd name="connsiteX16" fmla="*/ 72571 w 203200"/>
                <a:gd name="connsiteY16" fmla="*/ 885371 h 1553028"/>
                <a:gd name="connsiteX17" fmla="*/ 58057 w 203200"/>
                <a:gd name="connsiteY17" fmla="*/ 943428 h 1553028"/>
                <a:gd name="connsiteX18" fmla="*/ 72571 w 203200"/>
                <a:gd name="connsiteY18" fmla="*/ 1378857 h 1553028"/>
                <a:gd name="connsiteX19" fmla="*/ 101600 w 203200"/>
                <a:gd name="connsiteY19" fmla="*/ 1524000 h 1553028"/>
                <a:gd name="connsiteX20" fmla="*/ 101600 w 203200"/>
                <a:gd name="connsiteY20" fmla="*/ 1553028 h 1553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3200" h="1553028">
                  <a:moveTo>
                    <a:pt x="0" y="0"/>
                  </a:moveTo>
                  <a:cubicBezTo>
                    <a:pt x="7545" y="45269"/>
                    <a:pt x="-4142" y="105748"/>
                    <a:pt x="58057" y="116114"/>
                  </a:cubicBezTo>
                  <a:cubicBezTo>
                    <a:pt x="73148" y="118629"/>
                    <a:pt x="87086" y="106438"/>
                    <a:pt x="101600" y="101600"/>
                  </a:cubicBezTo>
                  <a:cubicBezTo>
                    <a:pt x="111276" y="87086"/>
                    <a:pt x="119461" y="71458"/>
                    <a:pt x="130628" y="58057"/>
                  </a:cubicBezTo>
                  <a:cubicBezTo>
                    <a:pt x="172657" y="7621"/>
                    <a:pt x="210253" y="-3527"/>
                    <a:pt x="116114" y="43543"/>
                  </a:cubicBezTo>
                  <a:cubicBezTo>
                    <a:pt x="117404" y="52575"/>
                    <a:pt x="119652" y="172684"/>
                    <a:pt x="159657" y="188686"/>
                  </a:cubicBezTo>
                  <a:cubicBezTo>
                    <a:pt x="173862" y="194368"/>
                    <a:pt x="188686" y="179009"/>
                    <a:pt x="203200" y="174171"/>
                  </a:cubicBezTo>
                  <a:cubicBezTo>
                    <a:pt x="198362" y="140304"/>
                    <a:pt x="212877" y="96761"/>
                    <a:pt x="188686" y="72571"/>
                  </a:cubicBezTo>
                  <a:cubicBezTo>
                    <a:pt x="173386" y="57271"/>
                    <a:pt x="149414" y="90865"/>
                    <a:pt x="130628" y="101600"/>
                  </a:cubicBezTo>
                  <a:cubicBezTo>
                    <a:pt x="83479" y="128542"/>
                    <a:pt x="83568" y="134146"/>
                    <a:pt x="43543" y="174171"/>
                  </a:cubicBezTo>
                  <a:cubicBezTo>
                    <a:pt x="8844" y="278265"/>
                    <a:pt x="14621" y="242615"/>
                    <a:pt x="43543" y="435428"/>
                  </a:cubicBezTo>
                  <a:cubicBezTo>
                    <a:pt x="47408" y="461194"/>
                    <a:pt x="63423" y="483605"/>
                    <a:pt x="72571" y="508000"/>
                  </a:cubicBezTo>
                  <a:cubicBezTo>
                    <a:pt x="77943" y="522325"/>
                    <a:pt x="81059" y="537481"/>
                    <a:pt x="87086" y="551543"/>
                  </a:cubicBezTo>
                  <a:cubicBezTo>
                    <a:pt x="109186" y="603108"/>
                    <a:pt x="115988" y="609411"/>
                    <a:pt x="145143" y="653143"/>
                  </a:cubicBezTo>
                  <a:cubicBezTo>
                    <a:pt x="165554" y="714378"/>
                    <a:pt x="177967" y="730742"/>
                    <a:pt x="145143" y="812800"/>
                  </a:cubicBezTo>
                  <a:cubicBezTo>
                    <a:pt x="138664" y="828996"/>
                    <a:pt x="116114" y="832152"/>
                    <a:pt x="101600" y="841828"/>
                  </a:cubicBezTo>
                  <a:cubicBezTo>
                    <a:pt x="91924" y="856342"/>
                    <a:pt x="79443" y="869337"/>
                    <a:pt x="72571" y="885371"/>
                  </a:cubicBezTo>
                  <a:cubicBezTo>
                    <a:pt x="64713" y="903706"/>
                    <a:pt x="58057" y="923480"/>
                    <a:pt x="58057" y="943428"/>
                  </a:cubicBezTo>
                  <a:cubicBezTo>
                    <a:pt x="58057" y="1088652"/>
                    <a:pt x="64515" y="1233857"/>
                    <a:pt x="72571" y="1378857"/>
                  </a:cubicBezTo>
                  <a:cubicBezTo>
                    <a:pt x="77894" y="1474676"/>
                    <a:pt x="88402" y="1444810"/>
                    <a:pt x="101600" y="1524000"/>
                  </a:cubicBezTo>
                  <a:cubicBezTo>
                    <a:pt x="103191" y="1533544"/>
                    <a:pt x="101600" y="1543352"/>
                    <a:pt x="101600" y="155302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Hexagon 2"/>
          <p:cNvSpPr/>
          <p:nvPr/>
        </p:nvSpPr>
        <p:spPr>
          <a:xfrm>
            <a:off x="3670267" y="362856"/>
            <a:ext cx="5067158" cy="4622697"/>
          </a:xfrm>
          <a:prstGeom prst="hexagon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2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18857" y="1059543"/>
            <a:ext cx="4397829" cy="4455886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3106057" y="5856603"/>
            <a:ext cx="5979886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১: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4343" y="5856603"/>
            <a:ext cx="2627086" cy="535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7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18857" y="1059543"/>
            <a:ext cx="4397829" cy="445588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3106057" y="5856603"/>
            <a:ext cx="5979886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২: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সাদা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03999" y="5856603"/>
            <a:ext cx="2627086" cy="535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9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8"/>
          <p:cNvSpPr txBox="1"/>
          <p:nvPr/>
        </p:nvSpPr>
        <p:spPr>
          <a:xfrm>
            <a:off x="2946400" y="5856603"/>
            <a:ext cx="6299200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৩: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বসা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934" y="1109679"/>
            <a:ext cx="4231674" cy="4412254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6705601" y="5856603"/>
            <a:ext cx="2627086" cy="535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38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TextBox 8"/>
          <p:cNvSpPr txBox="1"/>
          <p:nvPr/>
        </p:nvSpPr>
        <p:spPr>
          <a:xfrm>
            <a:off x="2540001" y="5856603"/>
            <a:ext cx="7483430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৪: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দাঁড়ানো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8"/>
          <a:stretch/>
        </p:blipFill>
        <p:spPr>
          <a:xfrm>
            <a:off x="3904343" y="1143000"/>
            <a:ext cx="4412343" cy="4372428"/>
          </a:xfrm>
          <a:prstGeom prst="rect">
            <a:avLst/>
          </a:prstGeom>
          <a:ln w="762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6458857" y="5761359"/>
            <a:ext cx="2627086" cy="61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6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06139"/>
            <a:ext cx="1155337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3" y="1030084"/>
            <a:ext cx="6561767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পুনরালোচনা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অনুশীলনী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৬ , ৭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55474" y="1048501"/>
            <a:ext cx="2552288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২৭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9625" y="1048501"/>
            <a:ext cx="1994725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539" y="1713766"/>
            <a:ext cx="4629150" cy="4817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0418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4" y="1199181"/>
            <a:ext cx="1156722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chemeClr val="tx1"/>
                </a:solidFill>
              </a:rPr>
              <a:t>৬.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বিপরীত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শব্দ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জেনে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নিই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168" y="2048716"/>
            <a:ext cx="1582718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কিনতে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7572" y="2048716"/>
            <a:ext cx="1582718" cy="7392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বেচতে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3" y="3005494"/>
            <a:ext cx="5503823" cy="35623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72" y="3005494"/>
            <a:ext cx="5427373" cy="356235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030355" y="1722401"/>
            <a:ext cx="145143" cy="48696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43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4" y="1199181"/>
            <a:ext cx="1156722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chemeClr val="tx1"/>
                </a:solidFill>
              </a:rPr>
              <a:t>৬.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বিপরীত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শব্দ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জেনে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নিই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168" y="2048716"/>
            <a:ext cx="1582718" cy="7392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দুঃখে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87573" y="2048716"/>
            <a:ext cx="1582718" cy="7392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সুখে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30355" y="1722401"/>
            <a:ext cx="145143" cy="48696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9" y="2859379"/>
            <a:ext cx="5502562" cy="35559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573" y="2847975"/>
            <a:ext cx="5439967" cy="35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626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4" y="1199181"/>
            <a:ext cx="1156722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chemeClr val="tx1"/>
                </a:solidFill>
              </a:rPr>
              <a:t>৬.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বিপরীত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শব্দ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জেনে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নিই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168" y="2048716"/>
            <a:ext cx="1582718" cy="7392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কাঁদতে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73057" y="2048716"/>
            <a:ext cx="1582718" cy="7392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হাসতে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72297" y="1722401"/>
            <a:ext cx="145143" cy="48696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68" y="2861032"/>
            <a:ext cx="5480460" cy="35833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109" y="2825706"/>
            <a:ext cx="5494314" cy="361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7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4" y="1199181"/>
            <a:ext cx="1156722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chemeClr val="tx1"/>
                </a:solidFill>
              </a:rPr>
              <a:t>৬.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বিপরীত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শব্দ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জেনে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chemeClr val="tx1"/>
                </a:solidFill>
              </a:rPr>
              <a:t>নিই</a:t>
            </a:r>
            <a:r>
              <a:rPr lang="en-US" sz="2800" dirty="0" smtClean="0">
                <a:ln w="0"/>
                <a:solidFill>
                  <a:schemeClr val="tx1"/>
                </a:solidFill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168" y="2048716"/>
            <a:ext cx="1582718" cy="7392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হ্যাঁ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02086" y="2048716"/>
            <a:ext cx="1582718" cy="7392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23428" y="1722401"/>
            <a:ext cx="145143" cy="486965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61" y="2926502"/>
            <a:ext cx="4709226" cy="3546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10" y="2926502"/>
            <a:ext cx="4709226" cy="3546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38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89239"/>
            <a:ext cx="11553372" cy="4801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2800" dirty="0">
                <a:ln w="0"/>
                <a:solidFill>
                  <a:schemeClr val="tx1"/>
                </a:solidFill>
              </a:rPr>
              <a:t>৬.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বিপরীত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শব্দ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জেনে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নিই</a:t>
            </a:r>
            <a:r>
              <a:rPr lang="en-US" sz="2800" dirty="0">
                <a:ln w="0"/>
                <a:solidFill>
                  <a:schemeClr val="tx1"/>
                </a:solidFill>
              </a:rPr>
              <a:t>।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ফাঁকা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ঘরে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শব্দ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বসিয়ে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বাক্য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তৈরী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করি</a:t>
            </a:r>
            <a:r>
              <a:rPr lang="en-US" sz="2800" dirty="0">
                <a:ln w="0"/>
                <a:solidFill>
                  <a:schemeClr val="tx1"/>
                </a:solidFill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4" y="119918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কিনতে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6241" y="3180829"/>
            <a:ext cx="11553372" cy="30469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উপহার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......................................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কাটাতে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গরিব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কুড়াল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......................................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লোভী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মিছামিছি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......................................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কুড়াল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......................................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1640114" y="119918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বেচতে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3259117" y="119918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দুঃখে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4579917" y="119918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সুখে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6189580" y="119918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কাঁদতে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7510380" y="119918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হাসতে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9100663" y="119918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হ্যাঁ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421463" y="119918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extBox 12"/>
          <p:cNvSpPr txBox="1"/>
          <p:nvPr/>
        </p:nvSpPr>
        <p:spPr>
          <a:xfrm>
            <a:off x="3425763" y="4842727"/>
            <a:ext cx="5354328" cy="163121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রফিকুল হাসান</a:t>
            </a:r>
            <a:endParaRPr lang="en-US" sz="2000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</a:p>
          <a:p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খোনকারখিল সরকারি </a:t>
            </a:r>
            <a:r>
              <a:rPr lang="en-US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 বিদ্যালয়</a:t>
            </a:r>
          </a:p>
          <a:p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সদর, </a:t>
            </a:r>
            <a:r>
              <a:rPr lang="en-US" sz="20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কক্সবাজার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rafiquecox1@gmail.com</a:t>
            </a: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AutoShape 4" descr="২য় শ্রেণীর বাংলা বই pdf |আমার বাংলা বই দ্বিতীয় শ্রেণী pdf | দ্বিতীয়  শ্রেণীর বাংলা বই"/>
          <p:cNvSpPr>
            <a:spLocks noChangeAspect="1" noChangeArrowheads="1"/>
          </p:cNvSpPr>
          <p:nvPr/>
        </p:nvSpPr>
        <p:spPr bwMode="auto">
          <a:xfrm>
            <a:off x="155575" y="-914400"/>
            <a:ext cx="15144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5362" y="1024414"/>
            <a:ext cx="3895130" cy="3818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155363" y="433769"/>
            <a:ext cx="3895128" cy="52311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71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1173009"/>
            <a:ext cx="11553372" cy="4801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2800" dirty="0">
                <a:ln w="0"/>
                <a:solidFill>
                  <a:schemeClr val="tx1"/>
                </a:solidFill>
              </a:rPr>
              <a:t>৬.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বিপরীত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শব্দ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জেনে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নিই</a:t>
            </a:r>
            <a:r>
              <a:rPr lang="en-US" sz="2800" dirty="0">
                <a:ln w="0"/>
                <a:solidFill>
                  <a:schemeClr val="tx1"/>
                </a:solidFill>
              </a:rPr>
              <a:t>।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ফাঁকা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ঘরে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শব্দ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বসিয়ে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বাক্য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তৈরী</a:t>
            </a:r>
            <a:r>
              <a:rPr lang="en-US" sz="2800" dirty="0">
                <a:ln w="0"/>
                <a:solidFill>
                  <a:schemeClr val="tx1"/>
                </a:solidFill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</a:rPr>
              <a:t>করি</a:t>
            </a:r>
            <a:r>
              <a:rPr lang="en-US" sz="2800" dirty="0">
                <a:ln w="0"/>
                <a:solidFill>
                  <a:schemeClr val="tx1"/>
                </a:solidFill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6241" y="3180829"/>
            <a:ext cx="11553372" cy="304698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উপহার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......................................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কাটাতে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গরিব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কুড়াল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......................................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লোভী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মিছামিছি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...................................... </a:t>
            </a:r>
            <a:r>
              <a:rPr lang="en-US" sz="3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লাগল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কুড়াল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......................................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7"/>
          <p:cNvSpPr/>
          <p:nvPr/>
        </p:nvSpPr>
        <p:spPr>
          <a:xfrm>
            <a:off x="1640114" y="198295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বেচতে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7"/>
          <p:cNvSpPr/>
          <p:nvPr/>
        </p:nvSpPr>
        <p:spPr>
          <a:xfrm>
            <a:off x="3259117" y="198295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দুঃখে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4579917" y="198295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সুখে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19314" y="198295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কিনতে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7"/>
          <p:cNvSpPr/>
          <p:nvPr/>
        </p:nvSpPr>
        <p:spPr>
          <a:xfrm>
            <a:off x="6189580" y="198295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কাঁদতে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7510380" y="198295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হাসতে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7"/>
          <p:cNvSpPr/>
          <p:nvPr/>
        </p:nvSpPr>
        <p:spPr>
          <a:xfrm>
            <a:off x="9100663" y="198295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হ্যাঁ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10421463" y="1982951"/>
            <a:ext cx="132080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319314" y="415712"/>
            <a:ext cx="11553372" cy="4801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2800" dirty="0" err="1" smtClean="0">
                <a:ln w="0"/>
                <a:solidFill>
                  <a:srgbClr val="FF0000"/>
                </a:solidFill>
              </a:rPr>
              <a:t>চলো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উত্তর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মিলিয়ে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দেখি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...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69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09752 0.17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0.53568 0.2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84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-0.00586 0.390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18463 0.500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7" grpId="0" animBg="1"/>
      <p:bldP spid="14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b="0" dirty="0">
                <a:ln w="0"/>
                <a:solidFill>
                  <a:schemeClr val="tx1"/>
                </a:solidFill>
              </a:rPr>
              <a:t>৭. </a:t>
            </a:r>
            <a:r>
              <a:rPr lang="en-US" sz="3200" b="0" dirty="0" err="1">
                <a:ln w="0"/>
                <a:solidFill>
                  <a:schemeClr val="tx1"/>
                </a:solidFill>
              </a:rPr>
              <a:t>ছবি</a:t>
            </a:r>
            <a:r>
              <a:rPr lang="en-US" sz="3200" b="0" dirty="0">
                <a:ln w="0"/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ln w="0"/>
                <a:solidFill>
                  <a:schemeClr val="tx1"/>
                </a:solidFill>
              </a:rPr>
              <a:t>দেখি</a:t>
            </a:r>
            <a:r>
              <a:rPr lang="en-US" sz="3200" b="0" dirty="0">
                <a:ln w="0"/>
                <a:solidFill>
                  <a:schemeClr val="tx1"/>
                </a:solidFill>
              </a:rPr>
              <a:t>। </a:t>
            </a:r>
            <a:r>
              <a:rPr lang="en-US" sz="3200" b="0" dirty="0" err="1">
                <a:ln w="0"/>
                <a:solidFill>
                  <a:schemeClr val="tx1"/>
                </a:solidFill>
              </a:rPr>
              <a:t>গল্প</a:t>
            </a:r>
            <a:r>
              <a:rPr lang="en-US" sz="3200" b="0" dirty="0">
                <a:ln w="0"/>
                <a:solidFill>
                  <a:schemeClr val="tx1"/>
                </a:solidFill>
              </a:rPr>
              <a:t> </a:t>
            </a:r>
            <a:r>
              <a:rPr lang="en-US" sz="3200" b="0" dirty="0" err="1">
                <a:ln w="0"/>
                <a:solidFill>
                  <a:schemeClr val="tx1"/>
                </a:solidFill>
              </a:rPr>
              <a:t>বলি</a:t>
            </a:r>
            <a:r>
              <a:rPr lang="en-US" sz="3200" b="0" dirty="0">
                <a:ln w="0"/>
                <a:solidFill>
                  <a:schemeClr val="tx1"/>
                </a:solidFill>
              </a:rPr>
              <a:t> ও </a:t>
            </a:r>
            <a:r>
              <a:rPr lang="en-US" sz="3200" b="0" dirty="0" err="1">
                <a:ln w="0"/>
                <a:solidFill>
                  <a:schemeClr val="tx1"/>
                </a:solidFill>
              </a:rPr>
              <a:t>লিখি</a:t>
            </a:r>
            <a:r>
              <a:rPr lang="en-US" sz="3200" b="0" dirty="0">
                <a:ln w="0"/>
                <a:solidFill>
                  <a:schemeClr val="tx1"/>
                </a:solidFill>
              </a:rPr>
              <a:t>।</a:t>
            </a:r>
            <a:endParaRPr lang="en-US" sz="3200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4" y="1199181"/>
            <a:ext cx="1156722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ভাবো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8920"/>
          <a:stretch/>
        </p:blipFill>
        <p:spPr>
          <a:xfrm>
            <a:off x="333168" y="1957706"/>
            <a:ext cx="11539518" cy="4486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040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4" y="1199181"/>
            <a:ext cx="1156722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গল্পের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48920"/>
          <a:stretch/>
        </p:blipFill>
        <p:spPr>
          <a:xfrm>
            <a:off x="333168" y="1957706"/>
            <a:ext cx="11539518" cy="4486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47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>
                <a:solidFill>
                  <a:srgbClr val="0070C0"/>
                </a:solidFill>
              </a:rPr>
              <a:t>মূল্যায়ন</a:t>
            </a:r>
            <a:r>
              <a:rPr lang="en-US" sz="3200" dirty="0">
                <a:solidFill>
                  <a:srgbClr val="0070C0"/>
                </a:solidFill>
              </a:rPr>
              <a:t> (</a:t>
            </a:r>
            <a:r>
              <a:rPr lang="en-US" sz="3200" dirty="0" err="1">
                <a:solidFill>
                  <a:srgbClr val="0070C0"/>
                </a:solidFill>
              </a:rPr>
              <a:t>মৌখিক</a:t>
            </a:r>
            <a:r>
              <a:rPr lang="en-US" sz="32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319314" y="1199181"/>
            <a:ext cx="11567226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n w="0"/>
                <a:solidFill>
                  <a:srgbClr val="FF0000"/>
                </a:solidFill>
              </a:rPr>
              <a:t>৬.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বিপরীত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শব্দ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ln w="0"/>
                <a:solidFill>
                  <a:srgbClr val="FF0000"/>
                </a:solidFill>
              </a:rPr>
              <a:t>বলো</a:t>
            </a:r>
            <a:r>
              <a:rPr lang="en-US" sz="2800" dirty="0" smtClean="0">
                <a:ln w="0"/>
                <a:solidFill>
                  <a:srgbClr val="FF0000"/>
                </a:solidFill>
              </a:rPr>
              <a:t>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168" y="2276828"/>
            <a:ext cx="11553372" cy="403187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কিনতে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-	</a:t>
            </a: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দুঃখে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	-</a:t>
            </a: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কাঁদতে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-</a:t>
            </a:r>
          </a:p>
          <a:p>
            <a:pPr>
              <a:lnSpc>
                <a:spcPct val="200000"/>
              </a:lnSpc>
            </a:pP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হ্যাঁ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		-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590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326241" y="3638359"/>
            <a:ext cx="11553372" cy="193899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smtClean="0">
                <a:latin typeface="NikoshBAN"/>
              </a:rPr>
              <a:t>১. ‘</a:t>
            </a:r>
            <a:r>
              <a:rPr lang="bn-BD" sz="40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জলপরি </a:t>
            </a:r>
            <a:r>
              <a:rPr lang="bn-BD" sz="4000" dirty="0">
                <a:solidFill>
                  <a:schemeClr val="tx1"/>
                </a:solidFill>
                <a:latin typeface="NikoshBAN"/>
                <a:cs typeface="NikoshBAN" pitchFamily="2" charset="0"/>
              </a:rPr>
              <a:t>ও </a:t>
            </a:r>
            <a:r>
              <a:rPr lang="bn-BD" sz="40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কাঠুরে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’</a:t>
            </a:r>
            <a:r>
              <a:rPr lang="bn-BD" sz="40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গল্প</a:t>
            </a:r>
            <a:r>
              <a:rPr lang="en-US" sz="40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অবলম্বনে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/>
              </a:rPr>
              <a:t>কাঠুরে</a:t>
            </a:r>
            <a:r>
              <a:rPr lang="en-US" sz="4000" dirty="0" smtClean="0">
                <a:solidFill>
                  <a:srgbClr val="0070C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/>
              </a:rPr>
              <a:t>সম্পর্কে</a:t>
            </a:r>
            <a:r>
              <a:rPr lang="en-US" sz="4000" dirty="0" smtClean="0">
                <a:solidFill>
                  <a:srgbClr val="0070C0"/>
                </a:solidFill>
                <a:latin typeface="NikoshBAN"/>
              </a:rPr>
              <a:t> ৪টি</a:t>
            </a:r>
            <a:r>
              <a:rPr lang="en-US" sz="40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বাক্য</a:t>
            </a:r>
            <a:r>
              <a:rPr lang="en-US" sz="4000" dirty="0" smtClean="0">
                <a:latin typeface="NikoshBAN"/>
              </a:rPr>
              <a:t> </a:t>
            </a:r>
            <a:r>
              <a:rPr lang="en-US" sz="4000" dirty="0" err="1" smtClean="0">
                <a:latin typeface="NikoshBAN"/>
              </a:rPr>
              <a:t>লিখ</a:t>
            </a:r>
            <a:r>
              <a:rPr lang="en-US" sz="4000" dirty="0" smtClean="0">
                <a:latin typeface="NikoshBAN"/>
              </a:rPr>
              <a:t>।</a:t>
            </a:r>
            <a:endParaRPr lang="en-US" sz="4000" dirty="0">
              <a:latin typeface="NikoshBAN"/>
            </a:endParaRPr>
          </a:p>
        </p:txBody>
      </p:sp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>
                <a:solidFill>
                  <a:srgbClr val="00B050"/>
                </a:solidFill>
              </a:rPr>
              <a:t>পরিকল্পিত </a:t>
            </a:r>
            <a:r>
              <a:rPr lang="en-US" sz="3200" dirty="0" smtClean="0">
                <a:solidFill>
                  <a:srgbClr val="00B050"/>
                </a:solidFill>
              </a:rPr>
              <a:t>কাজ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53" y="1040245"/>
            <a:ext cx="2592493" cy="2528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3889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4860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extBox 5"/>
          <p:cNvSpPr txBox="1"/>
          <p:nvPr/>
        </p:nvSpPr>
        <p:spPr>
          <a:xfrm>
            <a:off x="2304024" y="5783760"/>
            <a:ext cx="7375922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দেখা হবে পরবর্তী ক্লাসে</a:t>
            </a:r>
            <a:endParaRPr lang="en-US" sz="4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358DB027-B25B-994B-B850-E140BAEA5265}"/>
              </a:ext>
            </a:extLst>
          </p:cNvPr>
          <p:cNvSpPr txBox="1"/>
          <p:nvPr/>
        </p:nvSpPr>
        <p:spPr>
          <a:xfrm>
            <a:off x="3091543" y="562428"/>
            <a:ext cx="5800884" cy="769441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সবাইকে অনেক ধন্যবাদ</a:t>
            </a:r>
            <a:endParaRPr lang="en-US" sz="44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lowchart: Delay 5"/>
          <p:cNvSpPr/>
          <p:nvPr/>
        </p:nvSpPr>
        <p:spPr>
          <a:xfrm>
            <a:off x="3091543" y="1755752"/>
            <a:ext cx="6226628" cy="3672115"/>
          </a:xfrm>
          <a:prstGeom prst="flowChartDelay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6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40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14"/>
          <p:cNvSpPr txBox="1"/>
          <p:nvPr/>
        </p:nvSpPr>
        <p:spPr>
          <a:xfrm>
            <a:off x="3312885" y="5032802"/>
            <a:ext cx="5580082" cy="1323439"/>
          </a:xfrm>
          <a:prstGeom prst="rect">
            <a:avLst/>
          </a:prstGeom>
          <a:solidFill>
            <a:srgbClr val="F8F7B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0000"/>
                </a:solidFill>
              </a:defRPr>
            </a:lvl1pPr>
          </a:lstStyle>
          <a:p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 </a:t>
            </a:r>
            <a:r>
              <a:rPr lang="en-US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bn-BD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– বাংলা</a:t>
            </a:r>
          </a:p>
          <a:p>
            <a:r>
              <a:rPr lang="bn-BD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ষ</a:t>
            </a:r>
            <a:r>
              <a:rPr lang="bn-BD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য়বস্তু – জলপরি ও </a:t>
            </a:r>
            <a:r>
              <a:rPr lang="bn-BD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কাঠুরে</a:t>
            </a:r>
            <a:endParaRPr lang="bn-BD" sz="2000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পাঠ্যাংশ- </a:t>
            </a:r>
            <a:r>
              <a:rPr lang="en-US" sz="20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পুনরালোচনা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অনুশীলনী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 ৬, ৭</a:t>
            </a:r>
          </a:p>
          <a:p>
            <a:r>
              <a:rPr lang="en-US" sz="2000" b="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000" b="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2000" b="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পৃষ্ঠা: ২৭</a:t>
            </a:r>
            <a:endParaRPr lang="bn-BD" sz="2000" b="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AutoShape 4" descr="২য় শ্রেণীর বাংলা বই pdf |আমার বাংলা বই দ্বিতীয় শ্রেণী pdf | দ্বিতীয়  শ্রেণীর বাংলা বই"/>
          <p:cNvSpPr>
            <a:spLocks noChangeAspect="1" noChangeArrowheads="1"/>
          </p:cNvSpPr>
          <p:nvPr/>
        </p:nvSpPr>
        <p:spPr bwMode="auto">
          <a:xfrm>
            <a:off x="155575" y="-914400"/>
            <a:ext cx="15144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8" y="1178794"/>
            <a:ext cx="3148936" cy="37154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96220" y="369992"/>
            <a:ext cx="4013413" cy="5646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95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319315" y="337050"/>
            <a:ext cx="11567886" cy="535531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77371" y="1011126"/>
            <a:ext cx="11422742" cy="547676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300" b="1" dirty="0" err="1" smtClean="0">
                <a:solidFill>
                  <a:srgbClr val="00B050"/>
                </a:solidFill>
              </a:rPr>
              <a:t>শোনা</a:t>
            </a:r>
            <a:r>
              <a:rPr lang="en-US" sz="2300" b="1" dirty="0" smtClean="0">
                <a:solidFill>
                  <a:srgbClr val="00B050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১.২.১ </a:t>
            </a:r>
            <a:r>
              <a:rPr lang="en-US" sz="2300" dirty="0" err="1" smtClean="0">
                <a:solidFill>
                  <a:schemeClr val="tx1"/>
                </a:solidFill>
              </a:rPr>
              <a:t>পাঠের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অন্তর্গত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ছোট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ছোট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বাক্য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শুনে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বুঝতে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300" dirty="0" smtClean="0">
                <a:solidFill>
                  <a:schemeClr val="tx1"/>
                </a:solidFill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2300" b="1" dirty="0" err="1" smtClean="0">
                <a:solidFill>
                  <a:srgbClr val="00B050"/>
                </a:solidFill>
              </a:rPr>
              <a:t>বলা</a:t>
            </a:r>
            <a:r>
              <a:rPr lang="en-US" sz="2300" b="1" dirty="0" smtClean="0">
                <a:solidFill>
                  <a:srgbClr val="00B050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১.৩.২ </a:t>
            </a:r>
            <a:r>
              <a:rPr lang="en-US" sz="2300" dirty="0" err="1" smtClean="0">
                <a:solidFill>
                  <a:schemeClr val="tx1"/>
                </a:solidFill>
              </a:rPr>
              <a:t>কোনো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বিষয়ে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প্রশ্ন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করতে</a:t>
            </a:r>
            <a:r>
              <a:rPr lang="en-US" sz="2300" dirty="0" smtClean="0">
                <a:solidFill>
                  <a:schemeClr val="tx1"/>
                </a:solidFill>
              </a:rPr>
              <a:t> ও </a:t>
            </a:r>
            <a:r>
              <a:rPr lang="en-US" sz="2300" dirty="0" err="1" smtClean="0">
                <a:solidFill>
                  <a:schemeClr val="tx1"/>
                </a:solidFill>
              </a:rPr>
              <a:t>প্রশ্নের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উত্তর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দিতে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300" dirty="0" smtClean="0">
                <a:solidFill>
                  <a:schemeClr val="tx1"/>
                </a:solidFill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২.৩.২ </a:t>
            </a:r>
            <a:r>
              <a:rPr lang="en-US" sz="2300" dirty="0" err="1" smtClean="0">
                <a:solidFill>
                  <a:schemeClr val="tx1"/>
                </a:solidFill>
              </a:rPr>
              <a:t>ছবি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দেখে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গল্প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বলতে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300" dirty="0" smtClean="0">
                <a:solidFill>
                  <a:schemeClr val="tx1"/>
                </a:solidFill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2300" b="1" dirty="0" err="1" smtClean="0">
                <a:solidFill>
                  <a:srgbClr val="00B050"/>
                </a:solidFill>
              </a:rPr>
              <a:t>পড়া</a:t>
            </a:r>
            <a:r>
              <a:rPr lang="en-US" sz="2300" b="1" dirty="0">
                <a:solidFill>
                  <a:srgbClr val="00B050"/>
                </a:solidFill>
              </a:rPr>
              <a:t>:</a:t>
            </a:r>
            <a:endParaRPr lang="en-US" sz="2300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২.৪.২ </a:t>
            </a:r>
            <a:r>
              <a:rPr lang="en-US" sz="2300" dirty="0" err="1" smtClean="0">
                <a:solidFill>
                  <a:schemeClr val="tx1"/>
                </a:solidFill>
              </a:rPr>
              <a:t>গল্প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পড়ে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বুঝতে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300" dirty="0" smtClean="0">
                <a:solidFill>
                  <a:schemeClr val="tx1"/>
                </a:solidFill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২.৫.৪ </a:t>
            </a:r>
            <a:r>
              <a:rPr lang="en-US" sz="2300" dirty="0" err="1" smtClean="0">
                <a:solidFill>
                  <a:schemeClr val="tx1"/>
                </a:solidFill>
              </a:rPr>
              <a:t>বর্ণনামূলক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বিষয়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পড়ে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বুঝতে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300" dirty="0" smtClean="0">
                <a:solidFill>
                  <a:schemeClr val="tx1"/>
                </a:solidFill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2300" b="1" dirty="0" err="1" smtClean="0">
                <a:solidFill>
                  <a:srgbClr val="00B050"/>
                </a:solidFill>
              </a:rPr>
              <a:t>লেখা</a:t>
            </a:r>
            <a:r>
              <a:rPr lang="en-US" sz="2300" b="1" dirty="0" smtClean="0">
                <a:solidFill>
                  <a:srgbClr val="00B050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২.৩.৩ </a:t>
            </a:r>
            <a:r>
              <a:rPr lang="en-US" sz="2300" dirty="0" err="1" smtClean="0">
                <a:solidFill>
                  <a:schemeClr val="tx1"/>
                </a:solidFill>
              </a:rPr>
              <a:t>গল্প-সংশ্লিষ্ট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প্রশ্নের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উত্তর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লিখতে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300" dirty="0" smtClean="0">
                <a:solidFill>
                  <a:schemeClr val="tx1"/>
                </a:solidFill>
              </a:rPr>
              <a:t>।</a:t>
            </a:r>
          </a:p>
          <a:p>
            <a:pPr>
              <a:lnSpc>
                <a:spcPct val="120000"/>
              </a:lnSpc>
            </a:pPr>
            <a:r>
              <a:rPr lang="en-US" sz="2300" dirty="0" smtClean="0">
                <a:solidFill>
                  <a:schemeClr val="tx1"/>
                </a:solidFill>
              </a:rPr>
              <a:t>২.৩.৫ </a:t>
            </a:r>
            <a:r>
              <a:rPr lang="en-US" sz="2300" dirty="0" err="1" smtClean="0">
                <a:solidFill>
                  <a:schemeClr val="tx1"/>
                </a:solidFill>
              </a:rPr>
              <a:t>বিভিন্ন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বিষয়ে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সহজ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বর্ণনা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করতে</a:t>
            </a:r>
            <a:r>
              <a:rPr lang="en-US" sz="2300" dirty="0" smtClean="0">
                <a:solidFill>
                  <a:schemeClr val="tx1"/>
                </a:solidFill>
              </a:rPr>
              <a:t> </a:t>
            </a:r>
            <a:r>
              <a:rPr lang="en-US" sz="2300" dirty="0" err="1" smtClean="0">
                <a:solidFill>
                  <a:schemeClr val="tx1"/>
                </a:solidFill>
              </a:rPr>
              <a:t>পারবে</a:t>
            </a:r>
            <a:r>
              <a:rPr lang="en-US" sz="2300" dirty="0" smtClean="0">
                <a:solidFill>
                  <a:schemeClr val="tx1"/>
                </a:solidFill>
              </a:rPr>
              <a:t>।</a:t>
            </a:r>
            <a:endParaRPr lang="en-US" sz="2300" dirty="0">
              <a:solidFill>
                <a:schemeClr val="tx1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14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</a:rPr>
              <a:t>দেখি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মনে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আছে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কিনা</a:t>
            </a:r>
            <a:r>
              <a:rPr lang="en-US" sz="3200" dirty="0" smtClean="0">
                <a:solidFill>
                  <a:srgbClr val="0070C0"/>
                </a:solidFill>
              </a:rPr>
              <a:t>...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19314" y="1189246"/>
            <a:ext cx="11553372" cy="45243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 smtClean="0"/>
              <a:t>যুক্তবর্ণগুলো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আলাদা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r>
              <a:rPr lang="en-US" sz="3600" dirty="0" smtClean="0"/>
              <a:t>।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স্রো</a:t>
            </a:r>
            <a:r>
              <a:rPr lang="en-US" sz="3600" dirty="0" smtClean="0">
                <a:solidFill>
                  <a:srgbClr val="FF0000"/>
                </a:solidFill>
              </a:rPr>
              <a:t>		</a:t>
            </a:r>
            <a:r>
              <a:rPr lang="en-US" sz="3600" dirty="0" smtClean="0">
                <a:solidFill>
                  <a:schemeClr val="tx1"/>
                </a:solidFill>
              </a:rPr>
              <a:t>=	</a:t>
            </a:r>
          </a:p>
          <a:p>
            <a:endParaRPr lang="en-US" sz="3600" dirty="0" smtClean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ক্ষ</a:t>
            </a:r>
            <a:r>
              <a:rPr lang="en-US" sz="3600" dirty="0"/>
              <a:t>	</a:t>
            </a:r>
            <a:r>
              <a:rPr lang="en-US" sz="3600" dirty="0" smtClean="0"/>
              <a:t>	=	</a:t>
            </a:r>
          </a:p>
          <a:p>
            <a:endParaRPr lang="en-US" sz="3600" dirty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ন্ধ্যা</a:t>
            </a:r>
            <a:r>
              <a:rPr lang="en-US" sz="3600" dirty="0"/>
              <a:t>	</a:t>
            </a:r>
            <a:r>
              <a:rPr lang="en-US" sz="3600" dirty="0" smtClean="0"/>
              <a:t>	=	</a:t>
            </a:r>
          </a:p>
        </p:txBody>
      </p:sp>
    </p:spTree>
    <p:extLst>
      <p:ext uri="{BB962C8B-B14F-4D97-AF65-F5344CB8AC3E}">
        <p14:creationId xmlns:p14="http://schemas.microsoft.com/office/powerpoint/2010/main" val="223209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</a:rPr>
              <a:t>পুনরালোচনা</a:t>
            </a:r>
            <a:r>
              <a:rPr lang="en-US" sz="3200" dirty="0" smtClean="0">
                <a:solidFill>
                  <a:srgbClr val="0070C0"/>
                </a:solidFill>
              </a:rPr>
              <a:t>...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19314" y="1189246"/>
            <a:ext cx="11553372" cy="507831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৩. </a:t>
            </a:r>
            <a:r>
              <a:rPr lang="en-US" sz="3600" dirty="0" err="1" smtClean="0"/>
              <a:t>যুক্তবর্ণগুলো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চিনে</a:t>
            </a:r>
            <a:r>
              <a:rPr lang="en-US" sz="3600" dirty="0" smtClean="0"/>
              <a:t> </a:t>
            </a:r>
            <a:r>
              <a:rPr lang="en-US" sz="3600" dirty="0" err="1" smtClean="0"/>
              <a:t>নিই</a:t>
            </a:r>
            <a:r>
              <a:rPr lang="en-US" sz="3600" dirty="0" smtClean="0"/>
              <a:t>। </a:t>
            </a:r>
            <a:r>
              <a:rPr lang="en-US" sz="3600" dirty="0" err="1" smtClean="0"/>
              <a:t>যুক্তবর্ণ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</a:t>
            </a:r>
            <a:r>
              <a:rPr lang="en-US" sz="3600" dirty="0"/>
              <a:t> </a:t>
            </a:r>
            <a:r>
              <a:rPr lang="en-US" sz="3600" dirty="0" err="1" smtClean="0"/>
              <a:t>তৈরী</a:t>
            </a:r>
            <a:r>
              <a:rPr lang="en-US" sz="3600" dirty="0" smtClean="0"/>
              <a:t> </a:t>
            </a:r>
            <a:r>
              <a:rPr lang="en-US" sz="3600" dirty="0" err="1" smtClean="0"/>
              <a:t>নতুন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</a:t>
            </a:r>
            <a:r>
              <a:rPr lang="en-US" sz="3600" dirty="0" smtClean="0"/>
              <a:t> </a:t>
            </a:r>
            <a:r>
              <a:rPr lang="en-US" sz="3600" dirty="0" err="1" smtClean="0"/>
              <a:t>পড়ি</a:t>
            </a:r>
            <a:r>
              <a:rPr lang="en-US" sz="3600" dirty="0" smtClean="0"/>
              <a:t>।</a:t>
            </a:r>
          </a:p>
          <a:p>
            <a:endParaRPr lang="en-US" sz="3600" dirty="0" smtClean="0"/>
          </a:p>
          <a:p>
            <a:endParaRPr lang="en-US" sz="3600" dirty="0"/>
          </a:p>
          <a:p>
            <a:r>
              <a:rPr lang="en-US" sz="3600" dirty="0" err="1" smtClean="0">
                <a:solidFill>
                  <a:srgbClr val="FF0000"/>
                </a:solidFill>
              </a:rPr>
              <a:t>স্রো</a:t>
            </a:r>
            <a:r>
              <a:rPr lang="en-US" sz="3600" dirty="0" err="1" smtClean="0"/>
              <a:t>ত</a:t>
            </a:r>
            <a:r>
              <a:rPr lang="en-US" sz="3600" dirty="0"/>
              <a:t>	</a:t>
            </a:r>
            <a:r>
              <a:rPr lang="en-US" sz="3600" dirty="0" smtClean="0"/>
              <a:t>						</a:t>
            </a:r>
            <a:r>
              <a:rPr lang="en-US" sz="3600" dirty="0" smtClean="0"/>
              <a:t>	</a:t>
            </a:r>
            <a:r>
              <a:rPr lang="en-US" sz="3600" dirty="0" err="1" smtClean="0"/>
              <a:t>অজ</a:t>
            </a:r>
            <a:r>
              <a:rPr lang="en-US" sz="3600" dirty="0" err="1" smtClean="0">
                <a:solidFill>
                  <a:srgbClr val="FF0000"/>
                </a:solidFill>
              </a:rPr>
              <a:t>স্র</a:t>
            </a:r>
            <a:r>
              <a:rPr lang="en-US" sz="3600" dirty="0" smtClean="0"/>
              <a:t>,	</a:t>
            </a:r>
            <a:r>
              <a:rPr lang="en-US" sz="3600" dirty="0" err="1" smtClean="0"/>
              <a:t>সহ</a:t>
            </a:r>
            <a:r>
              <a:rPr lang="en-US" sz="3600" dirty="0" err="1" smtClean="0">
                <a:solidFill>
                  <a:srgbClr val="FF0000"/>
                </a:solidFill>
              </a:rPr>
              <a:t>স্র</a:t>
            </a:r>
            <a:endParaRPr lang="en-US" sz="3600" dirty="0"/>
          </a:p>
          <a:p>
            <a:endParaRPr lang="en-US" sz="3600" dirty="0" smtClean="0"/>
          </a:p>
          <a:p>
            <a:r>
              <a:rPr lang="en-US" sz="3600" dirty="0" err="1" smtClean="0"/>
              <a:t>কিছু</a:t>
            </a:r>
            <a:r>
              <a:rPr lang="en-US" sz="3600" dirty="0" err="1" smtClean="0">
                <a:solidFill>
                  <a:srgbClr val="FF0000"/>
                </a:solidFill>
              </a:rPr>
              <a:t>ক্ষ</a:t>
            </a:r>
            <a:r>
              <a:rPr lang="en-US" sz="3600" dirty="0" err="1" smtClean="0"/>
              <a:t>ণ</a:t>
            </a:r>
            <a:r>
              <a:rPr lang="en-US" sz="3600" dirty="0"/>
              <a:t>	</a:t>
            </a:r>
            <a:r>
              <a:rPr lang="en-US" sz="3600" dirty="0" smtClean="0"/>
              <a:t>						</a:t>
            </a:r>
            <a:r>
              <a:rPr lang="en-US" sz="3600" dirty="0" smtClean="0"/>
              <a:t>	</a:t>
            </a:r>
            <a:r>
              <a:rPr lang="en-US" sz="3600" dirty="0" err="1" smtClean="0"/>
              <a:t>কক্ষ</a:t>
            </a:r>
            <a:r>
              <a:rPr lang="en-US" sz="3600" dirty="0" smtClean="0"/>
              <a:t>,	</a:t>
            </a:r>
            <a:r>
              <a:rPr lang="en-US" sz="3600" dirty="0" err="1" smtClean="0"/>
              <a:t>শিক্ষা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err="1" smtClean="0"/>
              <a:t>স</a:t>
            </a:r>
            <a:r>
              <a:rPr lang="en-US" sz="3600" dirty="0" err="1" smtClean="0">
                <a:solidFill>
                  <a:srgbClr val="FF0000"/>
                </a:solidFill>
              </a:rPr>
              <a:t>ন্ধ্যা</a:t>
            </a:r>
            <a:r>
              <a:rPr lang="en-US" sz="3600" dirty="0"/>
              <a:t>	</a:t>
            </a:r>
            <a:r>
              <a:rPr lang="en-US" sz="3600" dirty="0" smtClean="0"/>
              <a:t>						</a:t>
            </a:r>
            <a:r>
              <a:rPr lang="en-US" sz="3600" dirty="0" smtClean="0"/>
              <a:t>	</a:t>
            </a:r>
            <a:r>
              <a:rPr lang="en-US" sz="3600" dirty="0" err="1" smtClean="0"/>
              <a:t>গ</a:t>
            </a:r>
            <a:r>
              <a:rPr lang="en-US" sz="3600" dirty="0" err="1" smtClean="0">
                <a:solidFill>
                  <a:srgbClr val="FF0000"/>
                </a:solidFill>
              </a:rPr>
              <a:t>ন্ধ</a:t>
            </a:r>
            <a:r>
              <a:rPr lang="en-US" sz="3600" dirty="0" smtClean="0"/>
              <a:t>,		</a:t>
            </a:r>
            <a:r>
              <a:rPr lang="en-US" sz="3600" dirty="0" err="1" smtClean="0"/>
              <a:t>ব</a:t>
            </a:r>
            <a:r>
              <a:rPr lang="en-US" sz="3600" dirty="0" err="1" smtClean="0">
                <a:solidFill>
                  <a:srgbClr val="FF0000"/>
                </a:solidFill>
              </a:rPr>
              <a:t>ন্ধ</a:t>
            </a:r>
            <a:r>
              <a:rPr lang="en-US" sz="3600" dirty="0" smtClean="0"/>
              <a:t>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35085" y="4458620"/>
            <a:ext cx="783772" cy="63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ক্ষ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35085" y="3409088"/>
            <a:ext cx="783772" cy="63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স্র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35085" y="5508152"/>
            <a:ext cx="783772" cy="6386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</a:rPr>
              <a:t>ন্ধ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16400" y="4458620"/>
            <a:ext cx="783772" cy="63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ক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16400" y="3409088"/>
            <a:ext cx="783772" cy="63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স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16400" y="5508152"/>
            <a:ext cx="783772" cy="63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ন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51715" y="4458620"/>
            <a:ext cx="783772" cy="63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ষ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51714" y="3409088"/>
            <a:ext cx="1777999" cy="63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র-</a:t>
            </a:r>
            <a:r>
              <a:rPr lang="en-US" sz="4000" dirty="0" err="1" smtClean="0">
                <a:solidFill>
                  <a:schemeClr val="tx1"/>
                </a:solidFill>
              </a:rPr>
              <a:t>ফলা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51715" y="5508152"/>
            <a:ext cx="783772" cy="63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ধ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2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>
                <a:solidFill>
                  <a:srgbClr val="0070C0"/>
                </a:solidFill>
              </a:rPr>
              <a:t>পুনরালোচনা</a:t>
            </a:r>
            <a:r>
              <a:rPr lang="en-US" sz="3200" dirty="0" smtClean="0">
                <a:solidFill>
                  <a:srgbClr val="0070C0"/>
                </a:solidFill>
              </a:rPr>
              <a:t>...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45440" y="1189246"/>
            <a:ext cx="11527246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৪. </a:t>
            </a:r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বাক্য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তৈরি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r>
              <a:rPr lang="en-US" sz="3600" dirty="0" smtClean="0"/>
              <a:t>।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19314" y="2178351"/>
            <a:ext cx="11553372" cy="6386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</a:rPr>
              <a:t>গরিব</a:t>
            </a:r>
            <a:r>
              <a:rPr lang="en-US" sz="4000" dirty="0" smtClean="0">
                <a:solidFill>
                  <a:srgbClr val="FF0000"/>
                </a:solidFill>
              </a:rPr>
              <a:t>	</a:t>
            </a:r>
            <a:r>
              <a:rPr lang="en-US" sz="4000" dirty="0">
                <a:solidFill>
                  <a:srgbClr val="FF0000"/>
                </a:solidFill>
              </a:rPr>
              <a:t>	</a:t>
            </a:r>
            <a:r>
              <a:rPr lang="en-US" sz="4000" dirty="0" err="1" smtClean="0">
                <a:solidFill>
                  <a:srgbClr val="FF0000"/>
                </a:solidFill>
              </a:rPr>
              <a:t>নদী</a:t>
            </a:r>
            <a:r>
              <a:rPr lang="en-US" sz="4000" dirty="0" smtClean="0">
                <a:solidFill>
                  <a:srgbClr val="FF0000"/>
                </a:solidFill>
              </a:rPr>
              <a:t>			</a:t>
            </a:r>
            <a:r>
              <a:rPr lang="en-US" sz="4000" dirty="0" err="1" smtClean="0">
                <a:solidFill>
                  <a:srgbClr val="FF0000"/>
                </a:solidFill>
              </a:rPr>
              <a:t>কুড়াল</a:t>
            </a:r>
            <a:r>
              <a:rPr lang="en-US" sz="4000" dirty="0" smtClean="0">
                <a:solidFill>
                  <a:srgbClr val="FF0000"/>
                </a:solidFill>
              </a:rPr>
              <a:t>		</a:t>
            </a:r>
            <a:r>
              <a:rPr lang="en-US" sz="4000" dirty="0" err="1" smtClean="0">
                <a:solidFill>
                  <a:srgbClr val="FF0000"/>
                </a:solidFill>
              </a:rPr>
              <a:t>কিছুক্ষণ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4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extBox 8"/>
          <p:cNvSpPr txBox="1"/>
          <p:nvPr/>
        </p:nvSpPr>
        <p:spPr>
          <a:xfrm>
            <a:off x="319314" y="361539"/>
            <a:ext cx="11553372" cy="5355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6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sz="3200" dirty="0" err="1" smtClean="0">
                <a:solidFill>
                  <a:srgbClr val="0070C0"/>
                </a:solidFill>
              </a:rPr>
              <a:t>বাক্য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তৈরি</a:t>
            </a:r>
            <a:r>
              <a:rPr lang="en-US" sz="3200" dirty="0" smtClean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মিলিয়ে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</a:rPr>
              <a:t>দেখি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45440" y="1063718"/>
            <a:ext cx="11527246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smtClean="0"/>
              <a:t>৪. </a:t>
            </a:r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শব্দ</a:t>
            </a:r>
            <a:r>
              <a:rPr lang="en-US" sz="3600" dirty="0" smtClean="0"/>
              <a:t> </a:t>
            </a:r>
            <a:r>
              <a:rPr lang="en-US" sz="3600" dirty="0" err="1" smtClean="0"/>
              <a:t>দিয়ে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বাক্য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তৈরি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করি</a:t>
            </a:r>
            <a:r>
              <a:rPr lang="en-US" sz="3600" dirty="0" smtClean="0"/>
              <a:t>।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319314" y="1835578"/>
            <a:ext cx="11553372" cy="466682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গরিব</a:t>
            </a:r>
            <a:r>
              <a:rPr lang="en-US" sz="4000" dirty="0" smtClean="0"/>
              <a:t> 		= 	</a:t>
            </a:r>
            <a:r>
              <a:rPr lang="en-US" sz="4000" dirty="0" err="1" smtClean="0"/>
              <a:t>সে</a:t>
            </a:r>
            <a:r>
              <a:rPr lang="en-US" sz="4000" dirty="0" smtClean="0"/>
              <a:t> </a:t>
            </a:r>
            <a:r>
              <a:rPr lang="en-US" sz="4000" dirty="0" err="1" smtClean="0"/>
              <a:t>এক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গরিব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কাঠুরে</a:t>
            </a:r>
            <a:r>
              <a:rPr lang="en-US" sz="4000" dirty="0" smtClean="0"/>
              <a:t>।</a:t>
            </a:r>
          </a:p>
          <a:p>
            <a:endParaRPr lang="en-US" sz="4000" dirty="0" smtClean="0"/>
          </a:p>
          <a:p>
            <a:r>
              <a:rPr lang="en-US" sz="4000" dirty="0" err="1" smtClean="0">
                <a:solidFill>
                  <a:srgbClr val="FF0000"/>
                </a:solidFill>
              </a:rPr>
              <a:t>নদী</a:t>
            </a:r>
            <a:r>
              <a:rPr lang="en-US" sz="4000" dirty="0" smtClean="0"/>
              <a:t>			=	</a:t>
            </a:r>
            <a:r>
              <a:rPr lang="en-US" sz="4000" dirty="0" err="1" smtClean="0"/>
              <a:t>কুড়ালটি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নদী</a:t>
            </a:r>
            <a:r>
              <a:rPr lang="en-US" sz="4000" dirty="0" err="1" smtClean="0"/>
              <a:t>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পড়ে</a:t>
            </a:r>
            <a:r>
              <a:rPr lang="en-US" sz="4000" dirty="0" smtClean="0"/>
              <a:t> </a:t>
            </a:r>
            <a:r>
              <a:rPr lang="en-US" sz="4000" dirty="0" err="1" smtClean="0"/>
              <a:t>গেল</a:t>
            </a:r>
            <a:r>
              <a:rPr lang="en-US" sz="4000" dirty="0" smtClean="0"/>
              <a:t>।</a:t>
            </a:r>
          </a:p>
          <a:p>
            <a:endParaRPr lang="en-US" sz="4000" dirty="0" smtClean="0"/>
          </a:p>
          <a:p>
            <a:r>
              <a:rPr lang="en-US" sz="4000" dirty="0" err="1" smtClean="0">
                <a:solidFill>
                  <a:srgbClr val="FF0000"/>
                </a:solidFill>
              </a:rPr>
              <a:t>কুড়াল</a:t>
            </a:r>
            <a:r>
              <a:rPr lang="en-US" sz="4000" dirty="0" smtClean="0"/>
              <a:t>		=	</a:t>
            </a:r>
            <a:r>
              <a:rPr lang="en-US" sz="4000" dirty="0" err="1" smtClean="0"/>
              <a:t>এটি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একটি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কুড়াল</a:t>
            </a:r>
            <a:r>
              <a:rPr lang="en-US" sz="4000" dirty="0" smtClean="0"/>
              <a:t>।</a:t>
            </a:r>
          </a:p>
          <a:p>
            <a:endParaRPr lang="en-US" sz="4000" dirty="0" smtClean="0"/>
          </a:p>
          <a:p>
            <a:r>
              <a:rPr lang="en-US" sz="4000" dirty="0" err="1" smtClean="0">
                <a:solidFill>
                  <a:srgbClr val="FF0000"/>
                </a:solidFill>
              </a:rPr>
              <a:t>কিছুক্ষণ</a:t>
            </a:r>
            <a:r>
              <a:rPr lang="en-US" sz="4000" dirty="0" smtClean="0"/>
              <a:t>		=	</a:t>
            </a:r>
            <a:r>
              <a:rPr lang="en-US" sz="4000" dirty="0" err="1" smtClean="0"/>
              <a:t>সে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কিছুক্ষণ</a:t>
            </a:r>
            <a:r>
              <a:rPr lang="en-US" sz="4000" dirty="0" smtClean="0"/>
              <a:t> </a:t>
            </a:r>
            <a:r>
              <a:rPr lang="en-US" sz="4000" dirty="0" err="1" smtClean="0"/>
              <a:t>বসে</a:t>
            </a:r>
            <a:r>
              <a:rPr lang="en-US" sz="4000" dirty="0" smtClean="0"/>
              <a:t> </a:t>
            </a:r>
            <a:r>
              <a:rPr lang="en-US" sz="4000" dirty="0" err="1" smtClean="0"/>
              <a:t>থাকল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0747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2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232228" y="316912"/>
            <a:ext cx="11669485" cy="535531"/>
          </a:xfrm>
          <a:solidFill>
            <a:schemeClr val="accent1">
              <a:lumMod val="20000"/>
              <a:lumOff val="8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3200" b="1" cap="none" dirty="0" smtClean="0">
                <a:ln w="0"/>
                <a:solidFill>
                  <a:srgbClr val="0070C0"/>
                </a:solidFill>
              </a:rPr>
              <a:t>চল আমরা একটি ভিডিও দেখি...</a:t>
            </a:r>
            <a:endParaRPr lang="en-US" sz="3200" b="1" cap="none" dirty="0">
              <a:ln w="0"/>
              <a:solidFill>
                <a:srgbClr val="0070C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0" y="0"/>
            <a:ext cx="12205855" cy="6871855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138546" y="138545"/>
            <a:ext cx="11928764" cy="6594764"/>
          </a:xfrm>
          <a:custGeom>
            <a:avLst/>
            <a:gdLst>
              <a:gd name="connsiteX0" fmla="*/ 143691 w 12205855"/>
              <a:gd name="connsiteY0" fmla="*/ 138546 h 6871855"/>
              <a:gd name="connsiteX1" fmla="*/ 143691 w 12205855"/>
              <a:gd name="connsiteY1" fmla="*/ 6733310 h 6871855"/>
              <a:gd name="connsiteX2" fmla="*/ 12062164 w 12205855"/>
              <a:gd name="connsiteY2" fmla="*/ 6733310 h 6871855"/>
              <a:gd name="connsiteX3" fmla="*/ 12062164 w 12205855"/>
              <a:gd name="connsiteY3" fmla="*/ 138546 h 6871855"/>
              <a:gd name="connsiteX4" fmla="*/ 0 w 12205855"/>
              <a:gd name="connsiteY4" fmla="*/ 0 h 6871855"/>
              <a:gd name="connsiteX5" fmla="*/ 143691 w 12205855"/>
              <a:gd name="connsiteY5" fmla="*/ 0 h 6871855"/>
              <a:gd name="connsiteX6" fmla="*/ 143691 w 12205855"/>
              <a:gd name="connsiteY6" fmla="*/ 1 h 6871855"/>
              <a:gd name="connsiteX7" fmla="*/ 12062164 w 12205855"/>
              <a:gd name="connsiteY7" fmla="*/ 1 h 6871855"/>
              <a:gd name="connsiteX8" fmla="*/ 12062164 w 12205855"/>
              <a:gd name="connsiteY8" fmla="*/ 0 h 6871855"/>
              <a:gd name="connsiteX9" fmla="*/ 12205855 w 12205855"/>
              <a:gd name="connsiteY9" fmla="*/ 0 h 6871855"/>
              <a:gd name="connsiteX10" fmla="*/ 12205855 w 12205855"/>
              <a:gd name="connsiteY10" fmla="*/ 6858000 h 6871855"/>
              <a:gd name="connsiteX11" fmla="*/ 12192002 w 12205855"/>
              <a:gd name="connsiteY11" fmla="*/ 6858000 h 6871855"/>
              <a:gd name="connsiteX12" fmla="*/ 12192002 w 12205855"/>
              <a:gd name="connsiteY12" fmla="*/ 6871855 h 6871855"/>
              <a:gd name="connsiteX13" fmla="*/ 0 w 12205855"/>
              <a:gd name="connsiteY13" fmla="*/ 6871855 h 6871855"/>
              <a:gd name="connsiteX14" fmla="*/ 0 w 12205855"/>
              <a:gd name="connsiteY14" fmla="*/ 6733310 h 6871855"/>
              <a:gd name="connsiteX15" fmla="*/ 0 w 12205855"/>
              <a:gd name="connsiteY15" fmla="*/ 6733310 h 6871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205855" h="6871855">
                <a:moveTo>
                  <a:pt x="143691" y="138546"/>
                </a:moveTo>
                <a:lnTo>
                  <a:pt x="143691" y="6733310"/>
                </a:lnTo>
                <a:lnTo>
                  <a:pt x="12062164" y="6733310"/>
                </a:lnTo>
                <a:lnTo>
                  <a:pt x="12062164" y="138546"/>
                </a:lnTo>
                <a:close/>
                <a:moveTo>
                  <a:pt x="0" y="0"/>
                </a:moveTo>
                <a:lnTo>
                  <a:pt x="143691" y="0"/>
                </a:lnTo>
                <a:lnTo>
                  <a:pt x="143691" y="1"/>
                </a:lnTo>
                <a:lnTo>
                  <a:pt x="12062164" y="1"/>
                </a:lnTo>
                <a:lnTo>
                  <a:pt x="12062164" y="0"/>
                </a:lnTo>
                <a:lnTo>
                  <a:pt x="12205855" y="0"/>
                </a:lnTo>
                <a:lnTo>
                  <a:pt x="12205855" y="6858000"/>
                </a:lnTo>
                <a:lnTo>
                  <a:pt x="12192002" y="6858000"/>
                </a:lnTo>
                <a:lnTo>
                  <a:pt x="12192002" y="6871855"/>
                </a:lnTo>
                <a:lnTo>
                  <a:pt x="0" y="6871855"/>
                </a:lnTo>
                <a:lnTo>
                  <a:pt x="0" y="6733310"/>
                </a:lnTo>
                <a:lnTo>
                  <a:pt x="0" y="673331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" name="Hattimatim Tim Tara mature pare di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0653" y="990987"/>
            <a:ext cx="11542031" cy="554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9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 vol="80000">
                <p:cTn id="14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04860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476</Words>
  <Application>Microsoft Office PowerPoint</Application>
  <PresentationFormat>Widescreen</PresentationFormat>
  <Paragraphs>134</Paragraphs>
  <Slides>25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Bahnschrift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চল আমরা একটি ভিডিও দেখি...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MRH</dc:creator>
  <cp:lastModifiedBy>MRH</cp:lastModifiedBy>
  <cp:revision>208</cp:revision>
  <dcterms:created xsi:type="dcterms:W3CDTF">2020-09-19T06:47:51Z</dcterms:created>
  <dcterms:modified xsi:type="dcterms:W3CDTF">2020-09-30T12:39:05Z</dcterms:modified>
</cp:coreProperties>
</file>