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AF8CC-2981-489B-986E-B3D713681CCF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188C0-F3DD-444B-87F9-2837F62E1F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39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188C0-F3DD-444B-87F9-2837F62E1F9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37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lower28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9400" y="2133600"/>
            <a:ext cx="381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 </a:t>
            </a:r>
            <a:r>
              <a:rPr lang="en-US" sz="8000" dirty="0" err="1" smtClean="0">
                <a:solidFill>
                  <a:srgbClr val="7030A0"/>
                </a:solidFill>
                <a:cs typeface="Arial" pitchFamily="34" charset="0"/>
              </a:rPr>
              <a:t>স্বাগতম</a:t>
            </a:r>
            <a:r>
              <a:rPr lang="en-US" sz="8000" dirty="0" smtClean="0"/>
              <a:t> </a:t>
            </a:r>
            <a:endParaRPr lang="en-US" sz="8000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5" y="0"/>
            <a:ext cx="9141995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381000"/>
            <a:ext cx="2590800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/>
              <a:t>দলীয় কাজ 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181600"/>
            <a:ext cx="76962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প্রমাণ কর যে, বৃত্তের বহিঃস্থ কোনো বিন্দু থেকে বৃত্তে দুইটি স্পর্শক টানলে, ঐ বিন্দু থেকে স্পর্শ বিন্দুদ্বয়ের দূরত্ব সমান। 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001000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dirty="0" smtClean="0"/>
              <a:t>সাধারণ নির্বচনঃ প্রমাণ কর যে, বৃত্তের বহিঃস্থ কোনো বিন্দু থেকে বৃত্তে দুইটি স্পর্শক টানলে, ঐ বিন্দু থেকে স্পর্শ বিন্দুদ্বয়ের দূরত্ব সমান। 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7086600" y="1600200"/>
            <a:ext cx="14478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715000" y="1600200"/>
            <a:ext cx="19812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715000" y="2362200"/>
            <a:ext cx="1981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7391400" y="1828800"/>
            <a:ext cx="685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7429500" y="24765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715000" y="2362200"/>
            <a:ext cx="2209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86400" y="19050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162800" y="1295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39000" y="3048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001000" y="22860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1447800"/>
            <a:ext cx="502920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মনে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, O </a:t>
            </a:r>
            <a:r>
              <a:rPr lang="en-US" dirty="0" err="1" smtClean="0"/>
              <a:t>কেন্দ্রবিশিষ্ট</a:t>
            </a:r>
            <a:r>
              <a:rPr lang="en-US" dirty="0" smtClean="0"/>
              <a:t>  ABC </a:t>
            </a:r>
            <a:r>
              <a:rPr lang="en-US" dirty="0" err="1" smtClean="0"/>
              <a:t>বৃত্তের</a:t>
            </a:r>
            <a:r>
              <a:rPr lang="en-US" dirty="0" smtClean="0"/>
              <a:t> P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বহিঃস্থ</a:t>
            </a:r>
            <a:r>
              <a:rPr lang="en-US" dirty="0" smtClean="0"/>
              <a:t> </a:t>
            </a:r>
            <a:r>
              <a:rPr lang="en-US" dirty="0" err="1" smtClean="0"/>
              <a:t>বিন্দু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PA ও PB </a:t>
            </a:r>
            <a:r>
              <a:rPr lang="en-US" dirty="0" err="1" smtClean="0"/>
              <a:t>রশ্মিদ্বয়</a:t>
            </a:r>
            <a:r>
              <a:rPr lang="en-US" dirty="0" smtClean="0"/>
              <a:t> </a:t>
            </a:r>
            <a:r>
              <a:rPr lang="en-US" dirty="0" err="1" smtClean="0"/>
              <a:t>বৃত্তের</a:t>
            </a:r>
            <a:r>
              <a:rPr lang="en-US" dirty="0" smtClean="0"/>
              <a:t> A ও B  </a:t>
            </a:r>
            <a:r>
              <a:rPr lang="en-US" dirty="0" err="1" smtClean="0"/>
              <a:t>বিন্দুতে</a:t>
            </a:r>
            <a:r>
              <a:rPr lang="en-US" dirty="0" smtClean="0"/>
              <a:t> </a:t>
            </a:r>
            <a:r>
              <a:rPr lang="en-US" dirty="0" err="1" smtClean="0"/>
              <a:t>দুইটি</a:t>
            </a:r>
            <a:r>
              <a:rPr lang="en-US" dirty="0" smtClean="0"/>
              <a:t> </a:t>
            </a:r>
            <a:r>
              <a:rPr lang="en-US" dirty="0" err="1" smtClean="0"/>
              <a:t>স্পর্শক</a:t>
            </a:r>
            <a:r>
              <a:rPr lang="en-US" dirty="0" smtClean="0"/>
              <a:t> । </a:t>
            </a:r>
            <a:r>
              <a:rPr lang="en-US" dirty="0" err="1" smtClean="0"/>
              <a:t>প্রমাণ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,  PA </a:t>
            </a:r>
            <a:r>
              <a:rPr lang="en-US" dirty="0" smtClean="0">
                <a:latin typeface="Algerian"/>
              </a:rPr>
              <a:t>=</a:t>
            </a:r>
            <a:r>
              <a:rPr lang="en-US" dirty="0" smtClean="0"/>
              <a:t> PB 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2743200"/>
            <a:ext cx="44958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অঙ্কনঃ</a:t>
            </a:r>
            <a:r>
              <a:rPr lang="en-US" dirty="0" smtClean="0"/>
              <a:t> O, A;  O, B   </a:t>
            </a:r>
            <a:r>
              <a:rPr lang="en-US" dirty="0" err="1" smtClean="0"/>
              <a:t>এবং</a:t>
            </a:r>
            <a:r>
              <a:rPr lang="en-US" dirty="0" smtClean="0"/>
              <a:t>    O,P </a:t>
            </a:r>
            <a:r>
              <a:rPr lang="en-US" dirty="0" err="1" smtClean="0"/>
              <a:t>যোগ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04800" y="3581400"/>
            <a:ext cx="7848600" cy="28623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প্রমাণঃ</a:t>
            </a:r>
            <a:r>
              <a:rPr lang="en-US" dirty="0" smtClean="0"/>
              <a:t>  ( ১ ) </a:t>
            </a:r>
            <a:r>
              <a:rPr lang="en-US" dirty="0" err="1" smtClean="0"/>
              <a:t>যেহেতু</a:t>
            </a:r>
            <a:r>
              <a:rPr lang="en-US" dirty="0" smtClean="0"/>
              <a:t>  PA </a:t>
            </a:r>
            <a:r>
              <a:rPr lang="en-US" dirty="0" err="1" smtClean="0"/>
              <a:t>স্পর্শক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OA  </a:t>
            </a:r>
            <a:r>
              <a:rPr lang="en-US" dirty="0" err="1" smtClean="0"/>
              <a:t>স্পর্শবিন্দুগামী</a:t>
            </a:r>
            <a:r>
              <a:rPr lang="en-US" dirty="0" smtClean="0"/>
              <a:t> </a:t>
            </a:r>
            <a:r>
              <a:rPr lang="en-US" dirty="0" err="1" smtClean="0"/>
              <a:t>ব্যাসার্ধ</a:t>
            </a:r>
            <a:r>
              <a:rPr lang="en-US" dirty="0" smtClean="0"/>
              <a:t>, </a:t>
            </a:r>
            <a:r>
              <a:rPr lang="en-US" dirty="0" err="1" smtClean="0"/>
              <a:t>সেহেতু</a:t>
            </a:r>
            <a:r>
              <a:rPr lang="en-US" dirty="0" smtClean="0"/>
              <a:t> PA </a:t>
            </a:r>
            <a:r>
              <a:rPr lang="ii-CN" altLang="en-US" dirty="0" smtClean="0">
                <a:latin typeface="Arial"/>
                <a:cs typeface="Arial"/>
              </a:rPr>
              <a:t>ꓕ</a:t>
            </a:r>
            <a:r>
              <a:rPr lang="en-US" dirty="0" smtClean="0"/>
              <a:t> OA</a:t>
            </a:r>
          </a:p>
          <a:p>
            <a:r>
              <a:rPr lang="en-US" dirty="0" smtClean="0"/>
              <a:t> [ </a:t>
            </a:r>
            <a:r>
              <a:rPr lang="en-US" dirty="0" err="1" smtClean="0"/>
              <a:t>স্পর্শক</a:t>
            </a:r>
            <a:r>
              <a:rPr lang="en-US" dirty="0" smtClean="0"/>
              <a:t> </a:t>
            </a:r>
            <a:r>
              <a:rPr lang="en-US" dirty="0" err="1" smtClean="0"/>
              <a:t>স্পর্শকবিন্দুগামী</a:t>
            </a:r>
            <a:r>
              <a:rPr lang="en-US" dirty="0" smtClean="0"/>
              <a:t> </a:t>
            </a:r>
            <a:r>
              <a:rPr lang="en-US" dirty="0" err="1" smtClean="0"/>
              <a:t>ব্যাসার্ধের</a:t>
            </a:r>
            <a:r>
              <a:rPr lang="en-US" dirty="0" smtClean="0"/>
              <a:t> </a:t>
            </a:r>
            <a:r>
              <a:rPr lang="en-US" dirty="0" err="1" smtClean="0"/>
              <a:t>ওপর</a:t>
            </a:r>
            <a:r>
              <a:rPr lang="en-US" dirty="0" smtClean="0"/>
              <a:t> </a:t>
            </a:r>
            <a:r>
              <a:rPr lang="en-US" dirty="0" err="1" smtClean="0"/>
              <a:t>লম্ব</a:t>
            </a:r>
            <a:r>
              <a:rPr lang="en-US" dirty="0" smtClean="0"/>
              <a:t> ]  </a:t>
            </a:r>
          </a:p>
          <a:p>
            <a:r>
              <a:rPr lang="en-US" dirty="0" smtClean="0"/>
              <a:t>  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 PAO  </a:t>
            </a:r>
            <a:r>
              <a:rPr lang="en-US" dirty="0" smtClean="0">
                <a:latin typeface="Algerian"/>
              </a:rPr>
              <a:t>=</a:t>
            </a:r>
            <a:r>
              <a:rPr lang="en-US" dirty="0" smtClean="0"/>
              <a:t> 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সমকোণ</a:t>
            </a:r>
            <a:r>
              <a:rPr lang="en-US" dirty="0" smtClean="0"/>
              <a:t> ।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অনুরুপে</a:t>
            </a:r>
            <a:r>
              <a:rPr lang="en-US" dirty="0" smtClean="0"/>
              <a:t> 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PBO   </a:t>
            </a:r>
            <a:r>
              <a:rPr lang="en-US" dirty="0" smtClean="0">
                <a:latin typeface="Algerian"/>
              </a:rPr>
              <a:t>=</a:t>
            </a:r>
            <a:r>
              <a:rPr lang="en-US" dirty="0" smtClean="0"/>
              <a:t>  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সমকোণ</a:t>
            </a:r>
            <a:r>
              <a:rPr lang="en-US" dirty="0" smtClean="0"/>
              <a:t>। 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latin typeface="Algerian"/>
              </a:rPr>
              <a:t>∆</a:t>
            </a:r>
            <a:r>
              <a:rPr lang="en-US" dirty="0" smtClean="0"/>
              <a:t> PAO </a:t>
            </a:r>
            <a:r>
              <a:rPr lang="en-US" dirty="0" err="1" smtClean="0"/>
              <a:t>এবং</a:t>
            </a:r>
            <a:r>
              <a:rPr lang="en-US" dirty="0" smtClean="0"/>
              <a:t>  </a:t>
            </a:r>
            <a:r>
              <a:rPr lang="en-US" dirty="0" smtClean="0">
                <a:latin typeface="Algerian"/>
              </a:rPr>
              <a:t>∆</a:t>
            </a:r>
            <a:r>
              <a:rPr lang="en-US" dirty="0" smtClean="0"/>
              <a:t> PBO </a:t>
            </a:r>
            <a:r>
              <a:rPr lang="en-US" dirty="0" err="1" smtClean="0"/>
              <a:t>উভয়ই</a:t>
            </a:r>
            <a:r>
              <a:rPr lang="en-US" dirty="0" smtClean="0"/>
              <a:t> </a:t>
            </a:r>
            <a:r>
              <a:rPr lang="en-US" dirty="0" err="1" smtClean="0"/>
              <a:t>সমকোণী</a:t>
            </a:r>
            <a:r>
              <a:rPr lang="en-US" dirty="0" smtClean="0"/>
              <a:t> </a:t>
            </a:r>
            <a:r>
              <a:rPr lang="en-US" dirty="0" err="1" smtClean="0"/>
              <a:t>ত্রিভূজ</a:t>
            </a:r>
            <a:r>
              <a:rPr lang="en-US" dirty="0" smtClean="0"/>
              <a:t> । </a:t>
            </a:r>
          </a:p>
          <a:p>
            <a:r>
              <a:rPr lang="en-US" dirty="0" smtClean="0"/>
              <a:t> ( ২ )  </a:t>
            </a:r>
            <a:r>
              <a:rPr lang="en-US" dirty="0" err="1" smtClean="0"/>
              <a:t>এখন</a:t>
            </a:r>
            <a:r>
              <a:rPr lang="en-US" dirty="0" smtClean="0"/>
              <a:t>, </a:t>
            </a:r>
            <a:r>
              <a:rPr lang="en-US" dirty="0" smtClean="0">
                <a:latin typeface="Algerian"/>
              </a:rPr>
              <a:t>∆</a:t>
            </a:r>
            <a:r>
              <a:rPr lang="en-US" dirty="0" smtClean="0"/>
              <a:t>  PAO   ও </a:t>
            </a:r>
            <a:r>
              <a:rPr lang="en-US" dirty="0" smtClean="0">
                <a:latin typeface="Algerian"/>
              </a:rPr>
              <a:t>∆</a:t>
            </a:r>
            <a:r>
              <a:rPr lang="en-US" dirty="0" smtClean="0"/>
              <a:t>  PBO   </a:t>
            </a:r>
            <a:r>
              <a:rPr lang="en-US" dirty="0" err="1" smtClean="0"/>
              <a:t>সমকোণী</a:t>
            </a:r>
            <a:r>
              <a:rPr lang="en-US" dirty="0" smtClean="0"/>
              <a:t> </a:t>
            </a:r>
            <a:r>
              <a:rPr lang="en-US" dirty="0" err="1" smtClean="0"/>
              <a:t>ত্রিভূজদ্বয়ে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অতিভূজ</a:t>
            </a:r>
            <a:r>
              <a:rPr lang="en-US" dirty="0" smtClean="0"/>
              <a:t>  PO   </a:t>
            </a:r>
            <a:r>
              <a:rPr lang="en-US" dirty="0" smtClean="0">
                <a:latin typeface="Algerian"/>
              </a:rPr>
              <a:t>=</a:t>
            </a:r>
            <a:r>
              <a:rPr lang="en-US" dirty="0" smtClean="0"/>
              <a:t>   </a:t>
            </a:r>
            <a:r>
              <a:rPr lang="en-US" dirty="0" err="1" smtClean="0"/>
              <a:t>অতিভূজ</a:t>
            </a:r>
            <a:r>
              <a:rPr lang="en-US" dirty="0" smtClean="0"/>
              <a:t>  PO 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এবং</a:t>
            </a:r>
            <a:r>
              <a:rPr lang="en-US" dirty="0" smtClean="0"/>
              <a:t>  OA  </a:t>
            </a:r>
            <a:r>
              <a:rPr lang="en-US" dirty="0" smtClean="0">
                <a:latin typeface="Algerian"/>
              </a:rPr>
              <a:t>=</a:t>
            </a:r>
            <a:r>
              <a:rPr lang="en-US" dirty="0" smtClean="0"/>
              <a:t> OB   [ </a:t>
            </a:r>
            <a:r>
              <a:rPr lang="en-US" dirty="0" err="1" smtClean="0"/>
              <a:t>একই</a:t>
            </a:r>
            <a:r>
              <a:rPr lang="en-US" dirty="0" smtClean="0"/>
              <a:t> </a:t>
            </a:r>
            <a:r>
              <a:rPr lang="en-US" dirty="0" err="1" smtClean="0"/>
              <a:t>বৃত্তের</a:t>
            </a:r>
            <a:r>
              <a:rPr lang="en-US" dirty="0" smtClean="0"/>
              <a:t> </a:t>
            </a:r>
            <a:r>
              <a:rPr lang="en-US" dirty="0" err="1" smtClean="0"/>
              <a:t>ব্যাসার্ধ</a:t>
            </a:r>
            <a:r>
              <a:rPr lang="en-US" dirty="0" smtClean="0"/>
              <a:t> ] </a:t>
            </a:r>
          </a:p>
          <a:p>
            <a:r>
              <a:rPr lang="en-US" dirty="0" smtClean="0"/>
              <a:t>        </a:t>
            </a:r>
            <a:r>
              <a:rPr lang="en-US" dirty="0" smtClean="0">
                <a:latin typeface="Algerian"/>
              </a:rPr>
              <a:t>∆</a:t>
            </a:r>
            <a:r>
              <a:rPr lang="en-US" dirty="0" smtClean="0"/>
              <a:t> PAO </a:t>
            </a:r>
            <a:r>
              <a:rPr lang="en-US" dirty="0" smtClean="0">
                <a:latin typeface="Century Gothic"/>
              </a:rPr>
              <a:t>=</a:t>
            </a:r>
            <a:r>
              <a:rPr lang="en-US" dirty="0" smtClean="0"/>
              <a:t>  </a:t>
            </a:r>
            <a:r>
              <a:rPr lang="en-US" dirty="0" smtClean="0">
                <a:latin typeface="Algerian"/>
              </a:rPr>
              <a:t>∆</a:t>
            </a:r>
            <a:r>
              <a:rPr lang="en-US" dirty="0" smtClean="0"/>
              <a:t> PBO  [ </a:t>
            </a:r>
            <a:r>
              <a:rPr lang="en-US" dirty="0" err="1" smtClean="0"/>
              <a:t>সমকোণী</a:t>
            </a:r>
            <a:r>
              <a:rPr lang="en-US" dirty="0" smtClean="0"/>
              <a:t> </a:t>
            </a:r>
            <a:r>
              <a:rPr lang="en-US" dirty="0" err="1" smtClean="0"/>
              <a:t>ত্রিভূজের</a:t>
            </a:r>
            <a:r>
              <a:rPr lang="en-US" dirty="0" smtClean="0"/>
              <a:t> </a:t>
            </a:r>
            <a:r>
              <a:rPr lang="en-US" dirty="0" err="1" smtClean="0"/>
              <a:t>অতিভূজ</a:t>
            </a:r>
            <a:r>
              <a:rPr lang="en-US" dirty="0" smtClean="0"/>
              <a:t> – </a:t>
            </a:r>
            <a:r>
              <a:rPr lang="en-US" dirty="0" err="1" smtClean="0"/>
              <a:t>বাহু</a:t>
            </a:r>
            <a:r>
              <a:rPr lang="en-US" dirty="0" smtClean="0"/>
              <a:t> </a:t>
            </a:r>
            <a:r>
              <a:rPr lang="en-US" dirty="0" err="1" smtClean="0"/>
              <a:t>সর্বসমতা</a:t>
            </a:r>
            <a:r>
              <a:rPr lang="en-US" dirty="0" smtClean="0"/>
              <a:t> ]</a:t>
            </a:r>
          </a:p>
          <a:p>
            <a:r>
              <a:rPr lang="en-US" dirty="0" smtClean="0"/>
              <a:t>          PA 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Century Gothic"/>
                <a:cs typeface="Arial"/>
              </a:rPr>
              <a:t>=</a:t>
            </a:r>
            <a:r>
              <a:rPr lang="en-US" dirty="0" smtClean="0"/>
              <a:t>  PB  [ </a:t>
            </a:r>
            <a:r>
              <a:rPr lang="en-US" dirty="0" err="1" smtClean="0"/>
              <a:t>প্রমাণিত</a:t>
            </a:r>
            <a:r>
              <a:rPr lang="en-US" dirty="0" smtClean="0"/>
              <a:t> ]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381000"/>
            <a:ext cx="22860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/>
              <a:t>মূল্যায়ন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7467600" y="762000"/>
            <a:ext cx="12954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400800" y="762000"/>
            <a:ext cx="15240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3" idx="4"/>
          </p:cNvCxnSpPr>
          <p:nvPr/>
        </p:nvCxnSpPr>
        <p:spPr>
          <a:xfrm>
            <a:off x="6400800" y="1600200"/>
            <a:ext cx="17145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7696200" y="990600"/>
            <a:ext cx="685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7734300" y="1714500"/>
            <a:ext cx="685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400800" y="1447800"/>
            <a:ext cx="1752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20000" y="304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B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0" y="1219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P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96200" y="2209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A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153400" y="1295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O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38200" y="1752600"/>
            <a:ext cx="35814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নিম্নলিখিত</a:t>
            </a:r>
            <a:r>
              <a:rPr lang="en-US" dirty="0" smtClean="0"/>
              <a:t> </a:t>
            </a:r>
            <a:r>
              <a:rPr lang="en-US" dirty="0" err="1" smtClean="0"/>
              <a:t>প্রশ্নগুলোর</a:t>
            </a:r>
            <a:r>
              <a:rPr lang="en-US" dirty="0" smtClean="0"/>
              <a:t> </a:t>
            </a:r>
            <a:r>
              <a:rPr lang="en-US" dirty="0" err="1" smtClean="0"/>
              <a:t>উত্তর</a:t>
            </a:r>
            <a:r>
              <a:rPr lang="en-US" dirty="0" smtClean="0"/>
              <a:t> </a:t>
            </a:r>
            <a:r>
              <a:rPr lang="en-US" dirty="0" err="1" smtClean="0"/>
              <a:t>দাও</a:t>
            </a:r>
            <a:r>
              <a:rPr lang="en-US" dirty="0" smtClean="0"/>
              <a:t> ?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2362200"/>
            <a:ext cx="63246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১। PA 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?</a:t>
            </a:r>
          </a:p>
          <a:p>
            <a:r>
              <a:rPr lang="en-US" dirty="0" smtClean="0"/>
              <a:t>  (ক)  </a:t>
            </a:r>
            <a:r>
              <a:rPr lang="en-US" dirty="0" err="1" smtClean="0"/>
              <a:t>ব্যাসার্ধ</a:t>
            </a:r>
            <a:r>
              <a:rPr lang="en-US" dirty="0" smtClean="0"/>
              <a:t>           (খ) </a:t>
            </a:r>
            <a:r>
              <a:rPr lang="en-US" dirty="0" err="1" smtClean="0"/>
              <a:t>স্পর্শক</a:t>
            </a:r>
            <a:r>
              <a:rPr lang="en-US" dirty="0" smtClean="0"/>
              <a:t>            (গ) </a:t>
            </a:r>
            <a:r>
              <a:rPr lang="en-US" dirty="0" err="1" smtClean="0"/>
              <a:t>লম্ব</a:t>
            </a:r>
            <a:r>
              <a:rPr lang="en-US" dirty="0" smtClean="0"/>
              <a:t>             (ঘ)  </a:t>
            </a:r>
            <a:r>
              <a:rPr lang="en-US" dirty="0" err="1" smtClean="0"/>
              <a:t>অতিভূজ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04800" y="3352800"/>
            <a:ext cx="19812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উত্তরঃ (খ) স্পর্শক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04800" y="4191000"/>
            <a:ext cx="6781800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২। </a:t>
            </a:r>
            <a:r>
              <a:rPr lang="bn-BD" dirty="0" smtClean="0">
                <a:latin typeface="Algerian"/>
              </a:rPr>
              <a:t>&lt;</a:t>
            </a:r>
            <a:r>
              <a:rPr lang="bn-BD" dirty="0" smtClean="0"/>
              <a:t>POA  </a:t>
            </a:r>
            <a:r>
              <a:rPr lang="bn-BD" dirty="0" smtClean="0">
                <a:latin typeface="Century Gothic"/>
              </a:rPr>
              <a:t>=</a:t>
            </a:r>
            <a:r>
              <a:rPr lang="bn-BD" dirty="0" smtClean="0"/>
              <a:t> ?</a:t>
            </a:r>
          </a:p>
          <a:p>
            <a:r>
              <a:rPr lang="bn-BD" dirty="0" smtClean="0"/>
              <a:t> </a:t>
            </a:r>
            <a:r>
              <a:rPr lang="en-US" dirty="0" smtClean="0"/>
              <a:t>(ক)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PAO      (খ)  ৯০ </a:t>
            </a:r>
            <a:r>
              <a:rPr lang="en-US" dirty="0" err="1" smtClean="0"/>
              <a:t>ডিগ্রী</a:t>
            </a:r>
            <a:r>
              <a:rPr lang="en-US" dirty="0" smtClean="0"/>
              <a:t>  ─ </a:t>
            </a:r>
            <a:r>
              <a:rPr lang="en-US" dirty="0" smtClean="0">
                <a:latin typeface="Algerian"/>
              </a:rPr>
              <a:t>&lt; </a:t>
            </a:r>
            <a:r>
              <a:rPr lang="en-US" dirty="0" smtClean="0"/>
              <a:t>APO  (গ)  ৯০ </a:t>
            </a:r>
            <a:r>
              <a:rPr lang="en-US" dirty="0" err="1" smtClean="0"/>
              <a:t>ডিগ্রী</a:t>
            </a:r>
            <a:r>
              <a:rPr lang="en-US" dirty="0" smtClean="0"/>
              <a:t>    (ঘ)   ৮০ </a:t>
            </a:r>
            <a:r>
              <a:rPr lang="en-US" dirty="0" err="1" smtClean="0"/>
              <a:t>ডিগ্রী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04800" y="5334000"/>
            <a:ext cx="31242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উত্তরঃ </a:t>
            </a:r>
            <a:r>
              <a:rPr lang="en-US" dirty="0" smtClean="0"/>
              <a:t>(খ)  ৯০ </a:t>
            </a:r>
            <a:r>
              <a:rPr lang="en-US" dirty="0" err="1" smtClean="0"/>
              <a:t>ডিগ্রী</a:t>
            </a:r>
            <a:r>
              <a:rPr lang="en-US" dirty="0" smtClean="0"/>
              <a:t>  ─ </a:t>
            </a:r>
            <a:r>
              <a:rPr lang="en-US" dirty="0" smtClean="0">
                <a:latin typeface="Algerian"/>
              </a:rPr>
              <a:t>&lt; </a:t>
            </a:r>
            <a:r>
              <a:rPr lang="en-US" dirty="0" smtClean="0"/>
              <a:t>APO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me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70365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0" y="381000"/>
            <a:ext cx="32004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/>
              <a:t>বাড়ির কাজ 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5029200"/>
            <a:ext cx="7162800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প্রমাণ কর যে, দুইটি বৃত্ত এককেন্দ্রিক হলে এবং বৃহত্তর বৃত্তটির কোনো জ্যা ক্ষুদ্রতর বৃত্তটিকে স্পর্শ করলে উক্ত জ্যা স্পর্শবিন্দুতে সমদ্বিখণ্ডিত হয়। 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lowers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654" y="0"/>
            <a:ext cx="914765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609600"/>
            <a:ext cx="342900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8000" dirty="0" smtClean="0"/>
              <a:t>ধন্যবাদ</a:t>
            </a:r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90108_172719.jpg"/>
          <p:cNvPicPr>
            <a:picLocks noChangeAspect="1"/>
          </p:cNvPicPr>
          <p:nvPr/>
        </p:nvPicPr>
        <p:blipFill>
          <a:blip r:embed="rId4" cstate="print"/>
          <a:srcRect l="1667" t="4444" r="30833"/>
          <a:stretch>
            <a:fillRect/>
          </a:stretch>
        </p:blipFill>
        <p:spPr>
          <a:xfrm rot="16200000">
            <a:off x="678269" y="312332"/>
            <a:ext cx="2224863" cy="2362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14800" y="1371600"/>
            <a:ext cx="3962400" cy="76944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/>
              <a:t>শিক্ষক পরিচিতি 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3810000"/>
            <a:ext cx="5105400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             </a:t>
            </a:r>
            <a:r>
              <a:rPr lang="bn-BD" sz="2400" dirty="0" smtClean="0"/>
              <a:t>   মোঃ বাবুল আকতার </a:t>
            </a:r>
          </a:p>
          <a:p>
            <a:r>
              <a:rPr lang="bn-BD" sz="2400" dirty="0" smtClean="0"/>
              <a:t>                       অধ্যক্ষ </a:t>
            </a:r>
          </a:p>
          <a:p>
            <a:r>
              <a:rPr lang="bn-BD" sz="2400" dirty="0" smtClean="0"/>
              <a:t>পুলিশ লাইনস স্কুল এন্ড কলেজ,পাবনা 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762000"/>
            <a:ext cx="4572000" cy="10156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/>
              <a:t>পাঠ পরিচিতি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3886200"/>
            <a:ext cx="3886200" cy="120032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শ্রেণি       :   </a:t>
            </a:r>
            <a:r>
              <a:rPr lang="en-US" dirty="0" err="1" smtClean="0"/>
              <a:t>নবম</a:t>
            </a:r>
            <a:endParaRPr lang="en-US" dirty="0" smtClean="0"/>
          </a:p>
          <a:p>
            <a:r>
              <a:rPr lang="bn-BD" dirty="0" smtClean="0"/>
              <a:t>  </a:t>
            </a:r>
            <a:r>
              <a:rPr lang="en-US" dirty="0" err="1" smtClean="0"/>
              <a:t>বি</a:t>
            </a:r>
            <a:r>
              <a:rPr lang="bn-BD" dirty="0" smtClean="0"/>
              <a:t>ষয়       :  গণিত</a:t>
            </a:r>
          </a:p>
          <a:p>
            <a:r>
              <a:rPr lang="bn-BD" dirty="0" smtClean="0"/>
              <a:t>  পাঠ         :   জ্যামিতি</a:t>
            </a:r>
          </a:p>
          <a:p>
            <a:r>
              <a:rPr lang="bn-BD" dirty="0" smtClean="0"/>
              <a:t>  পাঠ্যাংশ   :   বৃ</a:t>
            </a:r>
            <a:r>
              <a:rPr lang="en-US" dirty="0" err="1" smtClean="0"/>
              <a:t>ত্তের</a:t>
            </a:r>
            <a:r>
              <a:rPr lang="en-US" dirty="0" smtClean="0"/>
              <a:t> </a:t>
            </a:r>
            <a:r>
              <a:rPr lang="en-US" dirty="0" err="1" smtClean="0"/>
              <a:t>ছেদক</a:t>
            </a:r>
            <a:r>
              <a:rPr lang="en-US" dirty="0" smtClean="0"/>
              <a:t> ও </a:t>
            </a:r>
            <a:r>
              <a:rPr lang="en-US" dirty="0" err="1" smtClean="0"/>
              <a:t>স্পর্শক</a:t>
            </a:r>
            <a:r>
              <a:rPr lang="en-US" dirty="0" smtClean="0"/>
              <a:t> </a:t>
            </a:r>
            <a:endParaRPr lang="bn-BD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248400" y="1295400"/>
            <a:ext cx="2286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562600" y="1219200"/>
            <a:ext cx="3200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5638800" y="129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V="1">
            <a:off x="5638800" y="13716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8610600" y="11430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534400" y="12192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V="1">
            <a:off x="5562600" y="1600200"/>
            <a:ext cx="34290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839200" y="16002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8915400" y="16764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5486400" y="34290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5562600" y="35052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57800" y="8382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P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0" y="838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Q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010400" y="91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 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29200" y="3200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686800" y="1981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172200" y="3200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B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153400" y="213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C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62000" y="1371600"/>
            <a:ext cx="3581400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১ ।</a:t>
            </a:r>
            <a:r>
              <a:rPr lang="bn-BD" dirty="0" smtClean="0"/>
              <a:t> ABC </a:t>
            </a:r>
            <a:r>
              <a:rPr lang="en-US" dirty="0" smtClean="0"/>
              <a:t> </a:t>
            </a:r>
            <a:r>
              <a:rPr lang="en-US" dirty="0" err="1" smtClean="0"/>
              <a:t>বৃত্তে</a:t>
            </a:r>
            <a:r>
              <a:rPr lang="en-US" dirty="0" smtClean="0"/>
              <a:t>  PQ  </a:t>
            </a:r>
            <a:r>
              <a:rPr lang="en-US" dirty="0" err="1" smtClean="0"/>
              <a:t>কে</a:t>
            </a:r>
            <a:r>
              <a:rPr lang="en-US" dirty="0" smtClean="0"/>
              <a:t>, </a:t>
            </a:r>
            <a:r>
              <a:rPr lang="en-US" dirty="0" err="1" smtClean="0"/>
              <a:t>কি</a:t>
            </a:r>
            <a:r>
              <a:rPr lang="en-US" dirty="0" smtClean="0"/>
              <a:t>  </a:t>
            </a:r>
            <a:r>
              <a:rPr lang="en-US" dirty="0" err="1" smtClean="0"/>
              <a:t>বলা</a:t>
            </a:r>
            <a:r>
              <a:rPr lang="en-US" dirty="0" smtClean="0"/>
              <a:t>  </a:t>
            </a:r>
            <a:r>
              <a:rPr lang="en-US" dirty="0" err="1" smtClean="0"/>
              <a:t>হয়</a:t>
            </a:r>
            <a:r>
              <a:rPr lang="en-US" dirty="0" smtClean="0"/>
              <a:t> 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২ । ABC </a:t>
            </a:r>
            <a:r>
              <a:rPr lang="en-US" dirty="0" err="1" smtClean="0"/>
              <a:t>বৃত্তে</a:t>
            </a:r>
            <a:r>
              <a:rPr lang="en-US" dirty="0" smtClean="0"/>
              <a:t>  ST  </a:t>
            </a:r>
            <a:r>
              <a:rPr lang="en-US" dirty="0" err="1" smtClean="0"/>
              <a:t>কে</a:t>
            </a:r>
            <a:r>
              <a:rPr lang="en-US" dirty="0" smtClean="0"/>
              <a:t>, 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?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914400"/>
            <a:ext cx="32766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/>
              <a:t>পাঠ শিরোনাম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352800"/>
            <a:ext cx="655320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 বৃত্তের ছেদক ও স্পর্শক এর মধ্যে  সম্পর্ক নির্ণয় । 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609600"/>
            <a:ext cx="3505200" cy="10156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6000" dirty="0" smtClean="0"/>
              <a:t>শিখনফল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590800"/>
            <a:ext cx="80772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১ ।  বৃত্তের যে কোনো বিন্দুতে অঙ্কিত স্পর্শক স্পর্শকবিন্দুগামী</a:t>
            </a:r>
          </a:p>
          <a:p>
            <a:r>
              <a:rPr lang="bn-BD" sz="2400" dirty="0" smtClean="0"/>
              <a:t>       ব্যাসার্ধের   ওপর লম্ব, তা প্রমাণ করতে পারবে ।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886200"/>
            <a:ext cx="79248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/>
              <a:t> ২ । বৃত্তের বহিঃস্থ কোনো বিন্দু থেকে বৃত্তে দুইটি স্পর্শক টানলে, ঐ বিন্দু</a:t>
            </a:r>
          </a:p>
          <a:p>
            <a:r>
              <a:rPr lang="bn-BD" sz="2000" dirty="0" smtClean="0"/>
              <a:t>      থেক  স্পর্শ বিন্দুদ্বয়ের দূরত্ব সমান, তা প্রমাণ করতে পারবে  ।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181600"/>
            <a:ext cx="80010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/>
              <a:t>৩ । দুইটি বৃত্ত পরস্পরকে বহিঃস্পর্শ করলে, তাদের কেন্দ্রদ্বয় ও স্পর্শ বিন্দু সমরেখ হবে, তা প্রমাণ করতে পারবে ।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0772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প্রমাণ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, </a:t>
            </a:r>
            <a:r>
              <a:rPr lang="en-US" dirty="0" err="1" smtClean="0"/>
              <a:t>বৃত্তের</a:t>
            </a:r>
            <a:r>
              <a:rPr lang="en-US" dirty="0" smtClean="0"/>
              <a:t> </a:t>
            </a:r>
            <a:r>
              <a:rPr lang="en-US" dirty="0" err="1" smtClean="0"/>
              <a:t>যেকোনো</a:t>
            </a:r>
            <a:r>
              <a:rPr lang="en-US" dirty="0" smtClean="0"/>
              <a:t> </a:t>
            </a:r>
            <a:r>
              <a:rPr lang="en-US" dirty="0" err="1" smtClean="0"/>
              <a:t>বিন্দুতে</a:t>
            </a:r>
            <a:r>
              <a:rPr lang="en-US" dirty="0" smtClean="0"/>
              <a:t> </a:t>
            </a:r>
            <a:r>
              <a:rPr lang="en-US" dirty="0" err="1" smtClean="0"/>
              <a:t>অঙ্কিত</a:t>
            </a:r>
            <a:r>
              <a:rPr lang="en-US" dirty="0" smtClean="0"/>
              <a:t> </a:t>
            </a:r>
            <a:r>
              <a:rPr lang="en-US" dirty="0" err="1" smtClean="0"/>
              <a:t>স্পর্শক</a:t>
            </a:r>
            <a:r>
              <a:rPr lang="en-US" dirty="0" smtClean="0"/>
              <a:t> </a:t>
            </a:r>
            <a:r>
              <a:rPr lang="en-US" dirty="0" err="1" smtClean="0"/>
              <a:t>স্পর্শকবিন্দুগামী</a:t>
            </a:r>
            <a:r>
              <a:rPr lang="en-US" dirty="0" smtClean="0"/>
              <a:t> </a:t>
            </a:r>
            <a:r>
              <a:rPr lang="en-US" dirty="0" err="1" smtClean="0"/>
              <a:t>ব্যাসার্ধের</a:t>
            </a:r>
            <a:r>
              <a:rPr lang="en-US" dirty="0" smtClean="0"/>
              <a:t> </a:t>
            </a:r>
            <a:r>
              <a:rPr lang="en-US" dirty="0" err="1" smtClean="0"/>
              <a:t>ওপর</a:t>
            </a:r>
            <a:r>
              <a:rPr lang="en-US" dirty="0" smtClean="0"/>
              <a:t> </a:t>
            </a:r>
            <a:r>
              <a:rPr lang="en-US" dirty="0" err="1" smtClean="0"/>
              <a:t>লম্ব</a:t>
            </a:r>
            <a:r>
              <a:rPr lang="en-US" dirty="0" smtClean="0"/>
              <a:t> । 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6629400" y="1524000"/>
            <a:ext cx="17526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0" y="3124200"/>
            <a:ext cx="2667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3" idx="4"/>
          </p:cNvCxnSpPr>
          <p:nvPr/>
        </p:nvCxnSpPr>
        <p:spPr>
          <a:xfrm rot="16200000" flipH="1">
            <a:off x="7067550" y="2686050"/>
            <a:ext cx="8382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23" idx="0"/>
          </p:cNvCxnSpPr>
          <p:nvPr/>
        </p:nvCxnSpPr>
        <p:spPr>
          <a:xfrm>
            <a:off x="7467600" y="2286000"/>
            <a:ext cx="9525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610600" y="30480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8610600" y="31242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096000" y="29718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134100" y="31623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162800" y="1981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O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096000" y="2209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239000" y="3124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P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229600" y="3124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Q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686800" y="243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04800" y="1600200"/>
            <a:ext cx="54864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বিশেষ</a:t>
            </a:r>
            <a:r>
              <a:rPr lang="en-US" dirty="0" smtClean="0"/>
              <a:t> </a:t>
            </a:r>
            <a:r>
              <a:rPr lang="en-US" dirty="0" err="1" smtClean="0"/>
              <a:t>নির্বচনঃ</a:t>
            </a:r>
            <a:r>
              <a:rPr lang="en-US" dirty="0" smtClean="0"/>
              <a:t> </a:t>
            </a:r>
            <a:r>
              <a:rPr lang="en-US" dirty="0" err="1" smtClean="0"/>
              <a:t>মনে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, O </a:t>
            </a:r>
            <a:r>
              <a:rPr lang="en-US" dirty="0" err="1" smtClean="0"/>
              <a:t>কেন্দ্রবিশিষ্ট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বৃত্তের</a:t>
            </a:r>
            <a:r>
              <a:rPr lang="en-US" dirty="0" smtClean="0"/>
              <a:t> </a:t>
            </a:r>
            <a:r>
              <a:rPr lang="en-US" dirty="0" err="1" smtClean="0"/>
              <a:t>ওপরস্থ</a:t>
            </a:r>
            <a:r>
              <a:rPr lang="en-US" dirty="0" smtClean="0"/>
              <a:t> P </a:t>
            </a:r>
            <a:r>
              <a:rPr lang="en-US" dirty="0" err="1" smtClean="0"/>
              <a:t>বিন্দুতে</a:t>
            </a:r>
            <a:r>
              <a:rPr lang="en-US" dirty="0" smtClean="0"/>
              <a:t>  PT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স্পর্শক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OP </a:t>
            </a:r>
            <a:r>
              <a:rPr lang="en-US" dirty="0" err="1" smtClean="0"/>
              <a:t>স্পর্শ</a:t>
            </a:r>
            <a:r>
              <a:rPr lang="en-US" dirty="0" smtClean="0"/>
              <a:t> </a:t>
            </a:r>
            <a:r>
              <a:rPr lang="en-US" dirty="0" err="1" smtClean="0"/>
              <a:t>বিন্দুগামী</a:t>
            </a:r>
            <a:r>
              <a:rPr lang="en-US" dirty="0" smtClean="0"/>
              <a:t> </a:t>
            </a:r>
            <a:r>
              <a:rPr lang="en-US" dirty="0" err="1" smtClean="0"/>
              <a:t>ব্যাসার্ধ</a:t>
            </a:r>
            <a:r>
              <a:rPr lang="en-US" dirty="0" smtClean="0"/>
              <a:t> । </a:t>
            </a:r>
            <a:r>
              <a:rPr lang="en-US" dirty="0" err="1" smtClean="0"/>
              <a:t>প্রমাণ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, PT </a:t>
            </a:r>
            <a:r>
              <a:rPr lang="ii-CN" altLang="en-US" dirty="0" smtClean="0"/>
              <a:t>ꓕ</a:t>
            </a:r>
            <a:r>
              <a:rPr lang="en-US" dirty="0" smtClean="0"/>
              <a:t> OP 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04800" y="2971800"/>
            <a:ext cx="55626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অঙ্কনঃ</a:t>
            </a:r>
            <a:r>
              <a:rPr lang="en-US" dirty="0" smtClean="0"/>
              <a:t> PT </a:t>
            </a:r>
            <a:r>
              <a:rPr lang="en-US" dirty="0" err="1" smtClean="0"/>
              <a:t>স্পর্শকের</a:t>
            </a:r>
            <a:r>
              <a:rPr lang="en-US" dirty="0" smtClean="0"/>
              <a:t> </a:t>
            </a:r>
            <a:r>
              <a:rPr lang="en-US" dirty="0" err="1" smtClean="0"/>
              <a:t>ওপর</a:t>
            </a:r>
            <a:r>
              <a:rPr lang="en-US" dirty="0" smtClean="0"/>
              <a:t> </a:t>
            </a:r>
            <a:r>
              <a:rPr lang="en-US" dirty="0" err="1" smtClean="0"/>
              <a:t>যেকোনো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বিন্দু</a:t>
            </a:r>
            <a:r>
              <a:rPr lang="en-US" dirty="0" smtClean="0"/>
              <a:t>  Q  </a:t>
            </a:r>
            <a:r>
              <a:rPr lang="en-US" dirty="0" err="1" smtClean="0"/>
              <a:t>নিই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O, Q  </a:t>
            </a:r>
            <a:r>
              <a:rPr lang="en-US" dirty="0" err="1" smtClean="0"/>
              <a:t>যোগ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 ।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04800" y="4191000"/>
            <a:ext cx="8534400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প্রমাণঃ</a:t>
            </a:r>
            <a:r>
              <a:rPr lang="en-US" dirty="0" smtClean="0"/>
              <a:t>  </a:t>
            </a:r>
            <a:r>
              <a:rPr lang="en-US" dirty="0" err="1" smtClean="0"/>
              <a:t>যেহেতু</a:t>
            </a:r>
            <a:r>
              <a:rPr lang="en-US" dirty="0" smtClean="0"/>
              <a:t> </a:t>
            </a:r>
            <a:r>
              <a:rPr lang="en-US" dirty="0" err="1" smtClean="0"/>
              <a:t>বৃত্তের</a:t>
            </a:r>
            <a:r>
              <a:rPr lang="en-US" dirty="0" smtClean="0"/>
              <a:t>  P  </a:t>
            </a:r>
            <a:r>
              <a:rPr lang="en-US" dirty="0" err="1" smtClean="0"/>
              <a:t>বিন্দুতে</a:t>
            </a:r>
            <a:r>
              <a:rPr lang="en-US" dirty="0" smtClean="0"/>
              <a:t>  PT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স্পর্শক</a:t>
            </a:r>
            <a:r>
              <a:rPr lang="en-US" dirty="0" smtClean="0"/>
              <a:t> , </a:t>
            </a:r>
            <a:r>
              <a:rPr lang="en-US" dirty="0" err="1" smtClean="0"/>
              <a:t>সুতরাং</a:t>
            </a:r>
            <a:r>
              <a:rPr lang="en-US" dirty="0" smtClean="0"/>
              <a:t> ঐ P </a:t>
            </a:r>
            <a:r>
              <a:rPr lang="en-US" dirty="0" err="1" smtClean="0"/>
              <a:t>বিন্দু</a:t>
            </a:r>
            <a:r>
              <a:rPr lang="en-US" dirty="0" smtClean="0"/>
              <a:t> </a:t>
            </a:r>
            <a:r>
              <a:rPr lang="en-US" dirty="0" err="1" smtClean="0"/>
              <a:t>ব্যতীত</a:t>
            </a:r>
            <a:r>
              <a:rPr lang="en-US" dirty="0" smtClean="0"/>
              <a:t> PT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ওপরস্থ</a:t>
            </a:r>
            <a:r>
              <a:rPr lang="en-US" dirty="0" smtClean="0"/>
              <a:t> </a:t>
            </a:r>
            <a:r>
              <a:rPr lang="en-US" dirty="0" err="1" smtClean="0"/>
              <a:t>অন্য</a:t>
            </a:r>
            <a:r>
              <a:rPr lang="en-US" dirty="0" smtClean="0"/>
              <a:t> </a:t>
            </a:r>
            <a:r>
              <a:rPr lang="en-US" dirty="0" err="1" smtClean="0"/>
              <a:t>সকল</a:t>
            </a:r>
            <a:r>
              <a:rPr lang="en-US" dirty="0" smtClean="0"/>
              <a:t> </a:t>
            </a:r>
            <a:r>
              <a:rPr lang="en-US" dirty="0" err="1" smtClean="0"/>
              <a:t>বিন্দু</a:t>
            </a:r>
            <a:r>
              <a:rPr lang="en-US" dirty="0" smtClean="0"/>
              <a:t> </a:t>
            </a:r>
            <a:r>
              <a:rPr lang="en-US" dirty="0" err="1" smtClean="0"/>
              <a:t>বৃত্তের</a:t>
            </a:r>
            <a:r>
              <a:rPr lang="en-US" dirty="0" smtClean="0"/>
              <a:t> </a:t>
            </a:r>
            <a:r>
              <a:rPr lang="en-US" dirty="0" err="1" smtClean="0"/>
              <a:t>বাইরে</a:t>
            </a:r>
            <a:r>
              <a:rPr lang="en-US" dirty="0" smtClean="0"/>
              <a:t> </a:t>
            </a:r>
            <a:r>
              <a:rPr lang="en-US" dirty="0" err="1" smtClean="0"/>
              <a:t>থাকবে</a:t>
            </a:r>
            <a:r>
              <a:rPr lang="en-US" dirty="0" smtClean="0"/>
              <a:t> । </a:t>
            </a:r>
            <a:r>
              <a:rPr lang="en-US" dirty="0" err="1" smtClean="0"/>
              <a:t>সুতরাং</a:t>
            </a:r>
            <a:r>
              <a:rPr lang="en-US" dirty="0" smtClean="0"/>
              <a:t> Q  </a:t>
            </a:r>
            <a:r>
              <a:rPr lang="en-US" dirty="0" err="1" smtClean="0"/>
              <a:t>বিন্দুটি</a:t>
            </a:r>
            <a:r>
              <a:rPr lang="en-US" dirty="0" smtClean="0"/>
              <a:t> </a:t>
            </a:r>
            <a:r>
              <a:rPr lang="en-US" dirty="0" err="1" smtClean="0"/>
              <a:t>বৃত্তের</a:t>
            </a:r>
            <a:r>
              <a:rPr lang="en-US" dirty="0" smtClean="0"/>
              <a:t> </a:t>
            </a:r>
            <a:r>
              <a:rPr lang="en-US" dirty="0" err="1" smtClean="0"/>
              <a:t>বাইরে</a:t>
            </a:r>
            <a:r>
              <a:rPr lang="en-US" dirty="0" smtClean="0"/>
              <a:t> </a:t>
            </a:r>
            <a:r>
              <a:rPr lang="en-US" dirty="0" err="1" smtClean="0"/>
              <a:t>অবস্থিত</a:t>
            </a:r>
            <a:r>
              <a:rPr lang="en-US" dirty="0" smtClean="0"/>
              <a:t> ।</a:t>
            </a:r>
          </a:p>
          <a:p>
            <a:r>
              <a:rPr lang="en-US" dirty="0" smtClean="0"/>
              <a:t> OQ  </a:t>
            </a:r>
            <a:r>
              <a:rPr lang="en-US" dirty="0" err="1" smtClean="0"/>
              <a:t>বৃত্তের</a:t>
            </a:r>
            <a:r>
              <a:rPr lang="en-US" dirty="0" smtClean="0"/>
              <a:t> </a:t>
            </a:r>
            <a:r>
              <a:rPr lang="en-US" dirty="0" err="1" smtClean="0"/>
              <a:t>ব্যাসার্ধ</a:t>
            </a:r>
            <a:r>
              <a:rPr lang="en-US" dirty="0" smtClean="0"/>
              <a:t> OP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চেয়ে</a:t>
            </a:r>
            <a:r>
              <a:rPr lang="en-US" dirty="0" smtClean="0"/>
              <a:t> </a:t>
            </a:r>
            <a:r>
              <a:rPr lang="en-US" dirty="0" err="1" smtClean="0"/>
              <a:t>বড়</a:t>
            </a:r>
            <a:r>
              <a:rPr lang="en-US" dirty="0" smtClean="0"/>
              <a:t>, </a:t>
            </a:r>
            <a:r>
              <a:rPr lang="en-US" dirty="0" err="1" smtClean="0"/>
              <a:t>অর্থা</a:t>
            </a:r>
            <a:r>
              <a:rPr lang="en-US" dirty="0" smtClean="0"/>
              <a:t>ৎ OQ </a:t>
            </a:r>
            <a:r>
              <a:rPr lang="en-US" dirty="0" smtClean="0">
                <a:latin typeface="Algerian"/>
              </a:rPr>
              <a:t>&gt;</a:t>
            </a:r>
            <a:r>
              <a:rPr lang="en-US" dirty="0" smtClean="0"/>
              <a:t> OP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স্পর্শ</a:t>
            </a:r>
            <a:r>
              <a:rPr lang="en-US" dirty="0" smtClean="0"/>
              <a:t> </a:t>
            </a:r>
            <a:r>
              <a:rPr lang="en-US" dirty="0" err="1" smtClean="0"/>
              <a:t>বিন্দু</a:t>
            </a:r>
            <a:r>
              <a:rPr lang="en-US" dirty="0" smtClean="0"/>
              <a:t> P </a:t>
            </a:r>
            <a:r>
              <a:rPr lang="en-US" dirty="0" err="1" smtClean="0"/>
              <a:t>ব্যতীত</a:t>
            </a:r>
            <a:r>
              <a:rPr lang="en-US" dirty="0" smtClean="0"/>
              <a:t> PT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ওপরস্থ</a:t>
            </a:r>
            <a:r>
              <a:rPr lang="en-US" dirty="0" smtClean="0"/>
              <a:t> Q </a:t>
            </a:r>
            <a:r>
              <a:rPr lang="en-US" dirty="0" err="1" smtClean="0"/>
              <a:t>বিন্দুর</a:t>
            </a:r>
            <a:r>
              <a:rPr lang="en-US" dirty="0" smtClean="0"/>
              <a:t> </a:t>
            </a:r>
            <a:r>
              <a:rPr lang="en-US" dirty="0" err="1" smtClean="0"/>
              <a:t>সকল</a:t>
            </a:r>
            <a:r>
              <a:rPr lang="en-US" dirty="0" smtClean="0"/>
              <a:t> </a:t>
            </a:r>
            <a:r>
              <a:rPr lang="en-US" dirty="0" err="1" smtClean="0"/>
              <a:t>অবস্থানের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সত্য</a:t>
            </a:r>
            <a:r>
              <a:rPr lang="en-US" dirty="0" smtClean="0"/>
              <a:t> । 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কেন্দ্র</a:t>
            </a:r>
            <a:r>
              <a:rPr lang="bn-BD" dirty="0" smtClean="0"/>
              <a:t> O থেকে PT স্পর্শকের ওপর OP হল ক্ষুদ্রতম দূরত্ব । </a:t>
            </a:r>
          </a:p>
          <a:p>
            <a:r>
              <a:rPr lang="bn-BD" dirty="0" smtClean="0"/>
              <a:t>  সুতরাং  PT </a:t>
            </a:r>
            <a:r>
              <a:rPr lang="ii-CN" altLang="en-US" dirty="0" smtClean="0"/>
              <a:t>ꓕ</a:t>
            </a:r>
            <a:r>
              <a:rPr lang="bn-BD" altLang="ii-CN" dirty="0" smtClean="0"/>
              <a:t> </a:t>
            </a:r>
            <a:r>
              <a:rPr lang="bn-BD" dirty="0" smtClean="0"/>
              <a:t> OP 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w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52400"/>
            <a:ext cx="28194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/>
              <a:t>জোড়ায়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কাজ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5410200"/>
            <a:ext cx="86106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  প্রমাণ কর যে, দুইটি বৃত্ত পরস্পর বহিঃস্পর্শ করলে , তাদের</a:t>
            </a:r>
          </a:p>
          <a:p>
            <a:r>
              <a:rPr lang="bn-BD" sz="2400" dirty="0" smtClean="0"/>
              <a:t>  কেন্দ্রদ্বয় ও স্পর্শবিন্দু সমরেখ ।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382000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dirty="0" smtClean="0"/>
              <a:t>সাধারণ নির্বচনঃ প্রমাণ কর যে, দুইটি বৃত্ত পরস্পর বহিঃস্পর্শ করলে , তাদের কেন্দ্রদ্বয় ও স্পর্শবিন্দু সমরেখ ।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562600" y="1752600"/>
            <a:ext cx="1219200" cy="1219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781800" y="1524000"/>
            <a:ext cx="1828800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2362200"/>
            <a:ext cx="167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5905500" y="2400300"/>
            <a:ext cx="175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6705600" y="15240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V="1">
            <a:off x="6781800" y="15240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6705600" y="3200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781800" y="3200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400800" y="1143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 P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400800" y="3200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Q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638800" y="2133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924800" y="22098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B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858000" y="2057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O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28600" y="1295400"/>
            <a:ext cx="47244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বিশেষ</a:t>
            </a:r>
            <a:r>
              <a:rPr lang="en-US" dirty="0" smtClean="0"/>
              <a:t> </a:t>
            </a:r>
            <a:r>
              <a:rPr lang="en-US" dirty="0" err="1" smtClean="0"/>
              <a:t>নির্বচনঃ</a:t>
            </a:r>
            <a:r>
              <a:rPr lang="en-US" dirty="0" smtClean="0"/>
              <a:t> </a:t>
            </a:r>
            <a:r>
              <a:rPr lang="en-US" dirty="0" err="1" smtClean="0"/>
              <a:t>মনে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, A </a:t>
            </a:r>
            <a:r>
              <a:rPr lang="en-US" dirty="0" err="1" smtClean="0"/>
              <a:t>এবং</a:t>
            </a:r>
            <a:r>
              <a:rPr lang="en-US" dirty="0" smtClean="0"/>
              <a:t> B </a:t>
            </a:r>
            <a:r>
              <a:rPr lang="en-US" dirty="0" err="1" smtClean="0"/>
              <a:t>কেন্দ্রবিশিষ্ট</a:t>
            </a:r>
            <a:r>
              <a:rPr lang="en-US" dirty="0" smtClean="0"/>
              <a:t> </a:t>
            </a:r>
            <a:r>
              <a:rPr lang="en-US" dirty="0" err="1" smtClean="0"/>
              <a:t>দুইটি</a:t>
            </a:r>
            <a:r>
              <a:rPr lang="en-US" dirty="0" smtClean="0"/>
              <a:t> </a:t>
            </a:r>
            <a:r>
              <a:rPr lang="en-US" dirty="0" err="1" smtClean="0"/>
              <a:t>বৃত্ত</a:t>
            </a:r>
            <a:r>
              <a:rPr lang="en-US" dirty="0" smtClean="0"/>
              <a:t> </a:t>
            </a:r>
            <a:r>
              <a:rPr lang="en-US" dirty="0" err="1" smtClean="0"/>
              <a:t>পরস্পর</a:t>
            </a:r>
            <a:r>
              <a:rPr lang="en-US" dirty="0" smtClean="0"/>
              <a:t> O </a:t>
            </a:r>
            <a:r>
              <a:rPr lang="en-US" dirty="0" err="1" smtClean="0"/>
              <a:t>বিন্দুতে</a:t>
            </a:r>
            <a:r>
              <a:rPr lang="en-US" dirty="0" smtClean="0"/>
              <a:t> </a:t>
            </a:r>
            <a:r>
              <a:rPr lang="en-US" dirty="0" err="1" smtClean="0"/>
              <a:t>বহিঃস্পর্শ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 </a:t>
            </a:r>
            <a:r>
              <a:rPr lang="en-US" dirty="0" err="1" smtClean="0"/>
              <a:t>প্রমাণ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, A, O </a:t>
            </a:r>
            <a:r>
              <a:rPr lang="en-US" dirty="0" err="1" smtClean="0"/>
              <a:t>এবং</a:t>
            </a:r>
            <a:r>
              <a:rPr lang="en-US" dirty="0" smtClean="0"/>
              <a:t> B </a:t>
            </a:r>
            <a:r>
              <a:rPr lang="en-US" dirty="0" err="1" smtClean="0"/>
              <a:t>বিন্দু</a:t>
            </a:r>
            <a:r>
              <a:rPr lang="en-US" dirty="0" smtClean="0"/>
              <a:t> </a:t>
            </a:r>
            <a:r>
              <a:rPr lang="en-US" dirty="0" err="1" smtClean="0"/>
              <a:t>তিনটি</a:t>
            </a:r>
            <a:r>
              <a:rPr lang="en-US" dirty="0" smtClean="0"/>
              <a:t> </a:t>
            </a:r>
            <a:r>
              <a:rPr lang="en-US" dirty="0" err="1" smtClean="0"/>
              <a:t>সমরেখ</a:t>
            </a:r>
            <a:r>
              <a:rPr lang="en-US" dirty="0" smtClean="0"/>
              <a:t> ।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28600" y="2895600"/>
            <a:ext cx="51816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অঙ্কনঃ</a:t>
            </a:r>
            <a:r>
              <a:rPr lang="en-US" dirty="0" smtClean="0"/>
              <a:t> </a:t>
            </a:r>
            <a:r>
              <a:rPr lang="en-US" dirty="0" err="1" smtClean="0"/>
              <a:t>যেহেতু</a:t>
            </a:r>
            <a:r>
              <a:rPr lang="en-US" dirty="0" smtClean="0"/>
              <a:t> </a:t>
            </a:r>
            <a:r>
              <a:rPr lang="en-US" dirty="0" err="1" smtClean="0"/>
              <a:t>বৃত্তদ্বয়</a:t>
            </a:r>
            <a:r>
              <a:rPr lang="en-US" dirty="0" smtClean="0"/>
              <a:t> </a:t>
            </a:r>
            <a:r>
              <a:rPr lang="en-US" dirty="0" err="1" smtClean="0"/>
              <a:t>পরস্পর</a:t>
            </a:r>
            <a:r>
              <a:rPr lang="en-US" dirty="0" smtClean="0"/>
              <a:t> O </a:t>
            </a:r>
            <a:r>
              <a:rPr lang="en-US" dirty="0" err="1" smtClean="0"/>
              <a:t>বিন্দুতে</a:t>
            </a:r>
            <a:r>
              <a:rPr lang="en-US" dirty="0" smtClean="0"/>
              <a:t> </a:t>
            </a:r>
            <a:r>
              <a:rPr lang="en-US" dirty="0" err="1" smtClean="0"/>
              <a:t>স্পর্শ</a:t>
            </a:r>
            <a:r>
              <a:rPr lang="en-US" dirty="0" smtClean="0"/>
              <a:t> </a:t>
            </a:r>
            <a:r>
              <a:rPr lang="en-US" dirty="0" err="1" smtClean="0"/>
              <a:t>করেছে</a:t>
            </a:r>
            <a:r>
              <a:rPr lang="en-US" dirty="0" smtClean="0"/>
              <a:t> , </a:t>
            </a:r>
            <a:r>
              <a:rPr lang="en-US" dirty="0" err="1" smtClean="0"/>
              <a:t>সুতরাং</a:t>
            </a:r>
            <a:r>
              <a:rPr lang="en-US" dirty="0" smtClean="0"/>
              <a:t> O </a:t>
            </a:r>
            <a:r>
              <a:rPr lang="en-US" dirty="0" err="1" smtClean="0"/>
              <a:t>বিন্দুতে</a:t>
            </a:r>
            <a:r>
              <a:rPr lang="en-US" dirty="0" smtClean="0"/>
              <a:t> </a:t>
            </a: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সাধারণ</a:t>
            </a:r>
            <a:r>
              <a:rPr lang="en-US" dirty="0" smtClean="0"/>
              <a:t> </a:t>
            </a:r>
            <a:r>
              <a:rPr lang="en-US" dirty="0" err="1" smtClean="0"/>
              <a:t>স্পর্শক</a:t>
            </a:r>
            <a:r>
              <a:rPr lang="en-US" dirty="0" smtClean="0"/>
              <a:t> </a:t>
            </a:r>
            <a:r>
              <a:rPr lang="en-US" dirty="0" err="1" smtClean="0"/>
              <a:t>থাকবে</a:t>
            </a:r>
            <a:r>
              <a:rPr lang="en-US" dirty="0" smtClean="0"/>
              <a:t> । </a:t>
            </a:r>
            <a:r>
              <a:rPr lang="en-US" dirty="0" err="1" smtClean="0"/>
              <a:t>এখন</a:t>
            </a:r>
            <a:r>
              <a:rPr lang="en-US" dirty="0" smtClean="0"/>
              <a:t> O </a:t>
            </a:r>
            <a:r>
              <a:rPr lang="en-US" dirty="0" err="1" smtClean="0"/>
              <a:t>বিন্দুতে</a:t>
            </a:r>
            <a:r>
              <a:rPr lang="en-US" dirty="0" smtClean="0"/>
              <a:t> </a:t>
            </a:r>
            <a:r>
              <a:rPr lang="en-US" dirty="0" err="1" smtClean="0"/>
              <a:t>সাধারণ</a:t>
            </a:r>
            <a:r>
              <a:rPr lang="en-US" dirty="0" smtClean="0"/>
              <a:t> </a:t>
            </a:r>
            <a:r>
              <a:rPr lang="en-US" dirty="0" err="1" smtClean="0"/>
              <a:t>স্পর্শক</a:t>
            </a:r>
            <a:r>
              <a:rPr lang="en-US" dirty="0" smtClean="0"/>
              <a:t> POQ </a:t>
            </a:r>
            <a:r>
              <a:rPr lang="en-US" dirty="0" err="1" smtClean="0"/>
              <a:t>অঙ্কন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O, A ও O, B  </a:t>
            </a:r>
            <a:r>
              <a:rPr lang="en-US" dirty="0" err="1" smtClean="0"/>
              <a:t>যোগ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28600" y="4495800"/>
            <a:ext cx="8001000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প্রমাণঃ</a:t>
            </a:r>
            <a:r>
              <a:rPr lang="en-US" dirty="0" smtClean="0"/>
              <a:t> A </a:t>
            </a:r>
            <a:r>
              <a:rPr lang="en-US" dirty="0" err="1" smtClean="0"/>
              <a:t>কেন্দ্রবিশিষ্ট</a:t>
            </a:r>
            <a:r>
              <a:rPr lang="en-US" dirty="0" smtClean="0"/>
              <a:t>  </a:t>
            </a:r>
            <a:r>
              <a:rPr lang="en-US" dirty="0" err="1" smtClean="0"/>
              <a:t>বৃত্তে</a:t>
            </a:r>
            <a:r>
              <a:rPr lang="en-US" dirty="0" smtClean="0"/>
              <a:t> OA  </a:t>
            </a:r>
            <a:r>
              <a:rPr lang="en-US" dirty="0" err="1" smtClean="0"/>
              <a:t>স্পর্শবিন্দুগামী</a:t>
            </a:r>
            <a:r>
              <a:rPr lang="en-US" dirty="0" smtClean="0"/>
              <a:t> </a:t>
            </a:r>
            <a:r>
              <a:rPr lang="en-US" dirty="0" err="1" smtClean="0"/>
              <a:t>ব্যাসার্ধ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POQ  </a:t>
            </a:r>
            <a:r>
              <a:rPr lang="en-US" dirty="0" err="1" smtClean="0"/>
              <a:t>স্পর্শক</a:t>
            </a:r>
            <a:r>
              <a:rPr lang="en-US" dirty="0" smtClean="0"/>
              <a:t>। </a:t>
            </a:r>
            <a:endParaRPr lang="bn-BD" dirty="0" smtClean="0"/>
          </a:p>
          <a:p>
            <a:r>
              <a:rPr lang="bn-BD" dirty="0" smtClean="0"/>
              <a:t> </a:t>
            </a:r>
            <a:r>
              <a:rPr lang="en-US" dirty="0" err="1" smtClean="0"/>
              <a:t>সুতরাং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POA </a:t>
            </a:r>
            <a:r>
              <a:rPr lang="en-US" dirty="0" smtClean="0">
                <a:latin typeface="Algerian"/>
              </a:rPr>
              <a:t>=</a:t>
            </a:r>
            <a:r>
              <a:rPr lang="bn-BD" dirty="0" smtClean="0">
                <a:latin typeface="Algerian"/>
              </a:rPr>
              <a:t>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সমকোণ</a:t>
            </a:r>
            <a:r>
              <a:rPr lang="en-US" dirty="0" smtClean="0"/>
              <a:t> । </a:t>
            </a:r>
            <a:r>
              <a:rPr lang="en-US" dirty="0" err="1" smtClean="0"/>
              <a:t>তদ্রপ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POB  </a:t>
            </a:r>
            <a:r>
              <a:rPr lang="en-US" dirty="0" smtClean="0">
                <a:latin typeface="Algerian"/>
              </a:rPr>
              <a:t>=</a:t>
            </a:r>
            <a:r>
              <a:rPr lang="en-US" dirty="0" smtClean="0"/>
              <a:t> 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সমকোণ</a:t>
            </a:r>
            <a:r>
              <a:rPr lang="en-US" dirty="0" smtClean="0"/>
              <a:t>। </a:t>
            </a:r>
          </a:p>
          <a:p>
            <a:r>
              <a:rPr lang="en-US" dirty="0" smtClean="0"/>
              <a:t> </a:t>
            </a:r>
            <a:r>
              <a:rPr lang="bn-BD" dirty="0" smtClean="0"/>
              <a:t>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POA †</a:t>
            </a:r>
            <a:r>
              <a:rPr lang="bn-BD" dirty="0" smtClean="0"/>
              <a:t>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POB </a:t>
            </a:r>
            <a:r>
              <a:rPr lang="en-US" dirty="0" smtClean="0">
                <a:latin typeface="Algerian"/>
              </a:rPr>
              <a:t>=</a:t>
            </a:r>
            <a:r>
              <a:rPr lang="en-US" dirty="0" smtClean="0"/>
              <a:t>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সমকোণ</a:t>
            </a:r>
            <a:r>
              <a:rPr lang="en-US" dirty="0" smtClean="0"/>
              <a:t> †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সমকোণ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=</a:t>
            </a:r>
            <a:r>
              <a:rPr lang="en-US" dirty="0" smtClean="0"/>
              <a:t>  </a:t>
            </a:r>
            <a:r>
              <a:rPr lang="en-US" dirty="0" err="1" smtClean="0"/>
              <a:t>দুই</a:t>
            </a:r>
            <a:r>
              <a:rPr lang="en-US" dirty="0" smtClean="0"/>
              <a:t> </a:t>
            </a:r>
            <a:r>
              <a:rPr lang="en-US" dirty="0" err="1" smtClean="0"/>
              <a:t>সমকোণ</a:t>
            </a:r>
            <a:r>
              <a:rPr lang="en-US" dirty="0" smtClean="0"/>
              <a:t> । </a:t>
            </a:r>
            <a:endParaRPr lang="bn-BD" dirty="0" smtClean="0"/>
          </a:p>
          <a:p>
            <a:r>
              <a:rPr lang="bn-BD" dirty="0" smtClean="0"/>
              <a:t> বা, AOB </a:t>
            </a:r>
            <a:r>
              <a:rPr lang="bn-BD" dirty="0" smtClean="0">
                <a:latin typeface="Algerian"/>
              </a:rPr>
              <a:t>=</a:t>
            </a:r>
            <a:r>
              <a:rPr lang="bn-BD" dirty="0" smtClean="0"/>
              <a:t> দুই সমকোণ </a:t>
            </a:r>
          </a:p>
          <a:p>
            <a:r>
              <a:rPr lang="bn-BD" dirty="0" smtClean="0"/>
              <a:t>অর্থাৎ,   </a:t>
            </a:r>
            <a:r>
              <a:rPr lang="bn-BD" dirty="0" smtClean="0">
                <a:latin typeface="Algerian"/>
              </a:rPr>
              <a:t>&lt;</a:t>
            </a:r>
            <a:r>
              <a:rPr lang="bn-BD" dirty="0" smtClean="0"/>
              <a:t> AOB   একটি সরলকোণ।  A, O এবং B  বিন্দুত্রয় সমরেখ। </a:t>
            </a:r>
            <a:r>
              <a:rPr lang="en-US" dirty="0" smtClean="0"/>
              <a:t>[ </a:t>
            </a:r>
            <a:r>
              <a:rPr lang="en-US" dirty="0" err="1" smtClean="0"/>
              <a:t>প্রমাণিত</a:t>
            </a:r>
            <a:r>
              <a:rPr lang="en-US" dirty="0" smtClean="0"/>
              <a:t> ]  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8" grpId="0" animBg="1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</TotalTime>
  <Words>793</Words>
  <Application>Microsoft Office PowerPoint</Application>
  <PresentationFormat>On-screen Show (4:3)</PresentationFormat>
  <Paragraphs>92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Algerian</vt:lpstr>
      <vt:lpstr>Arial</vt:lpstr>
      <vt:lpstr>Calibri</vt:lpstr>
      <vt:lpstr>Century Gothic</vt:lpstr>
      <vt:lpstr>Microsoft Yi Baiti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HP-NPC</dc:creator>
  <cp:lastModifiedBy>HP-NPC</cp:lastModifiedBy>
  <cp:revision>50</cp:revision>
  <dcterms:created xsi:type="dcterms:W3CDTF">2006-08-16T00:00:00Z</dcterms:created>
  <dcterms:modified xsi:type="dcterms:W3CDTF">2020-09-28T16:29:59Z</dcterms:modified>
</cp:coreProperties>
</file>