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0A58-AF06-41EB-AABF-9E9C8BB46C3E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ACAA7-44E1-4338-B8C0-1A4B869DE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21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0A58-AF06-41EB-AABF-9E9C8BB46C3E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ACAA7-44E1-4338-B8C0-1A4B869DE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8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0A58-AF06-41EB-AABF-9E9C8BB46C3E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ACAA7-44E1-4338-B8C0-1A4B869DE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26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0A58-AF06-41EB-AABF-9E9C8BB46C3E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ACAA7-44E1-4338-B8C0-1A4B869DE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41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0A58-AF06-41EB-AABF-9E9C8BB46C3E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ACAA7-44E1-4338-B8C0-1A4B869DE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76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0A58-AF06-41EB-AABF-9E9C8BB46C3E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ACAA7-44E1-4338-B8C0-1A4B869DE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18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0A58-AF06-41EB-AABF-9E9C8BB46C3E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ACAA7-44E1-4338-B8C0-1A4B869DE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0A58-AF06-41EB-AABF-9E9C8BB46C3E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ACAA7-44E1-4338-B8C0-1A4B869DE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215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0A58-AF06-41EB-AABF-9E9C8BB46C3E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ACAA7-44E1-4338-B8C0-1A4B869DE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07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0A58-AF06-41EB-AABF-9E9C8BB46C3E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ACAA7-44E1-4338-B8C0-1A4B869DE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43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0A58-AF06-41EB-AABF-9E9C8BB46C3E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ACAA7-44E1-4338-B8C0-1A4B869DE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962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20A58-AF06-41EB-AABF-9E9C8BB46C3E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ACAA7-44E1-4338-B8C0-1A4B869DE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682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7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image" Target="../media/image24.png"/><Relationship Id="rId7" Type="http://schemas.openxmlformats.org/officeDocument/2006/relationships/image" Target="../media/image2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943" y="0"/>
            <a:ext cx="11821886" cy="6648994"/>
          </a:xfr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algn="l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953026" y="22862"/>
            <a:ext cx="9764583" cy="2005154"/>
            <a:chOff x="1953026" y="22862"/>
            <a:chExt cx="9764583" cy="2005154"/>
          </a:xfrm>
        </p:grpSpPr>
        <p:sp>
          <p:nvSpPr>
            <p:cNvPr id="4" name="Oval 3"/>
            <p:cNvSpPr/>
            <p:nvPr/>
          </p:nvSpPr>
          <p:spPr>
            <a:xfrm>
              <a:off x="1953026" y="22862"/>
              <a:ext cx="1765577" cy="1423851"/>
            </a:xfrm>
            <a:prstGeom prst="ellipse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019175" y="1370505"/>
              <a:ext cx="1709080" cy="61395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সঞ্জিত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কুমার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পাল</a:t>
              </a:r>
              <a:endParaRPr lang="en-US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সহকারী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718603" y="104503"/>
              <a:ext cx="4844743" cy="104502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8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চাঁন্দগড়া</a:t>
              </a:r>
              <a:r>
                <a:rPr lang="en-US" sz="4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উচ্চ</a:t>
              </a:r>
              <a:r>
                <a:rPr lang="en-US" sz="4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বিদ্যালয়</a:t>
              </a:r>
              <a:r>
                <a:rPr lang="en-US" sz="4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pPr algn="ctr"/>
              <a:r>
                <a:rPr lang="en-US" b="1" dirty="0" err="1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নাঙ্গলকোট</a:t>
              </a:r>
              <a:r>
                <a:rPr lang="en-US" b="1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b="1" dirty="0" err="1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কুমিল্লা</a:t>
              </a:r>
              <a:r>
                <a:rPr lang="en-US" b="1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Flowchart: Magnetic Disk 8"/>
            <p:cNvSpPr/>
            <p:nvPr/>
          </p:nvSpPr>
          <p:spPr>
            <a:xfrm>
              <a:off x="9264685" y="25042"/>
              <a:ext cx="2217566" cy="1423851"/>
            </a:xfrm>
            <a:prstGeom prst="flowChartMagneticDisk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 – ৮ম </a:t>
              </a:r>
            </a:p>
            <a:p>
              <a:pPr algn="ctr"/>
              <a:r>
                <a:rPr lang="bn-IN" sz="2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বিষয়ঃ আইসিটি</a:t>
              </a:r>
            </a:p>
            <a:p>
              <a:pPr algn="ctr"/>
              <a:r>
                <a:rPr lang="bn-IN" sz="2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অধ্যায় –তৃতীয় 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718603" y="1149530"/>
              <a:ext cx="4844743" cy="74458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অনলাইন ক্লাসে সকলকে স্বাগতম </a:t>
              </a:r>
              <a:endPara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3" name="Cloud 12"/>
            <p:cNvSpPr/>
            <p:nvPr/>
          </p:nvSpPr>
          <p:spPr>
            <a:xfrm>
              <a:off x="8807938" y="1512031"/>
              <a:ext cx="2909671" cy="515985"/>
            </a:xfrm>
            <a:prstGeom prst="cloud">
              <a:avLst/>
            </a:prstGeom>
            <a:solidFill>
              <a:schemeClr val="tx2">
                <a:lumMod val="40000"/>
                <a:lumOff val="6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pPr algn="ctr"/>
              <a:r>
                <a:rPr lang="bn-IN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তারিখঃ৪/৯/২০২০</a:t>
              </a:r>
            </a:p>
            <a:p>
              <a:pPr algn="ctr"/>
              <a:r>
                <a:rPr lang="bn-IN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2246811" y="2100944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  </a:t>
            </a:r>
            <a:endParaRPr lang="en-US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endParaRPr lang="bn-IN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ম্যালোয়ার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b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46811" y="2748648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ক)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ট্রোজান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হর্স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 খ) 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পান্ডা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গ) 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নরটন</a:t>
            </a:r>
            <a:endParaRPr lang="bn-IN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46811" y="4935592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bn-IN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যারা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হ্যাকিং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b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46811" y="4058187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খ)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গ)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ম্যালওয়্যার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46811" y="3415934"/>
            <a:ext cx="9235440" cy="4114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মেলিসিয়াস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সফটয়্যার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সংক্ষেপে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b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246811" y="5760720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Hackering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খ)Hack   গ)Hacker  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00445" y="2534194"/>
                <a:ext cx="1136469" cy="80881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IN" sz="4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445" y="2534194"/>
                <a:ext cx="1136469" cy="8088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356943" y="3967287"/>
                <a:ext cx="1136469" cy="80881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IN" sz="4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943" y="3967287"/>
                <a:ext cx="1136469" cy="80881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356943" y="5601246"/>
                <a:ext cx="1136469" cy="80881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IN" sz="4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943" y="5601246"/>
                <a:ext cx="1136469" cy="80881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0481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2.22222E-6 L 0.14844 0.0002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0 L 0.39128 -0.01458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57" y="-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4.44444E-6 L 0.46094 -0.00787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47" y="-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  <p:bldP spid="15" grpId="0"/>
      <p:bldP spid="16" grpId="0"/>
      <p:bldP spid="7" grpId="0"/>
      <p:bldP spid="7" grpId="1"/>
      <p:bldP spid="18" grpId="0"/>
      <p:bldP spid="18" grpId="1"/>
      <p:bldP spid="20" grpId="0"/>
      <p:bldP spid="2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943" y="104504"/>
            <a:ext cx="11821886" cy="6230982"/>
          </a:xfrm>
          <a:solidFill>
            <a:schemeClr val="accent4">
              <a:lumMod val="20000"/>
              <a:lumOff val="80000"/>
            </a:schemeClr>
          </a:solidFill>
        </p:spPr>
        <p:txBody>
          <a:bodyPr anchor="t">
            <a:normAutofit/>
          </a:bodyPr>
          <a:lstStyle/>
          <a:p>
            <a:pPr algn="l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15" y="72861"/>
            <a:ext cx="11821169" cy="671227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46811" y="2129242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২৮) কম্পিউটারে কোন ধরনের কাজ করতে হলে কীসের মাধ্যমে করতে হয়? 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35814" y="2958729"/>
            <a:ext cx="7380515" cy="3178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bn-IN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 প্রোগ্রামিং খ)  ইনপুট গ)  আউট পুট </a:t>
            </a:r>
            <a:b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46811" y="4726584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৩০</a:t>
            </a:r>
            <a:r>
              <a:rPr lang="bn-IN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ছদ্মবেশ ধারন করে কোনটি? </a:t>
            </a:r>
            <a:br>
              <a:rPr lang="bn-IN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46811" y="4065811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 উইন্ডোজ খ) ইউনিক্স  গ) লিনাক্স 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46811" y="3418101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২৯) বিশ্বে কোন অপারেটিং সিস্টেমের ব্যবহারকারীর সংখ্যা বেশী ? </a:t>
            </a:r>
            <a:b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46811" y="5331918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/>
              <a:t>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endParaRPr lang="bn-IN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 ওয়ার্ম খ) ট্রোজান হর্স গ) হ্যাকার </a:t>
            </a:r>
            <a:b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2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894255" y="5168526"/>
                <a:ext cx="888274" cy="679269"/>
              </a:xfrm>
              <a:prstGeom prst="rect">
                <a:avLst/>
              </a:prstGeom>
              <a:noFill/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4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</m:oMath>
                </a14:m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255" y="5168526"/>
                <a:ext cx="888274" cy="679269"/>
              </a:xfrm>
              <a:prstGeom prst="rect">
                <a:avLst/>
              </a:prstGeom>
              <a:blipFill>
                <a:blip r:embed="rId3"/>
                <a:stretch>
                  <a:fillRect l="-16552" t="-19820" b="-54955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777240" y="3771888"/>
                <a:ext cx="888274" cy="679269"/>
              </a:xfrm>
              <a:prstGeom prst="rect">
                <a:avLst/>
              </a:prstGeom>
              <a:noFill/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4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</m:oMath>
                </a14:m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" y="3771888"/>
                <a:ext cx="888274" cy="679269"/>
              </a:xfrm>
              <a:prstGeom prst="rect">
                <a:avLst/>
              </a:prstGeom>
              <a:blipFill>
                <a:blip r:embed="rId4"/>
                <a:stretch>
                  <a:fillRect l="-16552" t="-19820" b="-54955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777240" y="2540726"/>
                <a:ext cx="888274" cy="679269"/>
              </a:xfrm>
              <a:prstGeom prst="rect">
                <a:avLst/>
              </a:prstGeom>
              <a:noFill/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4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</m:oMath>
                </a14:m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" y="2540726"/>
                <a:ext cx="888274" cy="679269"/>
              </a:xfrm>
              <a:prstGeom prst="rect">
                <a:avLst/>
              </a:prstGeom>
              <a:blipFill>
                <a:blip r:embed="rId5"/>
                <a:stretch>
                  <a:fillRect l="-16552" t="-19820" b="-54955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oup 20"/>
          <p:cNvGrpSpPr/>
          <p:nvPr/>
        </p:nvGrpSpPr>
        <p:grpSpPr>
          <a:xfrm>
            <a:off x="195943" y="0"/>
            <a:ext cx="11810641" cy="2174962"/>
            <a:chOff x="195943" y="0"/>
            <a:chExt cx="11810641" cy="2174962"/>
          </a:xfrm>
        </p:grpSpPr>
        <p:sp>
          <p:nvSpPr>
            <p:cNvPr id="10" name="Rectangle 9"/>
            <p:cNvSpPr/>
            <p:nvPr/>
          </p:nvSpPr>
          <p:spPr>
            <a:xfrm>
              <a:off x="195943" y="72862"/>
              <a:ext cx="11810641" cy="21021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1953026" y="0"/>
              <a:ext cx="9816608" cy="2037806"/>
              <a:chOff x="1953026" y="0"/>
              <a:chExt cx="9816608" cy="2037806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1953026" y="22862"/>
                <a:ext cx="1765577" cy="1423851"/>
              </a:xfrm>
              <a:prstGeom prst="ellipse">
                <a:avLst/>
              </a:prstGeom>
              <a:blipFill dpi="0"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2019175" y="1370505"/>
                <a:ext cx="1709080" cy="61395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000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সঞ্জিত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কুমার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পাল</a:t>
                </a:r>
                <a:endPara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000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সহকারী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শিক্ষক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endParaRPr lang="en-US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718603" y="104503"/>
                <a:ext cx="4844743" cy="104502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4800" b="1" dirty="0" err="1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চাঁন্দগড়া</a:t>
                </a:r>
                <a:r>
                  <a:rPr lang="en-US" sz="4800" b="1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b="1" dirty="0" err="1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উচ্চ</a:t>
                </a:r>
                <a:r>
                  <a:rPr lang="en-US" sz="4800" b="1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b="1" dirty="0" err="1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বিদ্যালয়</a:t>
                </a:r>
                <a:r>
                  <a:rPr lang="en-US" sz="4800" b="1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pPr algn="ctr"/>
                <a:r>
                  <a:rPr lang="en-US" b="1" dirty="0" err="1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নাঙ্গলকোট</a:t>
                </a:r>
                <a:r>
                  <a:rPr lang="en-US" b="1" dirty="0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:r>
                  <a:rPr lang="en-US" b="1" dirty="0" err="1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কুমিল্লা</a:t>
                </a:r>
                <a:r>
                  <a:rPr lang="en-US" b="1" dirty="0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  <a:endParaRPr lang="en-US" b="1" dirty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8" name="Flowchart: Magnetic Disk 17"/>
              <p:cNvSpPr/>
              <p:nvPr/>
            </p:nvSpPr>
            <p:spPr>
              <a:xfrm>
                <a:off x="9142455" y="0"/>
                <a:ext cx="2217566" cy="1423851"/>
              </a:xfrm>
              <a:prstGeom prst="flowChartMagneticDisk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3200" b="1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শ্রেণি – ৮ম </a:t>
                </a:r>
              </a:p>
              <a:p>
                <a:pPr algn="ctr"/>
                <a:r>
                  <a:rPr lang="bn-IN" sz="2800" b="1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বিষয়ঃ আইসিটি</a:t>
                </a:r>
              </a:p>
              <a:p>
                <a:pPr algn="ctr"/>
                <a:r>
                  <a:rPr lang="bn-IN" sz="28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অধ্যায় –তৃতীয় 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3718603" y="1149530"/>
                <a:ext cx="4844743" cy="74458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3200" b="1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অনলাইন ক্লাসে সকলকে স্বাগতম </a:t>
                </a:r>
                <a:endParaRPr lang="en-US" sz="32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0" name="Cloud 19"/>
              <p:cNvSpPr/>
              <p:nvPr/>
            </p:nvSpPr>
            <p:spPr>
              <a:xfrm>
                <a:off x="8859963" y="1521821"/>
                <a:ext cx="2909671" cy="515985"/>
              </a:xfrm>
              <a:prstGeom prst="cloud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pPr algn="ctr"/>
                <a:r>
                  <a:rPr lang="bn-IN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তারিখঃ৪/৯/২০২০</a:t>
                </a:r>
              </a:p>
              <a:p>
                <a:pPr algn="ctr"/>
                <a:endParaRPr lang="en-US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898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2.59259E-6 L 0.1431 0.0129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48" y="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2.96296E-6 L 0.09922 0.01273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61" y="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7.40741E-7 L 0.18385 -0.01759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93" y="-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943" y="104504"/>
            <a:ext cx="11821886" cy="6230982"/>
          </a:xfrm>
          <a:solidFill>
            <a:schemeClr val="accent4">
              <a:lumMod val="20000"/>
              <a:lumOff val="80000"/>
            </a:schemeClr>
          </a:solidFill>
        </p:spPr>
        <p:txBody>
          <a:bodyPr anchor="t">
            <a:normAutofit/>
          </a:bodyPr>
          <a:lstStyle/>
          <a:p>
            <a:pPr algn="l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15" y="72861"/>
            <a:ext cx="11821169" cy="671227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46811" y="2269612"/>
            <a:ext cx="8895806" cy="6466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৩১</a:t>
            </a:r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সি আই এইচ ভাইরাস সক্রিয় হয় কত তারিখে? </a:t>
            </a:r>
            <a:b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46811" y="2762784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২২ এপ্রিল   খ) ২৫ এপ্রিল    গ) ২৬ এপ্রিল  </a:t>
            </a:r>
            <a:b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46811" y="4749357"/>
            <a:ext cx="8895806" cy="6207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endParaRPr lang="bn-IN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৩৩</a:t>
            </a:r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প্রোগ্রাম চালু হওয়ার পর সংক্রমিত করে কোন ভাইরাস? </a:t>
            </a:r>
            <a:b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46811" y="4039685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অনিবাসী ভাইরাস      খ)  ঢাক ভাইরাস    গ) ডলারভাইরাস </a:t>
            </a:r>
            <a:b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46811" y="3681056"/>
            <a:ext cx="8895806" cy="292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৩২</a:t>
            </a:r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মূল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প্রো</a:t>
            </a: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গ্রামের </a:t>
            </a:r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কাছে নিয়ন্ত্রন দিয়ে নিষ্ক্রিয় থাকে কোন ভাইরাস? </a:t>
            </a:r>
            <a:b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46811" y="5218890"/>
            <a:ext cx="8895806" cy="665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>
                <a:solidFill>
                  <a:schemeClr val="tx1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নিবাসী ভাইরাস খ)পান্ডা  গ) নিমডা</a:t>
            </a: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843823" y="5003075"/>
                <a:ext cx="888274" cy="679269"/>
              </a:xfrm>
              <a:prstGeom prst="rect">
                <a:avLst/>
              </a:prstGeom>
              <a:noFill/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4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</m:oMath>
                </a14:m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823" y="5003075"/>
                <a:ext cx="888274" cy="679269"/>
              </a:xfrm>
              <a:prstGeom prst="rect">
                <a:avLst/>
              </a:prstGeom>
              <a:blipFill>
                <a:blip r:embed="rId3"/>
                <a:stretch>
                  <a:fillRect l="-15753" t="-19820" b="-54955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845641" y="3912320"/>
                <a:ext cx="888274" cy="657486"/>
              </a:xfrm>
              <a:prstGeom prst="rect">
                <a:avLst/>
              </a:prstGeom>
              <a:noFill/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4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</m:oMath>
                </a14:m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641" y="3912320"/>
                <a:ext cx="888274" cy="657486"/>
              </a:xfrm>
              <a:prstGeom prst="rect">
                <a:avLst/>
              </a:prstGeom>
              <a:blipFill>
                <a:blip r:embed="rId4"/>
                <a:stretch>
                  <a:fillRect l="-16552" t="-21296" b="-57407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845641" y="2677873"/>
                <a:ext cx="888274" cy="679269"/>
              </a:xfrm>
              <a:prstGeom prst="rect">
                <a:avLst/>
              </a:prstGeom>
              <a:noFill/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4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</m:oMath>
                </a14:m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641" y="2677873"/>
                <a:ext cx="888274" cy="679269"/>
              </a:xfrm>
              <a:prstGeom prst="rect">
                <a:avLst/>
              </a:prstGeom>
              <a:blipFill>
                <a:blip r:embed="rId5"/>
                <a:stretch>
                  <a:fillRect l="-16552" t="-18750" b="-53571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195943" y="104504"/>
            <a:ext cx="11821886" cy="212924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953026" y="0"/>
            <a:ext cx="9816608" cy="2037806"/>
            <a:chOff x="1953026" y="0"/>
            <a:chExt cx="9816608" cy="2037806"/>
          </a:xfrm>
        </p:grpSpPr>
        <p:sp>
          <p:nvSpPr>
            <p:cNvPr id="15" name="Oval 14"/>
            <p:cNvSpPr/>
            <p:nvPr/>
          </p:nvSpPr>
          <p:spPr>
            <a:xfrm>
              <a:off x="1953026" y="22862"/>
              <a:ext cx="1765577" cy="1423851"/>
            </a:xfrm>
            <a:prstGeom prst="ellipse">
              <a:avLst/>
            </a:prstGeom>
            <a:blipFill dpi="0"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019175" y="1370505"/>
              <a:ext cx="1709080" cy="61395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সঞ্জিত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কুমার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পাল</a:t>
              </a:r>
              <a:endParaRPr lang="en-US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সহকারী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718603" y="104503"/>
              <a:ext cx="4844743" cy="104502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8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চাঁন্দগড়া</a:t>
              </a:r>
              <a:r>
                <a:rPr lang="en-US" sz="4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উচ্চ</a:t>
              </a:r>
              <a:r>
                <a:rPr lang="en-US" sz="4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বিদ্যালয়</a:t>
              </a:r>
              <a:r>
                <a:rPr lang="en-US" sz="4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pPr algn="ctr"/>
              <a:r>
                <a:rPr lang="en-US" b="1" dirty="0" err="1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নাঙ্গলকোট</a:t>
              </a:r>
              <a:r>
                <a:rPr lang="en-US" b="1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b="1" dirty="0" err="1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কুমিল্লা</a:t>
              </a:r>
              <a:r>
                <a:rPr lang="en-US" b="1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8" name="Flowchart: Magnetic Disk 17"/>
            <p:cNvSpPr/>
            <p:nvPr/>
          </p:nvSpPr>
          <p:spPr>
            <a:xfrm>
              <a:off x="9142455" y="0"/>
              <a:ext cx="2217566" cy="1423851"/>
            </a:xfrm>
            <a:prstGeom prst="flowChartMagneticDisk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 – ৮ম </a:t>
              </a:r>
            </a:p>
            <a:p>
              <a:pPr algn="ctr"/>
              <a:r>
                <a:rPr lang="bn-IN" sz="2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বিষয়ঃ আইসিটি</a:t>
              </a:r>
            </a:p>
            <a:p>
              <a:pPr algn="ctr"/>
              <a:r>
                <a:rPr lang="bn-IN" sz="28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অধ্যায় –তৃতীয় 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718603" y="1149530"/>
              <a:ext cx="4844743" cy="74458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অনলাইন ক্লাসে সকলকে স্বাগতম </a:t>
              </a:r>
              <a:endPara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0" name="Cloud 19"/>
            <p:cNvSpPr/>
            <p:nvPr/>
          </p:nvSpPr>
          <p:spPr>
            <a:xfrm>
              <a:off x="8859963" y="1521821"/>
              <a:ext cx="2909671" cy="515985"/>
            </a:xfrm>
            <a:prstGeom prst="cloud">
              <a:avLst/>
            </a:prstGeom>
            <a:solidFill>
              <a:schemeClr val="tx2">
                <a:lumMod val="40000"/>
                <a:lumOff val="6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pPr algn="ctr"/>
              <a:r>
                <a:rPr lang="bn-IN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তারিখঃ৪/৯/২০২০</a:t>
              </a:r>
            </a:p>
            <a:p>
              <a:pPr algn="ctr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629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6 L 0.37747 -0.00301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67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96296E-6 L 0.08971 -0.0004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79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4.81481E-6 L 0.11302 0.01481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51" y="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943" y="104504"/>
            <a:ext cx="11821886" cy="6230982"/>
          </a:xfrm>
          <a:solidFill>
            <a:schemeClr val="accent4">
              <a:lumMod val="20000"/>
              <a:lumOff val="80000"/>
            </a:schemeClr>
          </a:solidFill>
        </p:spPr>
        <p:txBody>
          <a:bodyPr anchor="t">
            <a:normAutofit/>
          </a:bodyPr>
          <a:lstStyle/>
          <a:p>
            <a:pPr algn="l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15" y="56509"/>
            <a:ext cx="11821169" cy="671227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46811" y="2032356"/>
            <a:ext cx="8895806" cy="5966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IN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৩৪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CIH </a:t>
            </a:r>
            <a:r>
              <a:rPr lang="en-US" sz="2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ক্ষতি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b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06503" y="2738207"/>
            <a:ext cx="8895806" cy="6009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endParaRPr lang="bn-IN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হার্ডডিক্স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খ)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র‍্যাম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গ) </a:t>
            </a:r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রম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46811" y="4713521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৩৬</a:t>
            </a:r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কত সালে মহাকাশে জিওস্টেশনারী স্যাটেলাইট স্থাপন করা হয় ? </a:t>
            </a:r>
            <a:b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46811" y="4065811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ইয়াহু 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খ)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স্টার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গ) </a:t>
            </a:r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বিং </a:t>
            </a:r>
            <a:b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46811" y="3418101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৩৫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তুলনামূলক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সহজ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b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46811" y="5304692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/>
              <a:t> 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১৯৫০ 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১৯৬৪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গ) </a:t>
            </a:r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১৯৬০</a:t>
            </a: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13955" y="2576644"/>
                <a:ext cx="888274" cy="679269"/>
              </a:xfrm>
              <a:prstGeom prst="rect">
                <a:avLst/>
              </a:prstGeom>
              <a:noFill/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4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</m:oMath>
                </a14:m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955" y="2576644"/>
                <a:ext cx="888274" cy="679269"/>
              </a:xfrm>
              <a:prstGeom prst="rect">
                <a:avLst/>
              </a:prstGeom>
              <a:blipFill>
                <a:blip r:embed="rId3"/>
                <a:stretch>
                  <a:fillRect l="-16552" t="-19820" b="-54955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613955" y="5214424"/>
                <a:ext cx="888274" cy="679269"/>
              </a:xfrm>
              <a:prstGeom prst="rect">
                <a:avLst/>
              </a:prstGeom>
              <a:noFill/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4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</m:oMath>
                </a14:m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955" y="5214424"/>
                <a:ext cx="888274" cy="679269"/>
              </a:xfrm>
              <a:prstGeom prst="rect">
                <a:avLst/>
              </a:prstGeom>
              <a:blipFill>
                <a:blip r:embed="rId4"/>
                <a:stretch>
                  <a:fillRect l="-16552" t="-18750" b="-53571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13955" y="3892722"/>
                <a:ext cx="888274" cy="679269"/>
              </a:xfrm>
              <a:prstGeom prst="rect">
                <a:avLst/>
              </a:prstGeom>
              <a:noFill/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4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</m:oMath>
                </a14:m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955" y="3892722"/>
                <a:ext cx="888274" cy="679269"/>
              </a:xfrm>
              <a:prstGeom prst="rect">
                <a:avLst/>
              </a:prstGeom>
              <a:blipFill>
                <a:blip r:embed="rId5"/>
                <a:stretch>
                  <a:fillRect l="-16552" t="-19820" b="-54955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195943" y="104504"/>
            <a:ext cx="11810641" cy="208017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1953026" y="0"/>
            <a:ext cx="9816608" cy="2037806"/>
            <a:chOff x="1953026" y="0"/>
            <a:chExt cx="9816608" cy="2037806"/>
          </a:xfrm>
        </p:grpSpPr>
        <p:sp>
          <p:nvSpPr>
            <p:cNvPr id="16" name="Oval 15"/>
            <p:cNvSpPr/>
            <p:nvPr/>
          </p:nvSpPr>
          <p:spPr>
            <a:xfrm>
              <a:off x="1953026" y="22862"/>
              <a:ext cx="1765577" cy="1423851"/>
            </a:xfrm>
            <a:prstGeom prst="ellipse">
              <a:avLst/>
            </a:prstGeom>
            <a:blipFill dpi="0"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019175" y="1370505"/>
              <a:ext cx="1709080" cy="61395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সঞ্জিত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কুমার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পাল</a:t>
              </a:r>
              <a:endParaRPr lang="en-US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সহকারী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718603" y="104503"/>
              <a:ext cx="4844743" cy="104502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8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চাঁন্দগড়া</a:t>
              </a:r>
              <a:r>
                <a:rPr lang="en-US" sz="4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উচ্চ</a:t>
              </a:r>
              <a:r>
                <a:rPr lang="en-US" sz="4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বিদ্যালয়</a:t>
              </a:r>
              <a:r>
                <a:rPr lang="en-US" sz="4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pPr algn="ctr"/>
              <a:r>
                <a:rPr lang="en-US" b="1" dirty="0" err="1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নাঙ্গলকোট</a:t>
              </a:r>
              <a:r>
                <a:rPr lang="en-US" b="1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b="1" dirty="0" err="1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কুমিল্লা</a:t>
              </a:r>
              <a:r>
                <a:rPr lang="en-US" b="1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9" name="Flowchart: Magnetic Disk 18"/>
            <p:cNvSpPr/>
            <p:nvPr/>
          </p:nvSpPr>
          <p:spPr>
            <a:xfrm>
              <a:off x="9142455" y="0"/>
              <a:ext cx="2217566" cy="1423851"/>
            </a:xfrm>
            <a:prstGeom prst="flowChartMagneticDisk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 – ৮ম </a:t>
              </a:r>
            </a:p>
            <a:p>
              <a:pPr algn="ctr"/>
              <a:r>
                <a:rPr lang="bn-IN" sz="2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বিষয়ঃ আইসিটি</a:t>
              </a:r>
            </a:p>
            <a:p>
              <a:pPr algn="ctr"/>
              <a:r>
                <a:rPr lang="bn-IN" sz="28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অধ্যায় –তৃতীয় 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718603" y="1149530"/>
              <a:ext cx="4844743" cy="74458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অনলাইন ক্লাসে সকলকে স্বাগতম </a:t>
              </a:r>
              <a:endPara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1" name="Cloud 20"/>
            <p:cNvSpPr/>
            <p:nvPr/>
          </p:nvSpPr>
          <p:spPr>
            <a:xfrm>
              <a:off x="8859963" y="1521821"/>
              <a:ext cx="2909671" cy="515985"/>
            </a:xfrm>
            <a:prstGeom prst="cloud">
              <a:avLst/>
            </a:prstGeom>
            <a:solidFill>
              <a:schemeClr val="tx2">
                <a:lumMod val="40000"/>
                <a:lumOff val="6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pPr algn="ctr"/>
              <a:r>
                <a:rPr lang="bn-IN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তারিখঃ৪/৯/২০২০</a:t>
              </a:r>
            </a:p>
            <a:p>
              <a:pPr algn="ctr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456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1.48148E-6 L 0.11901 -0.0071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51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3.7037E-7 L 0.20469 -0.00532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34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3.7037E-6 L 0.20469 -0.0081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34" y="-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0" grpId="1"/>
      <p:bldP spid="11" grpId="0"/>
      <p:bldP spid="11" grpId="1"/>
      <p:bldP spid="14" grpId="0"/>
      <p:bldP spid="1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943" y="104503"/>
            <a:ext cx="11821886" cy="6680635"/>
          </a:xfrm>
          <a:solidFill>
            <a:schemeClr val="accent4">
              <a:lumMod val="20000"/>
              <a:lumOff val="80000"/>
            </a:schemeClr>
          </a:solidFill>
        </p:spPr>
        <p:txBody>
          <a:bodyPr anchor="t">
            <a:normAutofit/>
          </a:bodyPr>
          <a:lstStyle/>
          <a:p>
            <a:pPr algn="l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15" y="72861"/>
            <a:ext cx="11821169" cy="671227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46811" y="2357832"/>
            <a:ext cx="8895806" cy="4180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৩৭) একটি জনপ্রিয় ইন্টারনেট সেবা হলো – </a:t>
            </a:r>
            <a:b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46811" y="2775847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ড্রপবক্স 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খ) </a:t>
            </a:r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গ) </a:t>
            </a:r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বিং </a:t>
            </a:r>
            <a:b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46811" y="4709149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৩৯</a:t>
            </a:r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বর্তমানে তথ্য সংরক্ষন করা হয় কীসে? </a:t>
            </a:r>
            <a:b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46811" y="4065811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য়া</a:t>
            </a: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র্কে 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চিটির মাধ্যমে 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গ) </a:t>
            </a:r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বিং </a:t>
            </a:r>
            <a:b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46811" y="3418101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৩৮</a:t>
            </a:r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বর্তমানে তথ্যকে </a:t>
            </a: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সবার </a:t>
            </a:r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কাছে দ্রুত  পৌঁছে দেওয়া যায় কীভাবে? </a:t>
            </a:r>
            <a:b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46811" y="5267576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/>
              <a:t>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কাগজে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খ) </a:t>
            </a:r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ডাটাবেজে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গ) </a:t>
            </a:r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বইয়ে </a:t>
            </a:r>
            <a:b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2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045029" y="2658293"/>
                <a:ext cx="888274" cy="679269"/>
              </a:xfrm>
              <a:prstGeom prst="rect">
                <a:avLst/>
              </a:prstGeom>
              <a:noFill/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4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</m:oMath>
                </a14:m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029" y="2658293"/>
                <a:ext cx="888274" cy="679269"/>
              </a:xfrm>
              <a:prstGeom prst="rect">
                <a:avLst/>
              </a:prstGeom>
              <a:blipFill>
                <a:blip r:embed="rId3"/>
                <a:stretch>
                  <a:fillRect l="-15753" t="-18750" b="-53571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073689" y="3980900"/>
                <a:ext cx="888274" cy="679269"/>
              </a:xfrm>
              <a:prstGeom prst="rect">
                <a:avLst/>
              </a:prstGeom>
              <a:noFill/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4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</m:oMath>
                </a14:m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689" y="3980900"/>
                <a:ext cx="888274" cy="679269"/>
              </a:xfrm>
              <a:prstGeom prst="rect">
                <a:avLst/>
              </a:prstGeom>
              <a:blipFill>
                <a:blip r:embed="rId4"/>
                <a:stretch>
                  <a:fillRect l="-15753" t="-18919" b="-54955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073689" y="5006328"/>
                <a:ext cx="888274" cy="679269"/>
              </a:xfrm>
              <a:prstGeom prst="rect">
                <a:avLst/>
              </a:prstGeom>
              <a:noFill/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4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</m:oMath>
                </a14:m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689" y="5006328"/>
                <a:ext cx="888274" cy="679269"/>
              </a:xfrm>
              <a:prstGeom prst="rect">
                <a:avLst/>
              </a:prstGeom>
              <a:blipFill>
                <a:blip r:embed="rId5"/>
                <a:stretch>
                  <a:fillRect l="-15753" t="-18750" b="-53571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195943" y="104504"/>
            <a:ext cx="11821886" cy="21129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1953026" y="0"/>
            <a:ext cx="9816608" cy="2037806"/>
            <a:chOff x="1953026" y="0"/>
            <a:chExt cx="9816608" cy="2037806"/>
          </a:xfrm>
        </p:grpSpPr>
        <p:sp>
          <p:nvSpPr>
            <p:cNvPr id="17" name="Oval 16"/>
            <p:cNvSpPr/>
            <p:nvPr/>
          </p:nvSpPr>
          <p:spPr>
            <a:xfrm>
              <a:off x="1953026" y="22862"/>
              <a:ext cx="1765577" cy="1423851"/>
            </a:xfrm>
            <a:prstGeom prst="ellipse">
              <a:avLst/>
            </a:prstGeom>
            <a:blipFill dpi="0"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19175" y="1370505"/>
              <a:ext cx="1709080" cy="61395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সঞ্জিত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কুমার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পাল</a:t>
              </a:r>
              <a:endParaRPr lang="en-US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সহকারী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718603" y="104503"/>
              <a:ext cx="4844743" cy="104502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8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চাঁন্দগড়া</a:t>
              </a:r>
              <a:r>
                <a:rPr lang="en-US" sz="4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উচ্চ</a:t>
              </a:r>
              <a:r>
                <a:rPr lang="en-US" sz="4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বিদ্যালয়</a:t>
              </a:r>
              <a:r>
                <a:rPr lang="en-US" sz="4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pPr algn="ctr"/>
              <a:r>
                <a:rPr lang="en-US" b="1" dirty="0" err="1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নাঙ্গলকোট</a:t>
              </a:r>
              <a:r>
                <a:rPr lang="en-US" b="1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b="1" dirty="0" err="1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কুমিল্লা</a:t>
              </a:r>
              <a:r>
                <a:rPr lang="en-US" b="1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0" name="Flowchart: Magnetic Disk 19"/>
            <p:cNvSpPr/>
            <p:nvPr/>
          </p:nvSpPr>
          <p:spPr>
            <a:xfrm>
              <a:off x="9142455" y="0"/>
              <a:ext cx="2217566" cy="1423851"/>
            </a:xfrm>
            <a:prstGeom prst="flowChartMagneticDisk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 – ৮ম </a:t>
              </a:r>
            </a:p>
            <a:p>
              <a:pPr algn="ctr"/>
              <a:r>
                <a:rPr lang="bn-IN" sz="2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বিষয়ঃ আইসিটি</a:t>
              </a:r>
            </a:p>
            <a:p>
              <a:pPr algn="ctr"/>
              <a:r>
                <a:rPr lang="bn-IN" sz="28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অধ্যায় –তৃতীয় 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718603" y="1149530"/>
              <a:ext cx="4844743" cy="74458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অনলাইন ক্লাসে সকলকে স্বাগতম </a:t>
              </a:r>
              <a:endPara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2" name="Cloud 21"/>
            <p:cNvSpPr/>
            <p:nvPr/>
          </p:nvSpPr>
          <p:spPr>
            <a:xfrm>
              <a:off x="8859963" y="1521821"/>
              <a:ext cx="2909671" cy="515985"/>
            </a:xfrm>
            <a:prstGeom prst="cloud">
              <a:avLst/>
            </a:prstGeom>
            <a:solidFill>
              <a:schemeClr val="tx2">
                <a:lumMod val="40000"/>
                <a:lumOff val="6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তারিখঃ৪/৯/২০২০</a:t>
              </a:r>
              <a:endParaRPr lang="bn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552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2.96296E-6 L 0.08033 -0.02709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10" y="-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59259E-6 L 0.07591 -0.02153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9" y="-1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0.17122 -0.00139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55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0" grpId="1"/>
      <p:bldP spid="12" grpId="0"/>
      <p:bldP spid="12" grpId="1"/>
      <p:bldP spid="14" grpId="0"/>
      <p:bldP spid="14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943" y="104504"/>
            <a:ext cx="11821886" cy="6230982"/>
          </a:xfrm>
          <a:solidFill>
            <a:schemeClr val="accent4">
              <a:lumMod val="20000"/>
              <a:lumOff val="80000"/>
            </a:schemeClr>
          </a:solidFill>
        </p:spPr>
        <p:txBody>
          <a:bodyPr anchor="t">
            <a:normAutofit/>
          </a:bodyPr>
          <a:lstStyle/>
          <a:p>
            <a:pPr algn="l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15" y="72861"/>
            <a:ext cx="11821169" cy="671227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46811" y="2485706"/>
            <a:ext cx="8895806" cy="5225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৪০)  ইউএসবি এর পূর্ণরুপ কী?</a:t>
            </a:r>
            <a:b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46811" y="2762784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Universal Serial Bus  খ) Unique Serial Bus গ) 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Universal Select Bus </a:t>
            </a:r>
            <a:r>
              <a:rPr lang="bn-IN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46811" y="4700458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স্যাটেলাইট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b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46811" y="4052748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ডিএসএল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খ)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ওয়াই-ফাই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গ)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ডায়াল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আপ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46811" y="3405038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দ্রুত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গতির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মডেম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46811" y="5355767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/>
              <a:t> 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বংঙ্গবন্ধু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স্যাটেলাইট-১ খ)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স্যাটেলাইট-বিডি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গ)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স্যাটেলাই-ব্রাক</a:t>
            </a: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777240" y="2660914"/>
                <a:ext cx="888274" cy="679269"/>
              </a:xfrm>
              <a:prstGeom prst="rect">
                <a:avLst/>
              </a:prstGeom>
              <a:noFill/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4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</m:oMath>
                </a14:m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" y="2660914"/>
                <a:ext cx="888274" cy="679269"/>
              </a:xfrm>
              <a:prstGeom prst="rect">
                <a:avLst/>
              </a:prstGeom>
              <a:blipFill>
                <a:blip r:embed="rId3"/>
                <a:stretch>
                  <a:fillRect l="-16552" t="-19820" b="-54955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777240" y="3789836"/>
                <a:ext cx="888274" cy="723290"/>
              </a:xfrm>
              <a:prstGeom prst="rect">
                <a:avLst/>
              </a:prstGeom>
              <a:noFill/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4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</m:oMath>
                </a14:m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" y="3789836"/>
                <a:ext cx="888274" cy="723290"/>
              </a:xfrm>
              <a:prstGeom prst="rect">
                <a:avLst/>
              </a:prstGeom>
              <a:blipFill>
                <a:blip r:embed="rId4"/>
                <a:stretch>
                  <a:fillRect l="-16552" t="-15254" b="-48305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777240" y="5152190"/>
                <a:ext cx="888274" cy="679269"/>
              </a:xfrm>
              <a:prstGeom prst="rect">
                <a:avLst/>
              </a:prstGeom>
              <a:noFill/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4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</m:oMath>
                </a14:m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" y="5152190"/>
                <a:ext cx="888274" cy="679269"/>
              </a:xfrm>
              <a:prstGeom prst="rect">
                <a:avLst/>
              </a:prstGeom>
              <a:blipFill>
                <a:blip r:embed="rId5"/>
                <a:stretch>
                  <a:fillRect l="-16552" t="-18750" b="-53571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195943" y="104504"/>
            <a:ext cx="11821886" cy="215537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1953026" y="0"/>
            <a:ext cx="9816608" cy="2037806"/>
            <a:chOff x="1953026" y="0"/>
            <a:chExt cx="9816608" cy="2037806"/>
          </a:xfrm>
        </p:grpSpPr>
        <p:sp>
          <p:nvSpPr>
            <p:cNvPr id="17" name="Oval 16"/>
            <p:cNvSpPr/>
            <p:nvPr/>
          </p:nvSpPr>
          <p:spPr>
            <a:xfrm>
              <a:off x="1953026" y="22862"/>
              <a:ext cx="1765577" cy="1423851"/>
            </a:xfrm>
            <a:prstGeom prst="ellipse">
              <a:avLst/>
            </a:prstGeom>
            <a:blipFill dpi="0"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19175" y="1370505"/>
              <a:ext cx="1709080" cy="61395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সঞ্জিত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কুমার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পাল</a:t>
              </a:r>
              <a:endParaRPr lang="en-US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সহকারী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718603" y="104503"/>
              <a:ext cx="4844743" cy="104502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8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চাঁন্দগড়া</a:t>
              </a:r>
              <a:r>
                <a:rPr lang="en-US" sz="4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উচ্চ</a:t>
              </a:r>
              <a:r>
                <a:rPr lang="en-US" sz="4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বিদ্যালয়</a:t>
              </a:r>
              <a:r>
                <a:rPr lang="en-US" sz="4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pPr algn="ctr"/>
              <a:r>
                <a:rPr lang="en-US" b="1" dirty="0" err="1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নাঙ্গলকোট</a:t>
              </a:r>
              <a:r>
                <a:rPr lang="en-US" b="1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b="1" dirty="0" err="1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কুমিল্লা</a:t>
              </a:r>
              <a:r>
                <a:rPr lang="en-US" b="1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0" name="Flowchart: Magnetic Disk 19"/>
            <p:cNvSpPr/>
            <p:nvPr/>
          </p:nvSpPr>
          <p:spPr>
            <a:xfrm>
              <a:off x="9142455" y="0"/>
              <a:ext cx="2217566" cy="1423851"/>
            </a:xfrm>
            <a:prstGeom prst="flowChartMagneticDisk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 – ৮ম </a:t>
              </a:r>
            </a:p>
            <a:p>
              <a:pPr algn="ctr"/>
              <a:r>
                <a:rPr lang="bn-IN" sz="2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বিষয়ঃ আইসিটি</a:t>
              </a:r>
            </a:p>
            <a:p>
              <a:pPr algn="ctr"/>
              <a:r>
                <a:rPr lang="bn-IN" sz="28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অধ্যায় –তৃতীয় 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718603" y="1149530"/>
              <a:ext cx="4844743" cy="74458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অনলাইন ক্লাসে সকলকে স্বাগতম </a:t>
              </a:r>
              <a:endPara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2" name="Cloud 21"/>
            <p:cNvSpPr/>
            <p:nvPr/>
          </p:nvSpPr>
          <p:spPr>
            <a:xfrm>
              <a:off x="8859963" y="1521821"/>
              <a:ext cx="2909671" cy="515985"/>
            </a:xfrm>
            <a:prstGeom prst="cloud">
              <a:avLst/>
            </a:prstGeom>
            <a:solidFill>
              <a:schemeClr val="tx2">
                <a:lumMod val="40000"/>
                <a:lumOff val="6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pPr algn="ctr"/>
              <a:r>
                <a:rPr lang="bn-IN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তারিখঃ৪/৯/২০২০</a:t>
              </a:r>
            </a:p>
            <a:p>
              <a:pPr algn="ctr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4683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5.55112E-17 L 0.09492 -0.0064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40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4.07407E-6 L 0.09596 0.00324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92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4.44444E-6 L 0.09701 0.0088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44" y="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0" grpId="1"/>
      <p:bldP spid="12" grpId="0"/>
      <p:bldP spid="12" grpId="1"/>
      <p:bldP spid="14" grpId="0"/>
      <p:bldP spid="14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509" y="248194"/>
            <a:ext cx="11547565" cy="6139543"/>
          </a:xfrm>
          <a:blipFill>
            <a:blip r:embed="rId2"/>
            <a:tile tx="0" ty="0" sx="100000" sy="100000" flip="none" algn="tl"/>
          </a:blipFill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38697" y="979715"/>
            <a:ext cx="5878285" cy="12540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8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70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943" y="104504"/>
            <a:ext cx="11821886" cy="6230982"/>
          </a:xfrm>
          <a:solidFill>
            <a:schemeClr val="accent4">
              <a:lumMod val="20000"/>
              <a:lumOff val="80000"/>
            </a:schemeClr>
          </a:solidFill>
        </p:spPr>
        <p:txBody>
          <a:bodyPr anchor="t">
            <a:normAutofit/>
          </a:bodyPr>
          <a:lstStyle/>
          <a:p>
            <a:pPr algn="l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552" y="53255"/>
            <a:ext cx="11821169" cy="671227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403564" y="2146668"/>
            <a:ext cx="8895806" cy="494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IN" sz="28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৪)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সবচেয়ে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সারা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জাগানো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ভাইরাসের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46811" y="2891251"/>
            <a:ext cx="8895806" cy="4201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IN" sz="28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ট্রোজান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হর্স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খ)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পিং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পং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গ)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ম্যাল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28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30112" y="4158311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একধরনের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নিরাপত্তা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খ)  ই-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মেইল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সুরক্ষা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গ) 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 </a:t>
            </a:r>
            <a:b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46810" y="3561794"/>
            <a:ext cx="9209315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IN" sz="3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পাসওর্য়াড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?,  </a:t>
            </a:r>
            <a:b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46811" y="5742208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8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এক্সেল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খ) 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গগুল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ক্রম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গ)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ট্রোজান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হর্স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2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19424" y="5532662"/>
                <a:ext cx="1166950" cy="79139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IN" sz="4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424" y="5532662"/>
                <a:ext cx="1166950" cy="79139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16490" y="3866595"/>
                <a:ext cx="1166950" cy="79139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IN" sz="4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490" y="3866595"/>
                <a:ext cx="1166950" cy="79139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519424" y="2550555"/>
                <a:ext cx="1166950" cy="79139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IN" sz="4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424" y="2550555"/>
                <a:ext cx="1166950" cy="79139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2246811" y="4844105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৬)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ক্ষতির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b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3552" y="65314"/>
            <a:ext cx="11814277" cy="212155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953026" y="0"/>
            <a:ext cx="9816608" cy="2037806"/>
            <a:chOff x="1953026" y="0"/>
            <a:chExt cx="9816608" cy="2037806"/>
          </a:xfrm>
        </p:grpSpPr>
        <p:sp>
          <p:nvSpPr>
            <p:cNvPr id="18" name="Oval 17"/>
            <p:cNvSpPr/>
            <p:nvPr/>
          </p:nvSpPr>
          <p:spPr>
            <a:xfrm>
              <a:off x="1953026" y="22862"/>
              <a:ext cx="1765577" cy="1423851"/>
            </a:xfrm>
            <a:prstGeom prst="ellipse">
              <a:avLst/>
            </a:prstGeom>
            <a:blipFill dpi="0" rotWithShape="1"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019175" y="1370505"/>
              <a:ext cx="1709080" cy="61395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সঞ্জিত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কুমার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পাল</a:t>
              </a:r>
              <a:endParaRPr lang="en-US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সহকারী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718603" y="104503"/>
              <a:ext cx="4844743" cy="104502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8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চাঁন্দগড়া</a:t>
              </a:r>
              <a:r>
                <a:rPr lang="en-US" sz="4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উচ্চ</a:t>
              </a:r>
              <a:r>
                <a:rPr lang="en-US" sz="4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বিদ্যালয়</a:t>
              </a:r>
              <a:r>
                <a:rPr lang="en-US" sz="4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pPr algn="ctr"/>
              <a:r>
                <a:rPr lang="en-US" b="1" dirty="0" err="1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নাঙ্গলকোট</a:t>
              </a:r>
              <a:r>
                <a:rPr lang="en-US" b="1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b="1" dirty="0" err="1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কুমিল্লা</a:t>
              </a:r>
              <a:r>
                <a:rPr lang="en-US" b="1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1" name="Flowchart: Magnetic Disk 20"/>
            <p:cNvSpPr/>
            <p:nvPr/>
          </p:nvSpPr>
          <p:spPr>
            <a:xfrm>
              <a:off x="9142455" y="0"/>
              <a:ext cx="2217566" cy="1423851"/>
            </a:xfrm>
            <a:prstGeom prst="flowChartMagneticDisk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 – ৮ম </a:t>
              </a:r>
            </a:p>
            <a:p>
              <a:pPr algn="ctr"/>
              <a:r>
                <a:rPr lang="bn-IN" sz="2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বিষয়ঃ আইসিটি</a:t>
              </a:r>
            </a:p>
            <a:p>
              <a:pPr algn="ctr"/>
              <a:r>
                <a:rPr lang="bn-IN" sz="28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অধ্যায় –তৃতীয় 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718603" y="1149530"/>
              <a:ext cx="4844743" cy="74458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অনলাইন ক্লাসে সকলকে স্বাগতম </a:t>
              </a:r>
              <a:endPara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3" name="Cloud 22"/>
            <p:cNvSpPr/>
            <p:nvPr/>
          </p:nvSpPr>
          <p:spPr>
            <a:xfrm>
              <a:off x="8859963" y="1521821"/>
              <a:ext cx="2909671" cy="515985"/>
            </a:xfrm>
            <a:prstGeom prst="cloud">
              <a:avLst/>
            </a:prstGeom>
            <a:solidFill>
              <a:schemeClr val="tx2">
                <a:lumMod val="40000"/>
                <a:lumOff val="6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pPr algn="ctr"/>
              <a:r>
                <a:rPr lang="bn-IN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তারিখঃ৪/৯/২০২০</a:t>
              </a:r>
            </a:p>
            <a:p>
              <a:pPr algn="ctr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31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3.7037E-7 L 0.11967 0.0011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77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2.22222E-6 L 0.11276 0.0180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38" y="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1.85185E-6 L 0.34896 0.0099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1.85185E-6 L 0.34779 0.00602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83" y="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3" grpId="0"/>
      <p:bldP spid="13" grpId="1"/>
      <p:bldP spid="13" grpId="2"/>
      <p:bldP spid="14" grpId="0"/>
      <p:bldP spid="14" grpId="1"/>
      <p:bldP spid="15" grpId="0"/>
      <p:bldP spid="15" grpId="1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943" y="104504"/>
            <a:ext cx="11821886" cy="6230982"/>
          </a:xfrm>
          <a:solidFill>
            <a:schemeClr val="accent4">
              <a:lumMod val="20000"/>
              <a:lumOff val="80000"/>
            </a:schemeClr>
          </a:solidFill>
        </p:spPr>
        <p:txBody>
          <a:bodyPr anchor="t">
            <a:normAutofit/>
          </a:bodyPr>
          <a:lstStyle/>
          <a:p>
            <a:pPr algn="l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15" y="72861"/>
            <a:ext cx="11821169" cy="671227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46811" y="2129242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IN" sz="28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CIH 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সক্রিয়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b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46811" y="2815036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২৬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এপ্রিল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খ) ৬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এপ্রিল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গ) ১৬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এপ্রিল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b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46811" y="4935592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৯)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কাজের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ভিত্তিতে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b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46811" y="4248693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IN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মডেম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খ)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পেনড্রাইভ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গ)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ক্যাবল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b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46811" y="3561794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  <a:p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8)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বহনকারী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b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46811" y="5489667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>
                <a:solidFill>
                  <a:schemeClr val="tx1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       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         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782670" y="5134252"/>
                <a:ext cx="1166950" cy="79139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IN" sz="4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670" y="5134252"/>
                <a:ext cx="1166950" cy="7913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06322" y="4066343"/>
                <a:ext cx="1166950" cy="79139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IN" sz="4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322" y="4066343"/>
                <a:ext cx="1166950" cy="7913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86011" y="2696377"/>
                <a:ext cx="1166950" cy="79139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IN" sz="4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011" y="2696377"/>
                <a:ext cx="1166950" cy="79139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195943" y="104504"/>
            <a:ext cx="11821886" cy="21422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80345" y="34380"/>
            <a:ext cx="11821886" cy="21422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953026" y="0"/>
            <a:ext cx="9816608" cy="2037806"/>
            <a:chOff x="1953026" y="0"/>
            <a:chExt cx="9816608" cy="2037806"/>
          </a:xfrm>
        </p:grpSpPr>
        <p:sp>
          <p:nvSpPr>
            <p:cNvPr id="17" name="Oval 16"/>
            <p:cNvSpPr/>
            <p:nvPr/>
          </p:nvSpPr>
          <p:spPr>
            <a:xfrm>
              <a:off x="1953026" y="22862"/>
              <a:ext cx="1765577" cy="1423851"/>
            </a:xfrm>
            <a:prstGeom prst="ellipse">
              <a:avLst/>
            </a:prstGeom>
            <a:blipFill dpi="0"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19175" y="1370505"/>
              <a:ext cx="1709080" cy="61395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সঞ্জিত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কুমার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পাল</a:t>
              </a:r>
              <a:endParaRPr lang="en-US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সহকারী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718603" y="104503"/>
              <a:ext cx="4844743" cy="104502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8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চাঁন্দগড়া</a:t>
              </a:r>
              <a:r>
                <a:rPr lang="en-US" sz="4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উচ্চ</a:t>
              </a:r>
              <a:r>
                <a:rPr lang="en-US" sz="4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বিদ্যালয়</a:t>
              </a:r>
              <a:r>
                <a:rPr lang="en-US" sz="4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pPr algn="ctr"/>
              <a:r>
                <a:rPr lang="en-US" b="1" dirty="0" err="1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নাঙ্গলকোট</a:t>
              </a:r>
              <a:r>
                <a:rPr lang="en-US" b="1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b="1" dirty="0" err="1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কুমিল্লা</a:t>
              </a:r>
              <a:r>
                <a:rPr lang="en-US" b="1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0" name="Flowchart: Magnetic Disk 19"/>
            <p:cNvSpPr/>
            <p:nvPr/>
          </p:nvSpPr>
          <p:spPr>
            <a:xfrm>
              <a:off x="9142455" y="0"/>
              <a:ext cx="2217566" cy="1423851"/>
            </a:xfrm>
            <a:prstGeom prst="flowChartMagneticDisk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 – ৮ম </a:t>
              </a:r>
            </a:p>
            <a:p>
              <a:pPr algn="ctr"/>
              <a:r>
                <a:rPr lang="bn-IN" sz="2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বিষয়ঃ আইসিটি</a:t>
              </a:r>
            </a:p>
            <a:p>
              <a:pPr algn="ctr"/>
              <a:r>
                <a:rPr lang="bn-IN" sz="28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অধ্যায় –তৃতীয় 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718603" y="1149530"/>
              <a:ext cx="4844743" cy="74458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অনলাইন ক্লাসে সকলকে স্বাগতম </a:t>
              </a:r>
              <a:endPara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2" name="Cloud 21"/>
            <p:cNvSpPr/>
            <p:nvPr/>
          </p:nvSpPr>
          <p:spPr>
            <a:xfrm>
              <a:off x="8859963" y="1521821"/>
              <a:ext cx="2909671" cy="515985"/>
            </a:xfrm>
            <a:prstGeom prst="cloud">
              <a:avLst/>
            </a:prstGeom>
            <a:solidFill>
              <a:schemeClr val="tx2">
                <a:lumMod val="40000"/>
                <a:lumOff val="6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pPr algn="ctr"/>
              <a:r>
                <a:rPr lang="bn-IN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তারিখঃ৪/৯/২০২০</a:t>
              </a:r>
            </a:p>
            <a:p>
              <a:pPr algn="ctr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013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7407E-6 L 0.11315 -0.01551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51" y="-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2.96296E-6 L 0.2207 -0.01157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29" y="-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 L 0.09609 0.01366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5" y="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943" y="104504"/>
            <a:ext cx="11821886" cy="6230982"/>
          </a:xfrm>
          <a:solidFill>
            <a:schemeClr val="accent4">
              <a:lumMod val="20000"/>
              <a:lumOff val="80000"/>
            </a:schemeClr>
          </a:solidFill>
        </p:spPr>
        <p:txBody>
          <a:bodyPr anchor="t">
            <a:normAutofit/>
          </a:bodyPr>
          <a:lstStyle/>
          <a:p>
            <a:pPr algn="l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15" y="72861"/>
            <a:ext cx="11821169" cy="671227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46811" y="2129242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IN" sz="28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পাসওয়ার্ড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ম্যনেজারের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সফটওয়্যারের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b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46811" y="2815036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Reaper  খ) CIH  গ)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Avast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46810" y="4869172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IN" sz="28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12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ব্রেইন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b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46811" y="4135485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ব্রেইন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খ)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নিরাপত্তা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গ )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রোবট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33897" y="3564268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IN" sz="3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11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ক্যাপচা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মূলত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b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46810" y="5467090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>
                <a:solidFill>
                  <a:schemeClr val="tx1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১৯৮৩ ) খ)১৯৮২  গ) ১৯৮৬ </a:t>
            </a:r>
            <a:b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49146" y="5166351"/>
                <a:ext cx="1166950" cy="79139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IN" sz="4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146" y="5166351"/>
                <a:ext cx="1166950" cy="7913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649146" y="3924835"/>
                <a:ext cx="1166950" cy="79139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IN" sz="4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146" y="3924835"/>
                <a:ext cx="1166950" cy="79139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49146" y="2598395"/>
                <a:ext cx="1166950" cy="79139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IN" sz="4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146" y="2598395"/>
                <a:ext cx="1166950" cy="79139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195943" y="104503"/>
            <a:ext cx="11810641" cy="207699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953026" y="0"/>
            <a:ext cx="9816608" cy="2037806"/>
            <a:chOff x="1953026" y="0"/>
            <a:chExt cx="9816608" cy="2037806"/>
          </a:xfrm>
        </p:grpSpPr>
        <p:sp>
          <p:nvSpPr>
            <p:cNvPr id="16" name="Oval 15"/>
            <p:cNvSpPr/>
            <p:nvPr/>
          </p:nvSpPr>
          <p:spPr>
            <a:xfrm>
              <a:off x="1953026" y="22862"/>
              <a:ext cx="1765577" cy="1423851"/>
            </a:xfrm>
            <a:prstGeom prst="ellipse">
              <a:avLst/>
            </a:prstGeom>
            <a:blipFill dpi="0"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019175" y="1370505"/>
              <a:ext cx="1709080" cy="61395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সঞ্জিত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কুমার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পাল</a:t>
              </a:r>
              <a:endParaRPr lang="en-US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সহকারী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718603" y="104503"/>
              <a:ext cx="4844743" cy="104502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8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চাঁন্দগড়া</a:t>
              </a:r>
              <a:r>
                <a:rPr lang="en-US" sz="4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উচ্চ</a:t>
              </a:r>
              <a:r>
                <a:rPr lang="en-US" sz="4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বিদ্যালয়</a:t>
              </a:r>
              <a:r>
                <a:rPr lang="en-US" sz="4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pPr algn="ctr"/>
              <a:r>
                <a:rPr lang="en-US" b="1" dirty="0" err="1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নাঙ্গলকোট</a:t>
              </a:r>
              <a:r>
                <a:rPr lang="en-US" b="1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b="1" dirty="0" err="1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কুমিল্লা</a:t>
              </a:r>
              <a:r>
                <a:rPr lang="en-US" b="1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9" name="Flowchart: Magnetic Disk 18"/>
            <p:cNvSpPr/>
            <p:nvPr/>
          </p:nvSpPr>
          <p:spPr>
            <a:xfrm>
              <a:off x="9142455" y="0"/>
              <a:ext cx="2217566" cy="1423851"/>
            </a:xfrm>
            <a:prstGeom prst="flowChartMagneticDisk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 – ৮ম </a:t>
              </a:r>
            </a:p>
            <a:p>
              <a:pPr algn="ctr"/>
              <a:r>
                <a:rPr lang="bn-IN" sz="2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বিষয়ঃ আইসিটি</a:t>
              </a:r>
            </a:p>
            <a:p>
              <a:pPr algn="ctr"/>
              <a:r>
                <a:rPr lang="bn-IN" sz="28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অধ্যায় –তৃতীয় 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718603" y="1149530"/>
              <a:ext cx="4844743" cy="74458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অনলাইন ক্লাসে সকলকে স্বাগতম </a:t>
              </a:r>
              <a:endPara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1" name="Cloud 20"/>
            <p:cNvSpPr/>
            <p:nvPr/>
          </p:nvSpPr>
          <p:spPr>
            <a:xfrm>
              <a:off x="8859963" y="1521821"/>
              <a:ext cx="2909671" cy="515985"/>
            </a:xfrm>
            <a:prstGeom prst="cloud">
              <a:avLst/>
            </a:prstGeom>
            <a:solidFill>
              <a:schemeClr val="tx2">
                <a:lumMod val="40000"/>
                <a:lumOff val="6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pPr algn="ctr"/>
              <a:r>
                <a:rPr lang="bn-IN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তারিখঃ৪/৯/২০২০</a:t>
              </a:r>
            </a:p>
            <a:p>
              <a:pPr algn="ctr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8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07407E-6 L 0.25677 -0.0002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39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11111E-6 L 0.20391 -0.00324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95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7 L 0.30508 0.00602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47" y="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943" y="104504"/>
            <a:ext cx="11821886" cy="6230982"/>
          </a:xfrm>
          <a:solidFill>
            <a:schemeClr val="accent4">
              <a:lumMod val="20000"/>
              <a:lumOff val="80000"/>
            </a:schemeClr>
          </a:solidFill>
        </p:spPr>
        <p:txBody>
          <a:bodyPr anchor="t">
            <a:normAutofit/>
          </a:bodyPr>
          <a:lstStyle/>
          <a:p>
            <a:pPr algn="l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15" y="72861"/>
            <a:ext cx="11821169" cy="671227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46811" y="2129242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1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১৩</a:t>
            </a:r>
            <a:r>
              <a:rPr lang="en-US" sz="2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২০১৩ </a:t>
            </a:r>
            <a:r>
              <a:rPr lang="en-US" sz="2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</a:t>
            </a:r>
            <a:r>
              <a:rPr lang="en-US" sz="2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2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বিশ্বের</a:t>
            </a:r>
            <a:r>
              <a:rPr lang="en-US" sz="2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কতটি</a:t>
            </a:r>
            <a:r>
              <a:rPr lang="en-US" sz="2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দেশে</a:t>
            </a:r>
            <a:r>
              <a:rPr lang="en-US" sz="2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2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2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জানাকে</a:t>
            </a:r>
            <a:r>
              <a:rPr lang="en-US" sz="2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আইনি</a:t>
            </a:r>
            <a:r>
              <a:rPr lang="en-US" sz="2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অথিকার</a:t>
            </a:r>
            <a:r>
              <a:rPr lang="en-US" sz="2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হিসাবে</a:t>
            </a:r>
            <a:r>
              <a:rPr lang="en-US" sz="2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স্বীকৃতি</a:t>
            </a:r>
            <a:r>
              <a:rPr lang="en-US" sz="2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2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2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46811" y="2815036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IN" sz="3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৯৩  খ) ৯১  গ) ৮৩  </a:t>
            </a:r>
            <a:b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46811" y="4980179"/>
            <a:ext cx="8895806" cy="554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IN" sz="28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কখন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ভাইরাসের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বিধবংসী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আচরন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প্রকাশিত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b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46811" y="3963505"/>
            <a:ext cx="8895806" cy="4790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</a:p>
          <a:p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২  খ) ৩ গ)  ৪ </a:t>
            </a:r>
            <a:endParaRPr lang="bn-IN" sz="36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46811" y="3500830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IN" sz="3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১৪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প্রোগ্রাম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ব্যাবহার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b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46811" y="5369839"/>
            <a:ext cx="8895806" cy="474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IN" sz="28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১৯৮৬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খ) ১৯৮৫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গ) ১৯৮৭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b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799369" y="5105477"/>
                <a:ext cx="1166950" cy="79139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IN" sz="4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369" y="5105477"/>
                <a:ext cx="1166950" cy="7913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799369" y="3823085"/>
                <a:ext cx="1166950" cy="79139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IN" sz="4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369" y="3823085"/>
                <a:ext cx="1166950" cy="7913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799369" y="2419338"/>
                <a:ext cx="1166950" cy="79139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IN" sz="4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369" y="2419338"/>
                <a:ext cx="1166950" cy="79139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195943" y="104504"/>
            <a:ext cx="11821886" cy="211617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953026" y="0"/>
            <a:ext cx="9816608" cy="2037806"/>
            <a:chOff x="1953026" y="0"/>
            <a:chExt cx="9816608" cy="2037806"/>
          </a:xfrm>
        </p:grpSpPr>
        <p:sp>
          <p:nvSpPr>
            <p:cNvPr id="15" name="Oval 14"/>
            <p:cNvSpPr/>
            <p:nvPr/>
          </p:nvSpPr>
          <p:spPr>
            <a:xfrm>
              <a:off x="1953026" y="22862"/>
              <a:ext cx="1765577" cy="1423851"/>
            </a:xfrm>
            <a:prstGeom prst="ellipse">
              <a:avLst/>
            </a:prstGeom>
            <a:blipFill dpi="0"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019175" y="1370505"/>
              <a:ext cx="1709080" cy="61395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সঞ্জিত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কুমার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পাল</a:t>
              </a:r>
              <a:endParaRPr lang="en-US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সহকারী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718603" y="104503"/>
              <a:ext cx="4844743" cy="104502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8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চাঁন্দগড়া</a:t>
              </a:r>
              <a:r>
                <a:rPr lang="en-US" sz="4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উচ্চ</a:t>
              </a:r>
              <a:r>
                <a:rPr lang="en-US" sz="4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বিদ্যালয়</a:t>
              </a:r>
              <a:r>
                <a:rPr lang="en-US" sz="4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pPr algn="ctr"/>
              <a:r>
                <a:rPr lang="en-US" b="1" dirty="0" err="1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নাঙ্গলকোট</a:t>
              </a:r>
              <a:r>
                <a:rPr lang="en-US" b="1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b="1" dirty="0" err="1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কুমিল্লা</a:t>
              </a:r>
              <a:r>
                <a:rPr lang="en-US" b="1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8" name="Flowchart: Magnetic Disk 17"/>
            <p:cNvSpPr/>
            <p:nvPr/>
          </p:nvSpPr>
          <p:spPr>
            <a:xfrm>
              <a:off x="9142455" y="0"/>
              <a:ext cx="2217566" cy="1423851"/>
            </a:xfrm>
            <a:prstGeom prst="flowChartMagneticDisk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 – ৮ম </a:t>
              </a:r>
            </a:p>
            <a:p>
              <a:pPr algn="ctr"/>
              <a:r>
                <a:rPr lang="bn-IN" sz="2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বিষয়ঃ আইসিটি</a:t>
              </a:r>
            </a:p>
            <a:p>
              <a:pPr algn="ctr"/>
              <a:r>
                <a:rPr lang="bn-IN" sz="28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অধ্যায় –তৃতীয় 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718603" y="1149530"/>
              <a:ext cx="4844743" cy="74458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অনলাইন ক্লাসে সকলকে স্বাগতম </a:t>
              </a:r>
              <a:endPara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0" name="Cloud 19"/>
            <p:cNvSpPr/>
            <p:nvPr/>
          </p:nvSpPr>
          <p:spPr>
            <a:xfrm>
              <a:off x="8859963" y="1521821"/>
              <a:ext cx="2909671" cy="515985"/>
            </a:xfrm>
            <a:prstGeom prst="cloud">
              <a:avLst/>
            </a:prstGeom>
            <a:solidFill>
              <a:schemeClr val="tx2">
                <a:lumMod val="40000"/>
                <a:lumOff val="6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pPr algn="ctr"/>
              <a:r>
                <a:rPr lang="bn-IN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তারিখঃ৪/৯/২০২০</a:t>
              </a:r>
            </a:p>
            <a:p>
              <a:pPr algn="ctr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65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3.33333E-6 L 0.0974 0.0210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70" y="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3.7037E-6 L 0.0974 0.02453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70" y="1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3.33333E-6 L 0.38594 0.01227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97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0" grpId="1"/>
      <p:bldP spid="11" grpId="0"/>
      <p:bldP spid="11" grpId="1"/>
      <p:bldP spid="12" grpId="0"/>
      <p:bldP spid="1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943" y="104504"/>
            <a:ext cx="11821886" cy="6230982"/>
          </a:xfrm>
          <a:solidFill>
            <a:schemeClr val="accent4">
              <a:lumMod val="20000"/>
              <a:lumOff val="80000"/>
            </a:schemeClr>
          </a:solidFill>
        </p:spPr>
        <p:txBody>
          <a:bodyPr anchor="t">
            <a:normAutofit/>
          </a:bodyPr>
          <a:lstStyle/>
          <a:p>
            <a:pPr algn="l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817" y="53255"/>
            <a:ext cx="11821169" cy="671227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33749" y="2129246"/>
            <a:ext cx="8908868" cy="5943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5" name="Rectangle 4"/>
          <p:cNvSpPr/>
          <p:nvPr/>
        </p:nvSpPr>
        <p:spPr>
          <a:xfrm>
            <a:off x="2246811" y="2815036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55819" y="4843051"/>
            <a:ext cx="8895806" cy="5595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IN" sz="28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</a:t>
            </a:r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স্প্যাম কোনটির সাথে  সম্পর্কযুক্ত ? </a:t>
            </a:r>
            <a:b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68882" y="4248693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IN" sz="3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২০০৯ খ) ২০০৫ গ) ২০০৭ </a:t>
            </a:r>
            <a:br>
              <a:rPr lang="bn-IN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38548" y="3471439"/>
            <a:ext cx="8895806" cy="3472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IN" sz="28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8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১৭</a:t>
            </a:r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বাংলাদেশে তথ্য অথিকার আইন কত সাল থেকে বলবৎ রয়েছে? </a:t>
            </a:r>
            <a:b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64215" y="5548992"/>
            <a:ext cx="8895806" cy="6400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/>
              <a:t>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  <a:p>
            <a:endParaRPr lang="bn-IN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IN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ই-মেইল  খ)  ব্রাউজার গ) সার্চইঞ্জিন </a:t>
            </a:r>
            <a:br>
              <a:rPr lang="bn-IN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32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868681" y="2860750"/>
                <a:ext cx="888274" cy="679269"/>
              </a:xfrm>
              <a:prstGeom prst="rect">
                <a:avLst/>
              </a:prstGeom>
              <a:noFill/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4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</m:oMath>
                </a14:m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681" y="2860750"/>
                <a:ext cx="888274" cy="679269"/>
              </a:xfrm>
              <a:prstGeom prst="rect">
                <a:avLst/>
              </a:prstGeom>
              <a:blipFill>
                <a:blip r:embed="rId3"/>
                <a:stretch>
                  <a:fillRect l="-16552" t="-18750" b="-53571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905692" y="7405604"/>
                <a:ext cx="269965" cy="211204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4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</m:oMath>
                </a14:m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692" y="7405604"/>
                <a:ext cx="269965" cy="211204"/>
              </a:xfrm>
              <a:prstGeom prst="rect">
                <a:avLst/>
              </a:prstGeom>
              <a:blipFill>
                <a:blip r:embed="rId4"/>
                <a:stretch>
                  <a:fillRect l="-108000" t="-305000" r="-58000" b="-177500"/>
                </a:stretch>
              </a:blipFill>
              <a:ln w="38100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928184" y="5402586"/>
                <a:ext cx="888274" cy="679269"/>
              </a:xfrm>
              <a:prstGeom prst="rect">
                <a:avLst/>
              </a:prstGeom>
              <a:noFill/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4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</m:oMath>
                </a14:m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184" y="5402586"/>
                <a:ext cx="888274" cy="679269"/>
              </a:xfrm>
              <a:prstGeom prst="rect">
                <a:avLst/>
              </a:prstGeom>
              <a:blipFill>
                <a:blip r:embed="rId6"/>
                <a:stretch>
                  <a:fillRect l="-15753" t="-18750" b="-53571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868681" y="4256323"/>
                <a:ext cx="888274" cy="679269"/>
              </a:xfrm>
              <a:prstGeom prst="rect">
                <a:avLst/>
              </a:prstGeom>
              <a:noFill/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4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</m:oMath>
                </a14:m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681" y="4256323"/>
                <a:ext cx="888274" cy="679269"/>
              </a:xfrm>
              <a:prstGeom prst="rect">
                <a:avLst/>
              </a:prstGeom>
              <a:blipFill>
                <a:blip r:embed="rId7"/>
                <a:stretch>
                  <a:fillRect l="-16552" t="-18750" b="-53571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2538548" y="2967436"/>
            <a:ext cx="8895806" cy="4082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IN" sz="28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ক)আইসিটি </a:t>
            </a:r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  খ) ক্ষমতা দ্বারা  গ)  পেশিশক্তি দ্বারা </a:t>
            </a:r>
            <a:b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38548" y="2220678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১৬) দুনীতি প্রতিরোধ করা হয় কিভাবে? </a:t>
            </a:r>
            <a:b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2880" y="104505"/>
            <a:ext cx="11808106" cy="21161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953026" y="0"/>
            <a:ext cx="9816608" cy="2037806"/>
            <a:chOff x="1953026" y="0"/>
            <a:chExt cx="9816608" cy="2037806"/>
          </a:xfrm>
        </p:grpSpPr>
        <p:sp>
          <p:nvSpPr>
            <p:cNvPr id="19" name="Oval 18"/>
            <p:cNvSpPr/>
            <p:nvPr/>
          </p:nvSpPr>
          <p:spPr>
            <a:xfrm>
              <a:off x="1953026" y="22862"/>
              <a:ext cx="1765577" cy="1423851"/>
            </a:xfrm>
            <a:prstGeom prst="ellipse">
              <a:avLst/>
            </a:prstGeom>
            <a:blipFill dpi="0" rotWithShape="1"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019175" y="1370505"/>
              <a:ext cx="1709080" cy="61395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সঞ্জিত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কুমার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পাল</a:t>
              </a:r>
              <a:endParaRPr lang="en-US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সহকারী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718603" y="104503"/>
              <a:ext cx="4844743" cy="104502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8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চাঁন্দগড়া</a:t>
              </a:r>
              <a:r>
                <a:rPr lang="en-US" sz="4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উচ্চ</a:t>
              </a:r>
              <a:r>
                <a:rPr lang="en-US" sz="4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বিদ্যালয়</a:t>
              </a:r>
              <a:r>
                <a:rPr lang="en-US" sz="4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pPr algn="ctr"/>
              <a:r>
                <a:rPr lang="en-US" b="1" dirty="0" err="1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নাঙ্গলকোট</a:t>
              </a:r>
              <a:r>
                <a:rPr lang="en-US" b="1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b="1" dirty="0" err="1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কুমিল্লা</a:t>
              </a:r>
              <a:r>
                <a:rPr lang="en-US" b="1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2" name="Flowchart: Magnetic Disk 21"/>
            <p:cNvSpPr/>
            <p:nvPr/>
          </p:nvSpPr>
          <p:spPr>
            <a:xfrm>
              <a:off x="9142455" y="0"/>
              <a:ext cx="2217566" cy="1423851"/>
            </a:xfrm>
            <a:prstGeom prst="flowChartMagneticDisk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 – ৮ম </a:t>
              </a:r>
            </a:p>
            <a:p>
              <a:pPr algn="ctr"/>
              <a:r>
                <a:rPr lang="bn-IN" sz="2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বিষয়ঃ আইসিটি</a:t>
              </a:r>
            </a:p>
            <a:p>
              <a:pPr algn="ctr"/>
              <a:r>
                <a:rPr lang="bn-IN" sz="28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অধ্যায় –তৃতীয় 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718603" y="1149530"/>
              <a:ext cx="4844743" cy="74458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অনলাইন ক্লাসে সকলকে স্বাগতম </a:t>
              </a:r>
              <a:endPara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4" name="Cloud 23"/>
            <p:cNvSpPr/>
            <p:nvPr/>
          </p:nvSpPr>
          <p:spPr>
            <a:xfrm>
              <a:off x="8859963" y="1521821"/>
              <a:ext cx="2909671" cy="515985"/>
            </a:xfrm>
            <a:prstGeom prst="cloud">
              <a:avLst/>
            </a:prstGeom>
            <a:solidFill>
              <a:schemeClr val="tx2">
                <a:lumMod val="40000"/>
                <a:lumOff val="6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pPr algn="ctr"/>
              <a:r>
                <a:rPr lang="bn-IN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তারিখঃ৪/৯/২০২০</a:t>
              </a:r>
            </a:p>
            <a:p>
              <a:pPr algn="ctr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73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3.33333E-6 L 0.11094 -0.0203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47" y="-1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1.11111E-6 L 0.11198 -0.03195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99" y="-1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1.48148E-6 L 0.10716 -0.01458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52" y="-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0" grpId="1"/>
      <p:bldP spid="13" grpId="0"/>
      <p:bldP spid="13" grpId="1"/>
      <p:bldP spid="14" grpId="0"/>
      <p:bldP spid="14" grpId="1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943" y="104504"/>
            <a:ext cx="11821886" cy="6230982"/>
          </a:xfrm>
          <a:solidFill>
            <a:schemeClr val="accent4">
              <a:lumMod val="20000"/>
              <a:lumOff val="80000"/>
            </a:schemeClr>
          </a:solidFill>
        </p:spPr>
        <p:txBody>
          <a:bodyPr anchor="t">
            <a:normAutofit/>
          </a:bodyPr>
          <a:lstStyle/>
          <a:p>
            <a:pPr algn="l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15" y="72861"/>
            <a:ext cx="11821169" cy="671227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46811" y="2262011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১৯) বিশ্বে প্রথম ইন্টারনেট ওর্য়াম কোনটি ? </a:t>
            </a:r>
            <a:b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46811" y="2841168"/>
            <a:ext cx="8895806" cy="568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endParaRPr lang="bn-IN" sz="3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IN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লক  খ) হুক    গ) বুটকিটস </a:t>
            </a:r>
            <a:br>
              <a:rPr lang="bn-IN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46811" y="4812411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২১) তথ্য প্রযুক্তি আইন ২০০৬(সংশোধিত ২০০৯) অনুসারে হ্যাকিং এর জন্য কত বছরের কারাদন্ড বিধান আছে? </a:t>
            </a:r>
            <a:b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19548" y="4170720"/>
            <a:ext cx="7931690" cy="361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bn-IN" sz="36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ইন্টার নেট ব্যবহার খ) পেনড্রাইভ  গ)  কার্ড রিডার </a:t>
            </a:r>
            <a:br>
              <a:rPr lang="bn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57339" y="3305902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  <a:r>
              <a:rPr lang="bn-IN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ম্যালওয়াম বৃদ্ধির কারন কী?</a:t>
            </a:r>
            <a:br>
              <a:rPr lang="bn-IN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46811" y="5476604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/>
              <a:t>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endParaRPr lang="bn-IN" sz="1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৩-৭  খ) ৩-১০ গ)  ৩-১১ </a:t>
            </a:r>
            <a:b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32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909136" y="5329407"/>
                <a:ext cx="888274" cy="679269"/>
              </a:xfrm>
              <a:prstGeom prst="rect">
                <a:avLst/>
              </a:prstGeom>
              <a:noFill/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4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</m:oMath>
                </a14:m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136" y="5329407"/>
                <a:ext cx="888274" cy="679269"/>
              </a:xfrm>
              <a:prstGeom prst="rect">
                <a:avLst/>
              </a:prstGeom>
              <a:blipFill>
                <a:blip r:embed="rId3"/>
                <a:stretch>
                  <a:fillRect l="-15753" t="-18750" b="-53571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938707" y="3862329"/>
                <a:ext cx="888274" cy="679269"/>
              </a:xfrm>
              <a:prstGeom prst="rect">
                <a:avLst/>
              </a:prstGeom>
              <a:noFill/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4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</m:oMath>
                </a14:m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707" y="3862329"/>
                <a:ext cx="888274" cy="679269"/>
              </a:xfrm>
              <a:prstGeom prst="rect">
                <a:avLst/>
              </a:prstGeom>
              <a:blipFill>
                <a:blip r:embed="rId4"/>
                <a:stretch>
                  <a:fillRect l="-15753" t="-19820" b="-54955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938707" y="2475401"/>
                <a:ext cx="888274" cy="679269"/>
              </a:xfrm>
              <a:prstGeom prst="rect">
                <a:avLst/>
              </a:prstGeom>
              <a:noFill/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4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</m:oMath>
                </a14:m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707" y="2475401"/>
                <a:ext cx="888274" cy="679269"/>
              </a:xfrm>
              <a:prstGeom prst="rect">
                <a:avLst/>
              </a:prstGeom>
              <a:blipFill>
                <a:blip r:embed="rId5"/>
                <a:stretch>
                  <a:fillRect l="-15753" t="-18919" b="-54955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195943" y="104503"/>
            <a:ext cx="11810641" cy="21063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953026" y="0"/>
            <a:ext cx="9816608" cy="2037806"/>
            <a:chOff x="1953026" y="0"/>
            <a:chExt cx="9816608" cy="2037806"/>
          </a:xfrm>
        </p:grpSpPr>
        <p:sp>
          <p:nvSpPr>
            <p:cNvPr id="15" name="Oval 14"/>
            <p:cNvSpPr/>
            <p:nvPr/>
          </p:nvSpPr>
          <p:spPr>
            <a:xfrm>
              <a:off x="1953026" y="22862"/>
              <a:ext cx="1765577" cy="1423851"/>
            </a:xfrm>
            <a:prstGeom prst="ellipse">
              <a:avLst/>
            </a:prstGeom>
            <a:blipFill dpi="0"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019175" y="1370505"/>
              <a:ext cx="1709080" cy="61395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সঞ্জিত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কুমার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পাল</a:t>
              </a:r>
              <a:endParaRPr lang="en-US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সহকারী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718603" y="104503"/>
              <a:ext cx="4844743" cy="104502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8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চাঁন্দগড়া</a:t>
              </a:r>
              <a:r>
                <a:rPr lang="en-US" sz="4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উচ্চ</a:t>
              </a:r>
              <a:r>
                <a:rPr lang="en-US" sz="4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বিদ্যালয়</a:t>
              </a:r>
              <a:r>
                <a:rPr lang="en-US" sz="4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pPr algn="ctr"/>
              <a:r>
                <a:rPr lang="en-US" b="1" dirty="0" err="1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নাঙ্গলকোট</a:t>
              </a:r>
              <a:r>
                <a:rPr lang="en-US" b="1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b="1" dirty="0" err="1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কুমিল্লা</a:t>
              </a:r>
              <a:r>
                <a:rPr lang="en-US" b="1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8" name="Flowchart: Magnetic Disk 17"/>
            <p:cNvSpPr/>
            <p:nvPr/>
          </p:nvSpPr>
          <p:spPr>
            <a:xfrm>
              <a:off x="9142455" y="0"/>
              <a:ext cx="2217566" cy="1423851"/>
            </a:xfrm>
            <a:prstGeom prst="flowChartMagneticDisk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 – ৮ম </a:t>
              </a:r>
            </a:p>
            <a:p>
              <a:pPr algn="ctr"/>
              <a:r>
                <a:rPr lang="bn-IN" sz="2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বিষয়ঃ আইসিটি</a:t>
              </a:r>
            </a:p>
            <a:p>
              <a:pPr algn="ctr"/>
              <a:r>
                <a:rPr lang="bn-IN" sz="28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অধ্যায় –তৃতীয় 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718603" y="1149530"/>
              <a:ext cx="4844743" cy="74458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অনলাইন ক্লাসে সকলকে স্বাগতম </a:t>
              </a:r>
              <a:endPara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0" name="Cloud 19"/>
            <p:cNvSpPr/>
            <p:nvPr/>
          </p:nvSpPr>
          <p:spPr>
            <a:xfrm>
              <a:off x="8859963" y="1521821"/>
              <a:ext cx="2909671" cy="515985"/>
            </a:xfrm>
            <a:prstGeom prst="cloud">
              <a:avLst/>
            </a:prstGeom>
            <a:solidFill>
              <a:schemeClr val="tx2">
                <a:lumMod val="40000"/>
                <a:lumOff val="6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pPr algn="ctr"/>
              <a:r>
                <a:rPr lang="bn-IN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তারিখঃ৪/৯/২০২০</a:t>
              </a: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099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3.33333E-6 L 0.27982 0.016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84" y="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1.48148E-6 L 0.0974 -0.0062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70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7 L 0.08515 0.00394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8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943" y="104504"/>
            <a:ext cx="11821886" cy="6230982"/>
          </a:xfrm>
          <a:solidFill>
            <a:schemeClr val="accent4">
              <a:lumMod val="20000"/>
              <a:lumOff val="80000"/>
            </a:schemeClr>
          </a:solidFill>
        </p:spPr>
        <p:txBody>
          <a:bodyPr anchor="t">
            <a:normAutofit/>
          </a:bodyPr>
          <a:lstStyle/>
          <a:p>
            <a:pPr algn="l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15" y="72861"/>
            <a:ext cx="11821169" cy="671227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46811" y="2213636"/>
            <a:ext cx="8895806" cy="5099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২২) ইন্টারনেটে মানুষ কম্পিউটারকে আলাদা করে দেখার পদ্ধিতি কে কি বলে? </a:t>
            </a:r>
            <a:b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84246" y="2838359"/>
            <a:ext cx="8895806" cy="336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Captic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capt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Captcha</a:t>
            </a:r>
            <a:b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46811" y="4628703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IN" sz="3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২৪)নিরাপত্তার </a:t>
            </a:r>
            <a:r>
              <a:rPr lang="bn-IN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অদৃশ্য দেওয়াল কে কি বলে? </a:t>
            </a:r>
            <a:br>
              <a:rPr lang="bn-IN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46811" y="3883650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হ্যাকার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খ)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বানুষ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গ)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নই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2246811" y="3361644"/>
            <a:ext cx="8895806" cy="4077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endParaRPr lang="bn-IN" sz="28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২৩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মাইকেল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ক্যালসি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46811" y="5223061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 smtClean="0">
                <a:solidFill>
                  <a:schemeClr val="tx1"/>
                </a:solidFill>
              </a:rPr>
              <a:t> </a:t>
            </a:r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  <a:p>
            <a:r>
              <a:rPr lang="bn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হুকার খ)  হ্যাকার গ) ফায়ারওয়াল  </a:t>
            </a:r>
            <a:br>
              <a:rPr lang="bn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36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741497" y="4847324"/>
                <a:ext cx="888274" cy="679269"/>
              </a:xfrm>
              <a:prstGeom prst="rect">
                <a:avLst/>
              </a:prstGeom>
              <a:noFill/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4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</m:oMath>
                </a14:m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497" y="4847324"/>
                <a:ext cx="888274" cy="679269"/>
              </a:xfrm>
              <a:prstGeom prst="rect">
                <a:avLst/>
              </a:prstGeom>
              <a:blipFill>
                <a:blip r:embed="rId3"/>
                <a:stretch>
                  <a:fillRect l="-16552" t="-18750" b="-53571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741497" y="3749028"/>
                <a:ext cx="888274" cy="679269"/>
              </a:xfrm>
              <a:prstGeom prst="rect">
                <a:avLst/>
              </a:prstGeom>
              <a:noFill/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4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</m:oMath>
                </a14:m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497" y="3749028"/>
                <a:ext cx="888274" cy="679269"/>
              </a:xfrm>
              <a:prstGeom prst="rect">
                <a:avLst/>
              </a:prstGeom>
              <a:blipFill>
                <a:blip r:embed="rId4"/>
                <a:stretch>
                  <a:fillRect l="-16552" t="-18919" b="-54955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769441" y="2650732"/>
                <a:ext cx="888274" cy="679269"/>
              </a:xfrm>
              <a:prstGeom prst="rect">
                <a:avLst/>
              </a:prstGeom>
              <a:noFill/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4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</m:oMath>
                </a14:m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441" y="2650732"/>
                <a:ext cx="888274" cy="679269"/>
              </a:xfrm>
              <a:prstGeom prst="rect">
                <a:avLst/>
              </a:prstGeom>
              <a:blipFill>
                <a:blip r:embed="rId5"/>
                <a:stretch>
                  <a:fillRect l="-15753" t="-19820" b="-54955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195943" y="104503"/>
            <a:ext cx="11810641" cy="20774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953026" y="0"/>
            <a:ext cx="9816608" cy="2037806"/>
            <a:chOff x="1953026" y="0"/>
            <a:chExt cx="9816608" cy="2037806"/>
          </a:xfrm>
        </p:grpSpPr>
        <p:sp>
          <p:nvSpPr>
            <p:cNvPr id="15" name="Oval 14"/>
            <p:cNvSpPr/>
            <p:nvPr/>
          </p:nvSpPr>
          <p:spPr>
            <a:xfrm>
              <a:off x="1953026" y="22862"/>
              <a:ext cx="1765577" cy="1423851"/>
            </a:xfrm>
            <a:prstGeom prst="ellipse">
              <a:avLst/>
            </a:prstGeom>
            <a:blipFill dpi="0"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019175" y="1370505"/>
              <a:ext cx="1709080" cy="61395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সঞ্জিত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কুমার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পাল</a:t>
              </a:r>
              <a:endParaRPr lang="en-US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সহকারী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718603" y="104503"/>
              <a:ext cx="4844743" cy="104502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8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চাঁন্দগড়া</a:t>
              </a:r>
              <a:r>
                <a:rPr lang="en-US" sz="4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উচ্চ</a:t>
              </a:r>
              <a:r>
                <a:rPr lang="en-US" sz="4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বিদ্যালয়</a:t>
              </a:r>
              <a:r>
                <a:rPr lang="en-US" sz="4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pPr algn="ctr"/>
              <a:r>
                <a:rPr lang="en-US" b="1" dirty="0" err="1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নাঙ্গলকোট</a:t>
              </a:r>
              <a:r>
                <a:rPr lang="en-US" b="1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b="1" dirty="0" err="1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কুমিল্লা</a:t>
              </a:r>
              <a:r>
                <a:rPr lang="en-US" b="1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8" name="Flowchart: Magnetic Disk 17"/>
            <p:cNvSpPr/>
            <p:nvPr/>
          </p:nvSpPr>
          <p:spPr>
            <a:xfrm>
              <a:off x="9142455" y="0"/>
              <a:ext cx="2217566" cy="1423851"/>
            </a:xfrm>
            <a:prstGeom prst="flowChartMagneticDisk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 – ৮ম </a:t>
              </a:r>
            </a:p>
            <a:p>
              <a:pPr algn="ctr"/>
              <a:r>
                <a:rPr lang="bn-IN" sz="2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বিষয়ঃ আইসিটি</a:t>
              </a:r>
            </a:p>
            <a:p>
              <a:pPr algn="ctr"/>
              <a:r>
                <a:rPr lang="bn-IN" sz="28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অধ্যায় –তৃতীয় 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718603" y="1149530"/>
              <a:ext cx="4844743" cy="74458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অনলাইন ক্লাসে সকলকে স্বাগতম </a:t>
              </a:r>
              <a:endPara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0" name="Cloud 19"/>
            <p:cNvSpPr/>
            <p:nvPr/>
          </p:nvSpPr>
          <p:spPr>
            <a:xfrm>
              <a:off x="8859963" y="1521821"/>
              <a:ext cx="2909671" cy="515985"/>
            </a:xfrm>
            <a:prstGeom prst="cloud">
              <a:avLst/>
            </a:prstGeom>
            <a:solidFill>
              <a:schemeClr val="tx2">
                <a:lumMod val="40000"/>
                <a:lumOff val="6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pPr algn="ctr"/>
              <a:r>
                <a:rPr lang="bn-IN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তারিখঃ৪/৯/২০২০</a:t>
              </a:r>
            </a:p>
            <a:p>
              <a:pPr algn="ctr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506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11111E-6 L 0.3569 -0.011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39" y="-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4.81481E-6 L 0.10416 0.00278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08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1.11022E-16 L 0.35599 0.02199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99" y="1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0" grpId="1"/>
      <p:bldP spid="11" grpId="0"/>
      <p:bldP spid="11" grpId="1"/>
      <p:bldP spid="12" grpId="0"/>
      <p:bldP spid="1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943" y="104504"/>
            <a:ext cx="11821886" cy="6230982"/>
          </a:xfrm>
          <a:solidFill>
            <a:schemeClr val="accent4">
              <a:lumMod val="20000"/>
              <a:lumOff val="80000"/>
            </a:schemeClr>
          </a:solidFill>
        </p:spPr>
        <p:txBody>
          <a:bodyPr anchor="t">
            <a:normAutofit/>
          </a:bodyPr>
          <a:lstStyle/>
          <a:p>
            <a:pPr algn="l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15" y="72861"/>
            <a:ext cx="11821169" cy="671227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46811" y="2326194"/>
            <a:ext cx="8895806" cy="3974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bn-IN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২৫) বড় বড় ত্তথ্য ভান্ডার গুলোকে কী বলে? </a:t>
            </a:r>
            <a:br>
              <a:rPr lang="bn-IN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46811" y="2775847"/>
            <a:ext cx="8895806" cy="3842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bn-IN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 ব্যাংক খ)  ডেটা গ) ডেটা সেন্টার </a:t>
            </a:r>
            <a:br>
              <a:rPr lang="bn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46811" y="4739647"/>
            <a:ext cx="8895806" cy="5377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endParaRPr lang="bn-IN" sz="36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২৭</a:t>
            </a:r>
            <a:r>
              <a:rPr lang="bn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নিরাপত্তা নিশ্চিত করতে কী ব্যবহার করা হয়? </a:t>
            </a:r>
            <a:br>
              <a:rPr lang="bn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46811" y="4078874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রেডিও  খ)  রোবটগ) নিরাপত্তা </a:t>
            </a:r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ব্যবস্থা </a:t>
            </a:r>
            <a:endParaRPr lang="en-US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44424" y="3381097"/>
            <a:ext cx="8895806" cy="522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bn-IN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bn-IN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২৬</a:t>
            </a:r>
            <a:r>
              <a:rPr lang="bn-IN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প্রত্যেক নেটওর্য়াকের নিজস্ব কি থাকে? </a:t>
            </a:r>
            <a:br>
              <a:rPr lang="bn-IN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44424" y="5591992"/>
            <a:ext cx="8895806" cy="594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/>
              <a:t>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endParaRPr lang="bn-IN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ক)পাসওয়ার্ড  </a:t>
            </a:r>
            <a:r>
              <a:rPr lang="bn-IN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 হোস্ট গ) ভাইরাস </a:t>
            </a:r>
            <a:br>
              <a:rPr lang="bn-IN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845641" y="5277368"/>
                <a:ext cx="888274" cy="679269"/>
              </a:xfrm>
              <a:prstGeom prst="rect">
                <a:avLst/>
              </a:prstGeom>
              <a:noFill/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4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</m:oMath>
                </a14:m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641" y="5277368"/>
                <a:ext cx="888274" cy="679269"/>
              </a:xfrm>
              <a:prstGeom prst="rect">
                <a:avLst/>
              </a:prstGeom>
              <a:blipFill>
                <a:blip r:embed="rId3"/>
                <a:stretch>
                  <a:fillRect l="-16552" t="-19820" b="-54955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845641" y="3993963"/>
                <a:ext cx="888274" cy="679269"/>
              </a:xfrm>
              <a:prstGeom prst="rect">
                <a:avLst/>
              </a:prstGeom>
              <a:noFill/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4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</m:oMath>
                </a14:m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641" y="3993963"/>
                <a:ext cx="888274" cy="679269"/>
              </a:xfrm>
              <a:prstGeom prst="rect">
                <a:avLst/>
              </a:prstGeom>
              <a:blipFill>
                <a:blip r:embed="rId4"/>
                <a:stretch>
                  <a:fillRect l="-16552" t="-18750" b="-53571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769441" y="2690936"/>
                <a:ext cx="888274" cy="679269"/>
              </a:xfrm>
              <a:prstGeom prst="rect">
                <a:avLst/>
              </a:prstGeom>
              <a:noFill/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4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</m:oMath>
                </a14:m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441" y="2690936"/>
                <a:ext cx="888274" cy="679269"/>
              </a:xfrm>
              <a:prstGeom prst="rect">
                <a:avLst/>
              </a:prstGeom>
              <a:blipFill>
                <a:blip r:embed="rId5"/>
                <a:stretch>
                  <a:fillRect l="-15753" t="-18750" b="-54464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185415" y="72861"/>
            <a:ext cx="11636471" cy="216842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953026" y="0"/>
            <a:ext cx="9816608" cy="2037806"/>
            <a:chOff x="1953026" y="0"/>
            <a:chExt cx="9816608" cy="2037806"/>
          </a:xfrm>
        </p:grpSpPr>
        <p:sp>
          <p:nvSpPr>
            <p:cNvPr id="15" name="Oval 14"/>
            <p:cNvSpPr/>
            <p:nvPr/>
          </p:nvSpPr>
          <p:spPr>
            <a:xfrm>
              <a:off x="1953026" y="22862"/>
              <a:ext cx="1765577" cy="1423851"/>
            </a:xfrm>
            <a:prstGeom prst="ellipse">
              <a:avLst/>
            </a:prstGeom>
            <a:blipFill dpi="0"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019175" y="1370505"/>
              <a:ext cx="1709080" cy="61395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সঞ্জিত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কুমার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পাল</a:t>
              </a:r>
              <a:endParaRPr lang="en-US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সহকারী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718603" y="104503"/>
              <a:ext cx="4844743" cy="104502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8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চাঁন্দগড়া</a:t>
              </a:r>
              <a:r>
                <a:rPr lang="en-US" sz="4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উচ্চ</a:t>
              </a:r>
              <a:r>
                <a:rPr lang="en-US" sz="4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b="1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বিদ্যালয়</a:t>
              </a:r>
              <a:r>
                <a:rPr lang="en-US" sz="4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pPr algn="ctr"/>
              <a:r>
                <a:rPr lang="en-US" b="1" dirty="0" err="1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নাঙ্গলকোট</a:t>
              </a:r>
              <a:r>
                <a:rPr lang="en-US" b="1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b="1" dirty="0" err="1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কুমিল্লা</a:t>
              </a:r>
              <a:r>
                <a:rPr lang="en-US" b="1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8" name="Flowchart: Magnetic Disk 17"/>
            <p:cNvSpPr/>
            <p:nvPr/>
          </p:nvSpPr>
          <p:spPr>
            <a:xfrm>
              <a:off x="9142455" y="0"/>
              <a:ext cx="2217566" cy="1423851"/>
            </a:xfrm>
            <a:prstGeom prst="flowChartMagneticDisk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 – ৮ম </a:t>
              </a:r>
            </a:p>
            <a:p>
              <a:pPr algn="ctr"/>
              <a:r>
                <a:rPr lang="bn-IN" sz="28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বিষয়ঃ আইসিটি</a:t>
              </a:r>
            </a:p>
            <a:p>
              <a:pPr algn="ctr"/>
              <a:r>
                <a:rPr lang="bn-IN" sz="28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অধ্যায় –তৃতীয় 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718603" y="1149530"/>
              <a:ext cx="4844743" cy="74458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অনলাইন ক্লাসে সকলকে স্বাগতম </a:t>
              </a:r>
              <a:endPara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0" name="Cloud 19"/>
            <p:cNvSpPr/>
            <p:nvPr/>
          </p:nvSpPr>
          <p:spPr>
            <a:xfrm>
              <a:off x="8859963" y="1521821"/>
              <a:ext cx="2909671" cy="515985"/>
            </a:xfrm>
            <a:prstGeom prst="cloud">
              <a:avLst/>
            </a:prstGeom>
            <a:solidFill>
              <a:schemeClr val="tx2">
                <a:lumMod val="40000"/>
                <a:lumOff val="6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তারিখঃ৪/৯/২০২০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338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0.34088 -0.0143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44" y="-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44444E-6 L 0.31862 -0.01689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24" y="-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48148E-6 L 0.10208 -0.02523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4" y="-1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1341</Words>
  <Application>Microsoft Office PowerPoint</Application>
  <PresentationFormat>Widescreen</PresentationFormat>
  <Paragraphs>379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NikoshBAN</vt:lpstr>
      <vt:lpstr>Times New Roman</vt:lpstr>
      <vt:lpstr>Vrinda</vt:lpstr>
      <vt:lpstr>Office Theme</vt:lpstr>
      <vt:lpstr>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RASEL</dc:creator>
  <cp:lastModifiedBy>RASEL</cp:lastModifiedBy>
  <cp:revision>111</cp:revision>
  <dcterms:created xsi:type="dcterms:W3CDTF">2020-08-16T16:54:20Z</dcterms:created>
  <dcterms:modified xsi:type="dcterms:W3CDTF">2020-09-03T03:56:40Z</dcterms:modified>
</cp:coreProperties>
</file>