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380" r:id="rId2"/>
    <p:sldId id="418" r:id="rId3"/>
    <p:sldId id="382" r:id="rId4"/>
    <p:sldId id="383" r:id="rId5"/>
    <p:sldId id="384" r:id="rId6"/>
    <p:sldId id="400" r:id="rId7"/>
    <p:sldId id="403" r:id="rId8"/>
    <p:sldId id="405" r:id="rId9"/>
    <p:sldId id="420" r:id="rId10"/>
    <p:sldId id="406" r:id="rId11"/>
    <p:sldId id="407" r:id="rId12"/>
    <p:sldId id="409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397" r:id="rId22"/>
    <p:sldId id="414" r:id="rId23"/>
    <p:sldId id="429" r:id="rId24"/>
    <p:sldId id="324" r:id="rId25"/>
    <p:sldId id="36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89043" autoAdjust="0"/>
  </p:normalViewPr>
  <p:slideViewPr>
    <p:cSldViewPr>
      <p:cViewPr>
        <p:scale>
          <a:sx n="94" d="100"/>
          <a:sy n="94" d="100"/>
        </p:scale>
        <p:origin x="-437" y="13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7325B-A5D5-40B7-858D-BA7B7D16E14C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09F5A-E867-49B2-9DDD-0F944DC49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493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and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233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Note: Present</a:t>
            </a:r>
            <a:r>
              <a:rPr lang="en-US" sz="3200" b="1" baseline="0" dirty="0" smtClean="0">
                <a:latin typeface="SutonnyMJ" pitchFamily="2" charset="0"/>
                <a:cs typeface="SutonnyMJ" pitchFamily="2" charset="0"/>
              </a:rPr>
              <a:t> Perfect Tense can be used in Negative Form.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ertapash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esktop\af\orchid-free-screensavers-play-40019.jpg"/>
          <p:cNvPicPr>
            <a:picLocks noChangeAspect="1" noChangeArrowheads="1"/>
          </p:cNvPicPr>
          <p:nvPr/>
        </p:nvPicPr>
        <p:blipFill>
          <a:blip r:embed="rId3" cstate="print"/>
          <a:srcRect l="11667" t="21111" r="8096"/>
          <a:stretch>
            <a:fillRect/>
          </a:stretch>
        </p:blipFill>
        <p:spPr bwMode="auto">
          <a:xfrm>
            <a:off x="448408" y="457200"/>
            <a:ext cx="4038600" cy="5943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9622720">
            <a:off x="1094330" y="3256016"/>
            <a:ext cx="3741246" cy="1538322"/>
          </a:xfrm>
          <a:prstGeom prst="rect">
            <a:avLst/>
          </a:prstGeom>
          <a:noFill/>
        </p:spPr>
        <p:txBody>
          <a:bodyPr>
            <a:prstTxWarp prst="textCurveUp">
              <a:avLst>
                <a:gd name="adj" fmla="val 4179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Welcome</a:t>
            </a:r>
            <a:endParaRPr lang="en-US" sz="10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0"/>
            <a:ext cx="23622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erlin Sans FB Demi" pitchFamily="34" charset="0"/>
              </a:rPr>
              <a:t>My dear 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Berlin Sans FB Demi" pitchFamily="34" charset="0"/>
              </a:rPr>
              <a:t>Students</a:t>
            </a:r>
            <a:endParaRPr lang="en-US" sz="4000" b="1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pic>
        <p:nvPicPr>
          <p:cNvPr id="29701" name="Picture 5" descr="C:\Users\HP\Desktop\IMG_20200623_1347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208" y="0"/>
            <a:ext cx="4199792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Berlin Sans FB Demi" pitchFamily="34" charset="0"/>
              </a:rPr>
              <a:t>To TKS English Grammar Class</a:t>
            </a:r>
            <a:endParaRPr lang="en-US" sz="36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0" cy="1463040"/>
        </p:xfrm>
        <a:graphic>
          <a:graphicData uri="http://schemas.openxmlformats.org/drawingml/2006/table">
            <a:tbl>
              <a:tblPr/>
              <a:tblGrid>
                <a:gridCol w="881349"/>
                <a:gridCol w="3690651"/>
                <a:gridCol w="4572000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en-US" sz="36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Normal Affirmative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Sentence</a:t>
                      </a:r>
                      <a:endParaRPr lang="en-US" sz="3200" kern="1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It is not that + Sentence-</a:t>
                      </a: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Gi</a:t>
                      </a:r>
                      <a:r>
                        <a:rPr lang="en-US" sz="3200" b="1" kern="1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 smtClean="0">
                        <a:solidFill>
                          <a:srgbClr val="002060"/>
                        </a:solidFill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 descr="C:\Users\HP\Desktop\P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94568"/>
            <a:ext cx="9144000" cy="4463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29640"/>
          <a:ext cx="9144000" cy="990600"/>
        </p:xfrm>
        <a:graphic>
          <a:graphicData uri="http://schemas.openxmlformats.org/drawingml/2006/table">
            <a:tbl>
              <a:tblPr/>
              <a:tblGrid>
                <a:gridCol w="762000"/>
                <a:gridCol w="3756212"/>
                <a:gridCol w="4625788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0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Last—at/on + time</a:t>
                      </a:r>
                      <a:endParaRPr lang="en-US" sz="3000" b="1" kern="100" dirty="0" smtClean="0">
                        <a:solidFill>
                          <a:srgbClr val="FF0000"/>
                        </a:solidFill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b="1" kern="1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Present Perfect + Since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HP\Desktop\P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2648"/>
            <a:ext cx="9143999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0" cy="990600"/>
        </p:xfrm>
        <a:graphic>
          <a:graphicData uri="http://schemas.openxmlformats.org/drawingml/2006/table">
            <a:tbl>
              <a:tblPr/>
              <a:tblGrid>
                <a:gridCol w="778213"/>
                <a:gridCol w="4098587"/>
                <a:gridCol w="4267200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Last---ago</a:t>
                      </a:r>
                      <a:endParaRPr lang="en-US" sz="18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Present Perfect----for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HP\Desktop\P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773"/>
            <a:ext cx="9144000" cy="4941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0" cy="1463040"/>
        </p:xfrm>
        <a:graphic>
          <a:graphicData uri="http://schemas.openxmlformats.org/drawingml/2006/table">
            <a:tbl>
              <a:tblPr/>
              <a:tblGrid>
                <a:gridCol w="778213"/>
                <a:gridCol w="4098587"/>
                <a:gridCol w="4267200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Present Perfect--</a:t>
                      </a:r>
                      <a:r>
                        <a:rPr lang="en-US" sz="3200" b="1" kern="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forever/for</a:t>
                      </a:r>
                      <a:r>
                        <a:rPr lang="en-US" sz="3200" b="1" kern="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good</a:t>
                      </a:r>
                      <a:endParaRPr lang="en-US" sz="32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Future Indefinite—never--again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C:\Users\HP\Desktop\P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94047"/>
            <a:ext cx="9144000" cy="4463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0" cy="1463040"/>
        </p:xfrm>
        <a:graphic>
          <a:graphicData uri="http://schemas.openxmlformats.org/drawingml/2006/table">
            <a:tbl>
              <a:tblPr/>
              <a:tblGrid>
                <a:gridCol w="778213"/>
                <a:gridCol w="4098587"/>
                <a:gridCol w="4267200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Past Indefinite ––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 the last time</a:t>
                      </a:r>
                      <a:endParaRPr lang="en-US" sz="32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Past Indefinite/Present Perfect—never--again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HP\Desktop\P-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756"/>
            <a:ext cx="9143999" cy="4476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0" cy="1463040"/>
        </p:xfrm>
        <a:graphic>
          <a:graphicData uri="http://schemas.openxmlformats.org/drawingml/2006/table">
            <a:tbl>
              <a:tblPr/>
              <a:tblGrid>
                <a:gridCol w="778213"/>
                <a:gridCol w="4098587"/>
                <a:gridCol w="4267200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Both</a:t>
                      </a:r>
                      <a:r>
                        <a:rPr lang="en-US" sz="3200" b="1" kern="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of</a:t>
                      </a:r>
                      <a:endParaRPr lang="en-US" sz="32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None of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The</a:t>
                      </a:r>
                      <a:r>
                        <a:rPr lang="en-US" sz="3200" b="1" kern="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last + Noun</a:t>
                      </a:r>
                      <a:endParaRPr lang="en-US" sz="32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No new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HP\Desktop\P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90311"/>
            <a:ext cx="9144000" cy="4467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0" cy="975360"/>
        </p:xfrm>
        <a:graphic>
          <a:graphicData uri="http://schemas.openxmlformats.org/drawingml/2006/table">
            <a:tbl>
              <a:tblPr/>
              <a:tblGrid>
                <a:gridCol w="778213"/>
                <a:gridCol w="4098587"/>
                <a:gridCol w="4267200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Adjective/adverb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Opposite words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HP\Desktop\P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8372"/>
            <a:ext cx="9144000" cy="494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0" cy="975360"/>
        </p:xfrm>
        <a:graphic>
          <a:graphicData uri="http://schemas.openxmlformats.org/drawingml/2006/table">
            <a:tbl>
              <a:tblPr/>
              <a:tblGrid>
                <a:gridCol w="778213"/>
                <a:gridCol w="4098587"/>
                <a:gridCol w="4267200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By</a:t>
                      </a:r>
                      <a:r>
                        <a:rPr lang="en-US" sz="3200" b="1" kern="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+ Gerund</a:t>
                      </a:r>
                      <a:endParaRPr lang="en-US" sz="32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Without + Gerund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HP\Desktop\P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0" cy="975360"/>
        </p:xfrm>
        <a:graphic>
          <a:graphicData uri="http://schemas.openxmlformats.org/drawingml/2006/table">
            <a:tbl>
              <a:tblPr/>
              <a:tblGrid>
                <a:gridCol w="778213"/>
                <a:gridCol w="4098587"/>
                <a:gridCol w="4267200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If</a:t>
                      </a:r>
                      <a:r>
                        <a:rPr lang="en-US" sz="3200" b="1" kern="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+ Affirmative</a:t>
                      </a:r>
                      <a:endParaRPr lang="en-US" sz="32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If + Negative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HP\Desktop\P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0" cy="975360"/>
        </p:xfrm>
        <a:graphic>
          <a:graphicData uri="http://schemas.openxmlformats.org/drawingml/2006/table">
            <a:tbl>
              <a:tblPr/>
              <a:tblGrid>
                <a:gridCol w="778213"/>
                <a:gridCol w="4098587"/>
                <a:gridCol w="4267200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Or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If + Negative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HP\Desktop\P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3999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53352"/>
            <a:ext cx="85344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Introduction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8696" y="1371600"/>
            <a:ext cx="4419600" cy="2743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32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Tapash Kumar Shil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English Teacher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Shahid </a:t>
            </a:r>
            <a:r>
              <a:rPr lang="en-US" sz="24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Arju Moni Government Secondary </a:t>
            </a:r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School, Barishal.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Cell: </a:t>
            </a:r>
            <a:r>
              <a:rPr lang="en-US" sz="22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01733422388/01915017386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Email: </a:t>
            </a:r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  <a:hlinkClick r:id="rId3"/>
              </a:rPr>
              <a:t>teachertapash@gmail.com</a:t>
            </a:r>
            <a:endParaRPr lang="en-US" sz="24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YouTube channel: Tapash Kumar</a:t>
            </a:r>
          </a:p>
          <a:p>
            <a:endParaRPr lang="en-US" sz="24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1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C:\Users\HP\Pictures\IMG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68" y="1371600"/>
            <a:ext cx="3886200" cy="5105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419600" y="4218648"/>
            <a:ext cx="4419600" cy="2286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4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Class-VIII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Subject: English 2</a:t>
            </a:r>
            <a:r>
              <a:rPr lang="en-US" sz="2400" b="1" baseline="30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nd</a:t>
            </a:r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Paper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Grammar  Part: Transformations (Affirmative to Negative)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Lesson-03</a:t>
            </a: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484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0" cy="975360"/>
        </p:xfrm>
        <a:graphic>
          <a:graphicData uri="http://schemas.openxmlformats.org/drawingml/2006/table">
            <a:tbl>
              <a:tblPr/>
              <a:tblGrid>
                <a:gridCol w="778213"/>
                <a:gridCol w="4098587"/>
                <a:gridCol w="4267200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Some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Not</a:t>
                      </a:r>
                      <a:r>
                        <a:rPr lang="en-US" sz="3200" b="1" kern="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m</a:t>
                      </a: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any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Users\HP\Desktop\P-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"/>
            <a:ext cx="8839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Class work</a:t>
            </a:r>
            <a:endParaRPr lang="en-US" sz="3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685800"/>
            <a:ext cx="8839200" cy="594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endParaRPr lang="en-US" sz="112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endParaRPr lang="en-US" sz="128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Take your writing pad and transform the following Affirmative sentences into Negative:</a:t>
            </a:r>
          </a:p>
          <a:p>
            <a:pPr algn="just">
              <a:lnSpc>
                <a:spcPct val="170000"/>
              </a:lnSpc>
            </a:pPr>
            <a:r>
              <a:rPr lang="en-US" sz="1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01. </a:t>
            </a:r>
            <a:r>
              <a:rPr lang="en-US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is greatly honorable to all.</a:t>
            </a:r>
          </a:p>
          <a:p>
            <a:pPr>
              <a:lnSpc>
                <a:spcPct val="170000"/>
              </a:lnSpc>
            </a:pPr>
            <a:r>
              <a:rPr lang="en-US" sz="14400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02. </a:t>
            </a:r>
            <a:r>
              <a:rPr lang="en-US" sz="1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 last came here on Monday.</a:t>
            </a:r>
          </a:p>
          <a:p>
            <a:pPr>
              <a:lnSpc>
                <a:spcPct val="170000"/>
              </a:lnSpc>
            </a:pPr>
            <a:r>
              <a:rPr lang="en-US" sz="14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03. </a:t>
            </a:r>
            <a:r>
              <a:rPr lang="en-US" sz="1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 goes to school. </a:t>
            </a:r>
          </a:p>
          <a:p>
            <a:pPr>
              <a:lnSpc>
                <a:spcPct val="170000"/>
              </a:lnSpc>
            </a:pP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04.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is the last decision.</a:t>
            </a:r>
          </a:p>
          <a:p>
            <a:pPr>
              <a:lnSpc>
                <a:spcPct val="170000"/>
              </a:lnSpc>
            </a:pPr>
            <a:r>
              <a:rPr lang="en-US" sz="1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05. He has left Dhaka forever. </a:t>
            </a:r>
          </a:p>
          <a:p>
            <a:pPr marL="1371600" indent="-1371600"/>
            <a:endParaRPr lang="en-US" sz="9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</a:pPr>
            <a:endParaRPr kumimoji="0" lang="en-US" sz="9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2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"/>
            <a:ext cx="8839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Class work</a:t>
            </a:r>
            <a:endParaRPr lang="en-US" sz="3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685800"/>
            <a:ext cx="8839200" cy="594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endParaRPr lang="en-US" sz="112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sz="19200" b="1" u="sng" dirty="0" smtClean="0">
                <a:latin typeface="Times New Roman" pitchFamily="18" charset="0"/>
                <a:cs typeface="Times New Roman" pitchFamily="18" charset="0"/>
              </a:rPr>
              <a:t>Now check your answers:</a:t>
            </a:r>
          </a:p>
          <a:p>
            <a:pPr algn="just">
              <a:lnSpc>
                <a:spcPct val="170000"/>
              </a:lnSpc>
            </a:pPr>
            <a:r>
              <a:rPr lang="en-US" sz="1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01.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 is not at all </a:t>
            </a:r>
            <a:r>
              <a:rPr lang="en-US" sz="1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unhonorable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anybody.</a:t>
            </a:r>
          </a:p>
          <a:p>
            <a:pPr algn="just">
              <a:lnSpc>
                <a:spcPct val="170000"/>
              </a:lnSpc>
            </a:pPr>
            <a:r>
              <a:rPr lang="en-US" sz="14400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3600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02. </a:t>
            </a:r>
            <a:r>
              <a:rPr lang="en-US" sz="1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 has not come here since Monday.</a:t>
            </a:r>
          </a:p>
          <a:p>
            <a:pPr>
              <a:lnSpc>
                <a:spcPct val="170000"/>
              </a:lnSpc>
            </a:pPr>
            <a:r>
              <a:rPr lang="en-US" sz="14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03. It is not that </a:t>
            </a:r>
            <a:r>
              <a:rPr lang="en-US" sz="1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 does not go to school.</a:t>
            </a:r>
          </a:p>
          <a:p>
            <a:pPr>
              <a:lnSpc>
                <a:spcPct val="170000"/>
              </a:lnSpc>
            </a:pP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04.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 new decision will be taken.</a:t>
            </a:r>
          </a:p>
          <a:p>
            <a:pPr>
              <a:lnSpc>
                <a:spcPct val="170000"/>
              </a:lnSpc>
            </a:pPr>
            <a:r>
              <a:rPr lang="en-US" sz="1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05. He will never come to Dhaka again.</a:t>
            </a:r>
            <a:endParaRPr lang="en-US" sz="1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indent="-1371600"/>
            <a:endParaRPr lang="en-US" sz="9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</a:pPr>
            <a:endParaRPr kumimoji="0" lang="en-US" sz="9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2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"/>
            <a:ext cx="8839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Home </a:t>
            </a:r>
            <a:r>
              <a:rPr lang="en-US" sz="3600" b="1" dirty="0" smtClean="0"/>
              <a:t>work</a:t>
            </a:r>
            <a:endParaRPr lang="en-US" sz="3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685800"/>
            <a:ext cx="8839200" cy="594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just">
              <a:lnSpc>
                <a:spcPct val="120000"/>
              </a:lnSpc>
              <a:spcBef>
                <a:spcPct val="0"/>
              </a:spcBef>
            </a:pPr>
            <a:endParaRPr lang="en-US" sz="128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endParaRPr lang="en-US" sz="56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Write down 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following 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transform them into 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Negative:</a:t>
            </a:r>
          </a:p>
          <a:p>
            <a:pPr algn="just">
              <a:lnSpc>
                <a:spcPct val="120000"/>
              </a:lnSpc>
            </a:pPr>
            <a:r>
              <a:rPr lang="en-US" sz="1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01. </a:t>
            </a:r>
            <a:r>
              <a:rPr lang="en-US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greatly impressed.</a:t>
            </a:r>
            <a:endParaRPr lang="en-US" sz="1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2800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02. </a:t>
            </a:r>
            <a:r>
              <a:rPr lang="en-US" sz="1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1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failed to complete the work.</a:t>
            </a:r>
            <a:endParaRPr lang="en-US" sz="1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28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03. </a:t>
            </a:r>
            <a:r>
              <a:rPr lang="en-US" sz="1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There is little water in the pot. </a:t>
            </a:r>
            <a:endParaRPr lang="en-US" sz="1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04. </a:t>
            </a:r>
            <a:r>
              <a:rPr lang="en-US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She has gone there for ever.</a:t>
            </a:r>
            <a:endParaRPr lang="en-US" sz="1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05. </a:t>
            </a:r>
            <a:r>
              <a:rPr lang="en-US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Both of them are lazy.</a:t>
            </a:r>
          </a:p>
          <a:p>
            <a:pPr>
              <a:lnSpc>
                <a:spcPct val="120000"/>
              </a:lnSpc>
            </a:pPr>
            <a:r>
              <a:rPr lang="en-US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06.</a:t>
            </a:r>
            <a:r>
              <a:rPr lang="en-US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By attending the classes, you will succeed. </a:t>
            </a:r>
          </a:p>
          <a:p>
            <a:pPr>
              <a:lnSpc>
                <a:spcPct val="120000"/>
              </a:lnSpc>
            </a:pPr>
            <a:r>
              <a:rPr lang="en-US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07. If you study hard, you will get GPA-5.</a:t>
            </a:r>
          </a:p>
          <a:p>
            <a:pPr>
              <a:lnSpc>
                <a:spcPct val="120000"/>
              </a:lnSpc>
            </a:pPr>
            <a:r>
              <a:rPr lang="en-US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08. Some people were present in the meeting.</a:t>
            </a:r>
          </a:p>
          <a:p>
            <a:pPr>
              <a:lnSpc>
                <a:spcPct val="120000"/>
              </a:lnSpc>
            </a:pPr>
            <a:r>
              <a:rPr lang="en-US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09. Move or you will be punished. </a:t>
            </a:r>
          </a:p>
          <a:p>
            <a:pPr>
              <a:lnSpc>
                <a:spcPct val="120000"/>
              </a:lnSpc>
            </a:pPr>
            <a:r>
              <a:rPr lang="en-US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 He never came here again.</a:t>
            </a:r>
            <a:endParaRPr lang="en-US" sz="1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indent="-1371600"/>
            <a:endParaRPr lang="en-US" sz="9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</a:pPr>
            <a:endParaRPr kumimoji="0" lang="en-US" sz="9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2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533400"/>
            <a:ext cx="4952999" cy="1219199"/>
          </a:xfrm>
          <a:prstGeom prst="rect">
            <a:avLst/>
          </a:prstGeom>
          <a:noFill/>
        </p:spPr>
      </p:pic>
      <p:pic>
        <p:nvPicPr>
          <p:cNvPr id="3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4952999" cy="1219199"/>
          </a:xfrm>
          <a:prstGeom prst="rect">
            <a:avLst/>
          </a:prstGeom>
          <a:noFill/>
        </p:spPr>
      </p:pic>
      <p:pic>
        <p:nvPicPr>
          <p:cNvPr id="4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96479">
            <a:off x="2667000" y="1406195"/>
            <a:ext cx="4952999" cy="1219199"/>
          </a:xfrm>
          <a:prstGeom prst="rect">
            <a:avLst/>
          </a:prstGeom>
          <a:noFill/>
        </p:spPr>
      </p:pic>
      <p:pic>
        <p:nvPicPr>
          <p:cNvPr id="5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34873">
            <a:off x="0" y="2895600"/>
            <a:ext cx="4952999" cy="1219199"/>
          </a:xfrm>
          <a:prstGeom prst="rect">
            <a:avLst/>
          </a:prstGeom>
          <a:noFill/>
        </p:spPr>
      </p:pic>
      <p:pic>
        <p:nvPicPr>
          <p:cNvPr id="17411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"/>
            <a:ext cx="1905000" cy="1857375"/>
          </a:xfrm>
          <a:prstGeom prst="rect">
            <a:avLst/>
          </a:prstGeom>
          <a:noFill/>
        </p:spPr>
      </p:pic>
      <p:pic>
        <p:nvPicPr>
          <p:cNvPr id="7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1905000" cy="1857375"/>
          </a:xfrm>
          <a:prstGeom prst="rect">
            <a:avLst/>
          </a:prstGeom>
          <a:noFill/>
        </p:spPr>
      </p:pic>
      <p:pic>
        <p:nvPicPr>
          <p:cNvPr id="8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"/>
            <a:ext cx="1905000" cy="1857375"/>
          </a:xfrm>
          <a:prstGeom prst="rect">
            <a:avLst/>
          </a:prstGeom>
          <a:noFill/>
        </p:spPr>
      </p:pic>
      <p:pic>
        <p:nvPicPr>
          <p:cNvPr id="9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038600"/>
            <a:ext cx="1905000" cy="1857375"/>
          </a:xfrm>
          <a:prstGeom prst="rect">
            <a:avLst/>
          </a:prstGeom>
          <a:noFill/>
        </p:spPr>
      </p:pic>
      <p:pic>
        <p:nvPicPr>
          <p:cNvPr id="17413" name="Picture 5" descr="E:\DC Image\DC image\Animated image\rosef6c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971800"/>
            <a:ext cx="2609628" cy="2428875"/>
          </a:xfrm>
          <a:prstGeom prst="rect">
            <a:avLst/>
          </a:prstGeom>
          <a:noFill/>
        </p:spPr>
      </p:pic>
      <p:pic>
        <p:nvPicPr>
          <p:cNvPr id="12" name="Picture 11" descr="flower new.jpg"/>
          <p:cNvPicPr>
            <a:picLocks noChangeAspect="1"/>
          </p:cNvPicPr>
          <p:nvPr/>
        </p:nvPicPr>
        <p:blipFill>
          <a:blip r:embed="rId5" cstate="print"/>
          <a:srcRect r="3333" b="4431"/>
          <a:stretch>
            <a:fillRect/>
          </a:stretch>
        </p:blipFill>
        <p:spPr>
          <a:xfrm>
            <a:off x="1752600" y="4572000"/>
            <a:ext cx="2794000" cy="2286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TextBox 12"/>
          <p:cNvSpPr txBox="1"/>
          <p:nvPr/>
        </p:nvSpPr>
        <p:spPr>
          <a:xfrm>
            <a:off x="4724400" y="4793159"/>
            <a:ext cx="3886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No more today</a:t>
            </a:r>
            <a:endParaRPr lang="en-US" sz="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816784"/>
            <a:ext cx="3886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God bless you.</a:t>
            </a:r>
            <a:endParaRPr lang="en-US" sz="3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8104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THE END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38"/>
            <a:ext cx="85344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/>
              <a:t>What we have already learnt</a:t>
            </a:r>
            <a:endParaRPr lang="en-US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838200"/>
            <a:ext cx="8534400" cy="419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4500"/>
              </a:lnSpc>
            </a:pPr>
            <a:r>
              <a:rPr lang="en-US" sz="3600" b="1" dirty="0" smtClean="0">
                <a:latin typeface="Perpetua (Body)"/>
              </a:rPr>
              <a:t>We have learnt –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Perpetua (Body)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Perpetua (Body)"/>
              </a:rPr>
              <a:t>1. About Transformation.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Perpetua (Body)"/>
              </a:rPr>
              <a:t> 2. Types of Transformation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Perpetua (Body)"/>
              </a:rPr>
              <a:t> 3. </a:t>
            </a:r>
            <a:r>
              <a:rPr lang="en-US" sz="2800" b="1" dirty="0" smtClean="0">
                <a:solidFill>
                  <a:srgbClr val="002060"/>
                </a:solidFill>
                <a:latin typeface="Perpetua (Body)"/>
              </a:rPr>
              <a:t>Details of </a:t>
            </a:r>
            <a:r>
              <a:rPr lang="en-US" sz="2800" b="1" dirty="0" smtClean="0">
                <a:solidFill>
                  <a:srgbClr val="7030A0"/>
                </a:solidFill>
                <a:latin typeface="Perpetua (Body)"/>
              </a:rPr>
              <a:t>Assertive</a:t>
            </a:r>
            <a:r>
              <a:rPr lang="en-US" sz="2800" b="1" dirty="0" smtClean="0">
                <a:solidFill>
                  <a:srgbClr val="002060"/>
                </a:solidFill>
                <a:latin typeface="Perpetua (Body)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Perpetua (Body)"/>
              </a:rPr>
              <a:t>Interrogative</a:t>
            </a:r>
            <a:r>
              <a:rPr lang="en-US" sz="2800" b="1" dirty="0" smtClean="0">
                <a:solidFill>
                  <a:srgbClr val="002060"/>
                </a:solidFill>
                <a:latin typeface="Perpetua (Body)"/>
              </a:rPr>
              <a:t>, </a:t>
            </a:r>
            <a:r>
              <a:rPr lang="en-US" sz="2800" b="1" dirty="0" smtClean="0">
                <a:solidFill>
                  <a:srgbClr val="00B050"/>
                </a:solidFill>
                <a:latin typeface="Perpetua (Body)"/>
              </a:rPr>
              <a:t>Imperative</a:t>
            </a:r>
            <a:r>
              <a:rPr lang="en-US" sz="2800" b="1" dirty="0" smtClean="0">
                <a:solidFill>
                  <a:srgbClr val="002060"/>
                </a:solidFill>
                <a:latin typeface="Perpetua (Body)"/>
              </a:rPr>
              <a:t>, </a:t>
            </a:r>
            <a:r>
              <a:rPr lang="en-US" sz="3200" b="1" dirty="0" smtClean="0">
                <a:solidFill>
                  <a:srgbClr val="00B0F0"/>
                </a:solidFill>
                <a:latin typeface="Perpetua (Body)"/>
              </a:rPr>
              <a:t>Optative</a:t>
            </a:r>
            <a:r>
              <a:rPr lang="en-US" sz="3200" b="1" dirty="0" smtClean="0">
                <a:solidFill>
                  <a:srgbClr val="002060"/>
                </a:solidFill>
                <a:latin typeface="Perpetua (Body)"/>
              </a:rPr>
              <a:t> and </a:t>
            </a:r>
            <a:r>
              <a:rPr lang="en-US" sz="3200" b="1" dirty="0" smtClean="0">
                <a:solidFill>
                  <a:srgbClr val="FF0000"/>
                </a:solidFill>
                <a:latin typeface="Perpetua (Body)"/>
              </a:rPr>
              <a:t>Exclamatory</a:t>
            </a:r>
            <a:r>
              <a:rPr lang="en-US" sz="3200" b="1" dirty="0" smtClean="0">
                <a:solidFill>
                  <a:srgbClr val="002060"/>
                </a:solidFill>
                <a:latin typeface="Perpetua (Body)"/>
              </a:rPr>
              <a:t> Sentences.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2900" b="1" dirty="0" smtClean="0">
                <a:solidFill>
                  <a:srgbClr val="002060"/>
                </a:solidFill>
                <a:latin typeface="Perpetua (Body)"/>
              </a:rPr>
              <a:t>4.</a:t>
            </a:r>
            <a:r>
              <a:rPr lang="en-US" sz="3200" b="1" dirty="0" smtClean="0">
                <a:solidFill>
                  <a:srgbClr val="002060"/>
                </a:solidFill>
                <a:latin typeface="Perpetua (Body)"/>
              </a:rPr>
              <a:t> We have also learnt 21 rules to transform the Affirmative Sentences to Negative.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064940"/>
            <a:ext cx="8534400" cy="17235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have told you-We will learn 40 rules.</a:t>
            </a:r>
          </a:p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So, what will we learn new today?</a:t>
            </a:r>
            <a:endParaRPr lang="en-US" sz="6600" b="1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/>
              <a:t>Today’s Lesson</a:t>
            </a:r>
            <a:endParaRPr lang="en-US" sz="5400" b="1" dirty="0"/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1600200" y="990600"/>
            <a:ext cx="6248400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3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Rules of transformations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endParaRPr lang="th-TH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905000"/>
            <a:ext cx="8534400" cy="464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/>
            <a:endParaRPr lang="en-US" sz="3000" b="1" dirty="0" smtClean="0">
              <a:ln>
                <a:solidFill>
                  <a:srgbClr val="00B05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0" b="1" dirty="0" smtClean="0">
              <a:ln>
                <a:solidFill>
                  <a:srgbClr val="00B05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000" b="1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Specifically, we will learn another 19 new rules to transform sentences </a:t>
            </a:r>
            <a:r>
              <a:rPr lang="en-US" sz="3000" b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into Negative</a:t>
            </a:r>
            <a:r>
              <a:rPr lang="en-US" sz="3000" b="1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 from-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0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 </a:t>
            </a:r>
            <a:r>
              <a:rPr lang="en-US" sz="3000" b="1" kern="100" dirty="0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Very, greatly etc+ Adj.</a:t>
            </a:r>
            <a:endParaRPr lang="en-US" sz="3000" kern="100" dirty="0" smtClean="0">
              <a:ln>
                <a:solidFill>
                  <a:srgbClr val="00B050"/>
                </a:solidFill>
              </a:ln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0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 </a:t>
            </a:r>
            <a:r>
              <a:rPr lang="en-US" sz="3000" b="1" kern="100" dirty="0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Sub. + Fail/Failed to</a:t>
            </a:r>
            <a:endParaRPr lang="en-US" sz="3000" b="1" dirty="0" smtClean="0">
              <a:ln>
                <a:solidFill>
                  <a:srgbClr val="00B05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0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</a:t>
            </a:r>
            <a:r>
              <a:rPr lang="en-US" sz="3000" b="1" kern="100" dirty="0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Many/a few</a:t>
            </a:r>
            <a:endParaRPr lang="en-US" sz="3000" b="1" dirty="0" smtClean="0">
              <a:ln>
                <a:solidFill>
                  <a:srgbClr val="00B05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30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</a:t>
            </a:r>
            <a:r>
              <a:rPr lang="en-US" sz="3000" b="1" kern="100" dirty="0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 little/little/much/few 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30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</a:t>
            </a:r>
            <a:r>
              <a:rPr lang="en-US" sz="3000" b="1" kern="100" dirty="0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Last----at/on</a:t>
            </a:r>
            <a:endParaRPr lang="en-US" sz="3000" kern="100" dirty="0" smtClean="0">
              <a:ln>
                <a:solidFill>
                  <a:srgbClr val="00B050"/>
                </a:solidFill>
              </a:ln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30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</a:t>
            </a:r>
            <a:r>
              <a:rPr lang="en-US" sz="3000" b="1" kern="100" dirty="0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By + Gerund</a:t>
            </a:r>
            <a:endParaRPr lang="en-US" sz="3000" kern="100" dirty="0" smtClean="0">
              <a:ln>
                <a:solidFill>
                  <a:srgbClr val="00B050"/>
                </a:solidFill>
              </a:ln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30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 </a:t>
            </a:r>
            <a:r>
              <a:rPr lang="en-US" sz="3000" b="1" kern="100" dirty="0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Last---ago </a:t>
            </a:r>
            <a:endParaRPr lang="en-US" sz="3000" kern="100" dirty="0" smtClean="0">
              <a:ln>
                <a:solidFill>
                  <a:srgbClr val="00B050"/>
                </a:solidFill>
              </a:ln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2800" b="1" dirty="0" smtClean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" y="905365"/>
          <a:ext cx="9143999" cy="1630680"/>
        </p:xfrm>
        <a:graphic>
          <a:graphicData uri="http://schemas.openxmlformats.org/drawingml/2006/table">
            <a:tbl>
              <a:tblPr/>
              <a:tblGrid>
                <a:gridCol w="870857"/>
                <a:gridCol w="4158342"/>
                <a:gridCol w="4114800"/>
              </a:tblGrid>
              <a:tr h="374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4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4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0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en-US" sz="30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very, greatly, highly,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extremely etc.</a:t>
                      </a:r>
                      <a:endParaRPr lang="en-US" sz="3600" kern="1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2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Not at all</a:t>
                      </a:r>
                      <a:endParaRPr lang="en-US" sz="3600" kern="1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HP\Desktop\P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5060"/>
            <a:ext cx="9143999" cy="4302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" y="905365"/>
          <a:ext cx="9144000" cy="1402080"/>
        </p:xfrm>
        <a:graphic>
          <a:graphicData uri="http://schemas.openxmlformats.org/drawingml/2006/table">
            <a:tbl>
              <a:tblPr/>
              <a:tblGrid>
                <a:gridCol w="685799"/>
                <a:gridCol w="4114800"/>
                <a:gridCol w="4343401"/>
              </a:tblGrid>
              <a:tr h="374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016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en-US" sz="3000" b="1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Fail(s) 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Failed to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Cannot/do not/does not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Could not/did not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HP\Desktop\P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8677"/>
            <a:ext cx="9144000" cy="4539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1" cy="1584960"/>
        </p:xfrm>
        <a:graphic>
          <a:graphicData uri="http://schemas.openxmlformats.org/drawingml/2006/table">
            <a:tbl>
              <a:tblPr/>
              <a:tblGrid>
                <a:gridCol w="786581"/>
                <a:gridCol w="4395019"/>
                <a:gridCol w="3962401"/>
              </a:tblGrid>
              <a:tr h="453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939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Many</a:t>
                      </a:r>
                      <a:endParaRPr lang="en-US" sz="3600" b="1" kern="100" baseline="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A few</a:t>
                      </a:r>
                      <a:endParaRPr lang="en-US" sz="24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Not a few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Not many</a:t>
                      </a:r>
                      <a:endParaRPr lang="en-US" sz="3600" b="1" kern="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HP\Desktop\P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2240"/>
            <a:ext cx="9143999" cy="434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0" cy="2575560"/>
        </p:xfrm>
        <a:graphic>
          <a:graphicData uri="http://schemas.openxmlformats.org/drawingml/2006/table">
            <a:tbl>
              <a:tblPr/>
              <a:tblGrid>
                <a:gridCol w="685800"/>
                <a:gridCol w="4175567"/>
                <a:gridCol w="4282633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en-US" sz="30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A little</a:t>
                      </a:r>
                      <a:endParaRPr lang="en-US" sz="3200" b="1" kern="1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much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en-US" sz="30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Much</a:t>
                      </a:r>
                      <a:endParaRPr lang="en-US" sz="3200" b="1" kern="1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Not a little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en-US" sz="30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Little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No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endParaRPr lang="en-US" sz="30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Few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No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C:\Users\HP\Desktop\P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943"/>
            <a:ext cx="9144000" cy="3357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\Desktop\P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7535</TotalTime>
  <Words>855</Words>
  <Application>Microsoft Office PowerPoint</Application>
  <PresentationFormat>On-screen Show (4:3)</PresentationFormat>
  <Paragraphs>247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Shahi</dc:creator>
  <cp:lastModifiedBy>HP</cp:lastModifiedBy>
  <cp:revision>572</cp:revision>
  <dcterms:created xsi:type="dcterms:W3CDTF">2006-08-16T00:00:00Z</dcterms:created>
  <dcterms:modified xsi:type="dcterms:W3CDTF">2020-09-04T07:26:58Z</dcterms:modified>
</cp:coreProperties>
</file>