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2" r:id="rId2"/>
  </p:sldMasterIdLst>
  <p:notesMasterIdLst>
    <p:notesMasterId r:id="rId24"/>
  </p:notesMasterIdLst>
  <p:sldIdLst>
    <p:sldId id="281" r:id="rId3"/>
    <p:sldId id="257" r:id="rId4"/>
    <p:sldId id="283" r:id="rId5"/>
    <p:sldId id="261" r:id="rId6"/>
    <p:sldId id="284" r:id="rId7"/>
    <p:sldId id="271" r:id="rId8"/>
    <p:sldId id="265" r:id="rId9"/>
    <p:sldId id="273" r:id="rId10"/>
    <p:sldId id="274" r:id="rId11"/>
    <p:sldId id="282" r:id="rId12"/>
    <p:sldId id="275" r:id="rId13"/>
    <p:sldId id="276" r:id="rId14"/>
    <p:sldId id="266" r:id="rId15"/>
    <p:sldId id="267" r:id="rId16"/>
    <p:sldId id="268" r:id="rId17"/>
    <p:sldId id="269" r:id="rId18"/>
    <p:sldId id="270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427" autoAdjust="0"/>
  </p:normalViewPr>
  <p:slideViewPr>
    <p:cSldViewPr>
      <p:cViewPr>
        <p:scale>
          <a:sx n="68" d="100"/>
          <a:sy n="68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EE603-723D-4D94-9AD2-72CDD8D5FF0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CF13A-090A-4265-A0BA-0309D295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F13A-090A-4265-A0BA-0309D29514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F13A-090A-4265-A0BA-0309D29514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7B144-EE4E-4361-85F7-6AD5D5C33B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075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F13A-090A-4265-A0BA-0309D29514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F13A-090A-4265-A0BA-0309D29514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CF13A-090A-4265-A0BA-0309D29514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A2DCE-7CDC-403B-ABE4-C2DA6F8E6DC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F0DE-458D-4D31-BFDB-5DDFBECCC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se-flower-14.jpg"/>
          <p:cNvPicPr>
            <a:picLocks noChangeAspect="1"/>
          </p:cNvPicPr>
          <p:nvPr/>
        </p:nvPicPr>
        <p:blipFill>
          <a:blip r:embed="rId2" cstate="print"/>
          <a:srcRect l="20312" r="1562" b="14583"/>
          <a:stretch>
            <a:fillRect/>
          </a:stretch>
        </p:blipFill>
        <p:spPr>
          <a:xfrm>
            <a:off x="-1524000" y="-114300"/>
            <a:ext cx="10744200" cy="7029450"/>
          </a:xfrm>
          <a:prstGeom prst="round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09600" y="4953000"/>
            <a:ext cx="1066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4274" name="Equation" r:id="rId4" imgW="114151" imgH="215619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81000"/>
            <a:ext cx="8458200" cy="2954655"/>
          </a:xfrm>
          <a:prstGeom prst="rect">
            <a:avLst/>
          </a:prstGeom>
          <a:solidFill>
            <a:srgbClr val="FFC000"/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CC"/>
                </a:solidFill>
              </a:rPr>
              <a:t>                   </a:t>
            </a:r>
            <a:r>
              <a:rPr lang="en-US" sz="5400" b="1" dirty="0">
                <a:solidFill>
                  <a:srgbClr val="0000CC"/>
                </a:solidFill>
              </a:rPr>
              <a:t> </a:t>
            </a:r>
            <a:endParaRPr lang="en-US" sz="5400" b="1" dirty="0" smtClean="0">
              <a:solidFill>
                <a:srgbClr val="0000CC"/>
              </a:solidFill>
            </a:endParaRPr>
          </a:p>
          <a:p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সেটকে </a:t>
            </a:r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দ্বিতীয় বন্ধনী দ্বারা 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প্রকাশ </a:t>
            </a:r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হয়। </a:t>
            </a:r>
          </a:p>
          <a:p>
            <a:r>
              <a:rPr lang="bn-BD" sz="4400" b="1" dirty="0" smtClean="0">
                <a:solidFill>
                  <a:srgbClr val="0000CC"/>
                </a:solidFill>
              </a:rPr>
              <a:t>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821" y="5410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752601"/>
            <a:ext cx="3352800" cy="1015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{      }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6858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{1,2,3,4,5-----}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sual.merriam-webster.com/images/animal-kingdom/birds/examples-bird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05200" y="4953000"/>
            <a:ext cx="3124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bn-BD" sz="4000" dirty="0" smtClean="0"/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সেট এর উপাদান গণনা করে নির্ধারণ করা যায়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yfreewallpapers.net/nature/wallpapers/paddy-fi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71750" y="2667000"/>
            <a:ext cx="405765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73914"/>
            <a:ext cx="914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যে সেট এর উপাদান গণনা করে নির্ধারণ করা যায় না।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11878"/>
            <a:ext cx="8686800" cy="154612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চিত্রটি লক্ষ্য কর</a:t>
            </a:r>
            <a:endParaRPr lang="en-US" sz="4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Documents and Settings\uj\Desktop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38200" y="1524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A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474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B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1800" y="13495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4500" y="327951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6600FF"/>
                </a:solidFill>
              </a:rPr>
              <a:t> </a:t>
            </a:r>
            <a:endParaRPr lang="en-US" sz="7200" b="1" dirty="0">
              <a:solidFill>
                <a:srgbClr val="66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683204"/>
            <a:ext cx="6096000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সংযোগ  সেট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7550" y="3124200"/>
            <a:ext cx="184785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AUB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295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81000"/>
            <a:ext cx="46482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ord 8"/>
          <p:cNvSpPr/>
          <p:nvPr/>
        </p:nvSpPr>
        <p:spPr>
          <a:xfrm>
            <a:off x="6019800" y="533400"/>
            <a:ext cx="2590800" cy="2438400"/>
          </a:xfrm>
          <a:prstGeom prst="chord">
            <a:avLst>
              <a:gd name="adj1" fmla="val 2700000"/>
              <a:gd name="adj2" fmla="val 17377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Chord 4"/>
          <p:cNvSpPr/>
          <p:nvPr/>
        </p:nvSpPr>
        <p:spPr>
          <a:xfrm>
            <a:off x="381000" y="529770"/>
            <a:ext cx="2438400" cy="2362200"/>
          </a:xfrm>
          <a:prstGeom prst="chord">
            <a:avLst>
              <a:gd name="adj1" fmla="val 2700000"/>
              <a:gd name="adj2" fmla="val 17377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5 L 0.2541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-0.25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1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05000" y="381000"/>
            <a:ext cx="5029200" cy="312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9432" y="513240"/>
            <a:ext cx="2907168" cy="2839560"/>
            <a:chOff x="2644942" y="516721"/>
            <a:chExt cx="3340768" cy="2992490"/>
          </a:xfrm>
        </p:grpSpPr>
        <p:sp>
          <p:nvSpPr>
            <p:cNvPr id="2" name="Oval 1"/>
            <p:cNvSpPr/>
            <p:nvPr/>
          </p:nvSpPr>
          <p:spPr>
            <a:xfrm>
              <a:off x="2644942" y="537411"/>
              <a:ext cx="3340768" cy="29718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20072" y="1241258"/>
              <a:ext cx="381000" cy="6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38600" y="516721"/>
              <a:ext cx="53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2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20593" y="168980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4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9200" y="1710489"/>
              <a:ext cx="533400" cy="6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8419" y="2784673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36208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={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1,2,4,6,7}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5943600" y="533400"/>
            <a:ext cx="2819400" cy="2759773"/>
            <a:chOff x="3596565" y="489228"/>
            <a:chExt cx="3435096" cy="3200400"/>
          </a:xfrm>
          <a:solidFill>
            <a:srgbClr val="00B0F0"/>
          </a:solidFill>
        </p:grpSpPr>
        <p:sp>
          <p:nvSpPr>
            <p:cNvPr id="12" name="Oval 11"/>
            <p:cNvSpPr/>
            <p:nvPr/>
          </p:nvSpPr>
          <p:spPr>
            <a:xfrm>
              <a:off x="3596565" y="489228"/>
              <a:ext cx="3435096" cy="3200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599" y="657411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3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1632228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5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2775228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8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4929" y="1745573"/>
              <a:ext cx="32004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7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24400" y="36208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={3,5,7,8}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000" y="4267200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AUB=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267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{1,2,3,4,5,6,7,8 }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029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দুইটি সেটের সকল উপাদান নিয়ে গঠিত  সেটকে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union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বা সংযোগ সেট বলে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329E-6 L 0.19948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-0.27084 0.001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18" grpId="0"/>
      <p:bldP spid="20" grpId="0"/>
      <p:bldP spid="2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457200"/>
            <a:ext cx="2819400" cy="2895600"/>
            <a:chOff x="3030415" y="459205"/>
            <a:chExt cx="3542323" cy="2971800"/>
          </a:xfrm>
          <a:solidFill>
            <a:srgbClr val="00B050"/>
          </a:solidFill>
        </p:grpSpPr>
        <p:sp>
          <p:nvSpPr>
            <p:cNvPr id="2" name="Oval 1"/>
            <p:cNvSpPr/>
            <p:nvPr/>
          </p:nvSpPr>
          <p:spPr>
            <a:xfrm>
              <a:off x="3030415" y="459205"/>
              <a:ext cx="3542323" cy="2971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19584" y="1241258"/>
              <a:ext cx="381000" cy="663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11785" y="537411"/>
              <a:ext cx="533399" cy="663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70828" y="1480454"/>
              <a:ext cx="762000" cy="663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4146" y="1592044"/>
              <a:ext cx="533400" cy="663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4377" y="2442477"/>
              <a:ext cx="1295400" cy="6633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304800" y="33922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={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1,2,4,6,7}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6019800" y="440627"/>
            <a:ext cx="2819400" cy="2759773"/>
            <a:chOff x="3689405" y="489228"/>
            <a:chExt cx="3435096" cy="3200400"/>
          </a:xfrm>
          <a:solidFill>
            <a:srgbClr val="92D050"/>
          </a:solidFill>
        </p:grpSpPr>
        <p:sp>
          <p:nvSpPr>
            <p:cNvPr id="12" name="Oval 11"/>
            <p:cNvSpPr/>
            <p:nvPr/>
          </p:nvSpPr>
          <p:spPr>
            <a:xfrm>
              <a:off x="3689405" y="489228"/>
              <a:ext cx="3435096" cy="3200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63799" y="638192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3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00" y="1632228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5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2775228"/>
              <a:ext cx="76809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8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1632228"/>
              <a:ext cx="32004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</a:rPr>
                <a:t>7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24400" y="33922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={3,5,7,8}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4419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A∩B=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434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{7}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33800" y="609600"/>
            <a:ext cx="1524000" cy="2438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334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 সেটের সাধারন উপাদান নিয়ে গঠিত  সেটকে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intersection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 ছেদ সেট বলে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26E-6 L 0.20417 3.3526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226 L -0.2125 0.01341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  <p:bldP spid="25" grpId="0"/>
      <p:bldP spid="24" grpId="0" build="allAtOnce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29000" y="2438400"/>
          <a:ext cx="1473200" cy="685800"/>
        </p:xfrm>
        <a:graphic>
          <a:graphicData uri="http://schemas.openxmlformats.org/presentationml/2006/ole">
            <p:oleObj spid="_x0000_s1026" name="Packager Shell Object" showAsIcon="1" r:id="rId3" imgW="1473480" imgH="68580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200"/>
            <a:ext cx="8382000" cy="6186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সেট কাকে বলে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P ={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1,2,3,4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এটিকে  কী সেট বলে ? 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={1,2,3,4,5,…………</a:t>
            </a:r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..}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এ টিকে কী সেট বলে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70173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              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(সময়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মিনিট)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A =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 1,3,5}</a:t>
            </a:r>
            <a:r>
              <a:rPr lang="bn-BD" sz="3600" b="1" dirty="0" smtClean="0">
                <a:solidFill>
                  <a:schemeClr val="tx1"/>
                </a:solidFill>
              </a:rPr>
              <a:t> এবং </a:t>
            </a:r>
            <a:r>
              <a:rPr lang="en-US" sz="3600" b="1" dirty="0" smtClean="0">
                <a:solidFill>
                  <a:schemeClr val="tx1"/>
                </a:solidFill>
              </a:rPr>
              <a:t>B =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{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3</a:t>
            </a:r>
            <a:r>
              <a:rPr lang="bn-BD" sz="3600" b="1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4,6}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গ্রুপঃ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জবা-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A U B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 কর।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গ্রুপঃ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কদম- 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নির্ণয়  কর।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329309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146" name="Equation" r:id="rId4" imgW="114151" imgH="21561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262631"/>
              </p:ext>
            </p:extLst>
          </p:nvPr>
        </p:nvGraphicFramePr>
        <p:xfrm>
          <a:off x="4648200" y="5181600"/>
          <a:ext cx="762000" cy="762000"/>
        </p:xfrm>
        <a:graphic>
          <a:graphicData uri="http://schemas.openxmlformats.org/presentationml/2006/ole">
            <p:oleObj spid="_x0000_s6147" name="Equation" r:id="rId5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3657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5999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আব্দুর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রাজ্জাক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রুবেল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  </a:t>
            </a:r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(</a:t>
            </a:r>
            <a:r>
              <a:rPr lang="en-US" sz="2000" dirty="0" err="1" smtClean="0"/>
              <a:t>গণিত</a:t>
            </a:r>
            <a:r>
              <a:rPr lang="en-US" sz="2000" dirty="0" smtClean="0"/>
              <a:t>)</a:t>
            </a:r>
          </a:p>
          <a:p>
            <a:r>
              <a:rPr lang="en-US" sz="2400" dirty="0" err="1" smtClean="0"/>
              <a:t>আলহাজ্ব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উচচ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বিদ্যালয়</a:t>
            </a:r>
            <a:r>
              <a:rPr lang="en-US" sz="2400" dirty="0" smtClean="0"/>
              <a:t>,</a:t>
            </a:r>
          </a:p>
          <a:p>
            <a:r>
              <a:rPr lang="en-US" sz="2000" dirty="0" err="1" smtClean="0"/>
              <a:t>হাতীবান্ধা,লালমনিরহাট</a:t>
            </a:r>
            <a:r>
              <a:rPr lang="en-US" sz="2000" dirty="0" smtClean="0"/>
              <a:t>।</a:t>
            </a:r>
          </a:p>
          <a:p>
            <a:r>
              <a:rPr lang="en-US" dirty="0" smtClean="0"/>
              <a:t>ফোনঃ01714861832</a:t>
            </a:r>
          </a:p>
          <a:p>
            <a:r>
              <a:rPr lang="en-US" dirty="0" smtClean="0"/>
              <a:t>Email:razzaque832@gmail.com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2860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শ্রেণিঃনবম</a:t>
            </a:r>
            <a:endParaRPr lang="en-US" sz="3200" dirty="0" smtClean="0"/>
          </a:p>
          <a:p>
            <a:r>
              <a:rPr lang="en-US" sz="3200" dirty="0" err="1" smtClean="0"/>
              <a:t>বিষয়ঃগণিত</a:t>
            </a:r>
            <a:endParaRPr lang="en-US" sz="3200" dirty="0" smtClean="0"/>
          </a:p>
          <a:p>
            <a:r>
              <a:rPr lang="en-US" sz="3200" dirty="0" err="1" smtClean="0"/>
              <a:t>অধ্যায়ঃদ্বিতীয়</a:t>
            </a:r>
            <a:endParaRPr lang="en-US" sz="3200" dirty="0" smtClean="0"/>
          </a:p>
          <a:p>
            <a:r>
              <a:rPr lang="en-US" sz="3200" dirty="0" err="1" smtClean="0"/>
              <a:t>আলোচ্য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বিষয়ঃসেট</a:t>
            </a:r>
            <a:endParaRPr lang="en-US" sz="3200" dirty="0"/>
          </a:p>
        </p:txBody>
      </p:sp>
      <p:pic>
        <p:nvPicPr>
          <p:cNvPr id="7" name="Picture 6" descr="IMG_20191025_202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657600"/>
            <a:ext cx="1711387" cy="1971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3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5858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1,2,3,4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= {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2,4,6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={2,3,4,5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rPr>
              <a:t>}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ea typeface="NSimSun" pitchFamily="49" charset="-122"/>
                <a:cs typeface="NikoshBAN" pitchFamily="2" charset="0"/>
              </a:rPr>
              <a:t>,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AUB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UC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A =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{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2,4,6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={1,3,5}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 = {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}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   (B    C)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01429904"/>
              </p:ext>
            </p:extLst>
          </p:nvPr>
        </p:nvGraphicFramePr>
        <p:xfrm>
          <a:off x="4495800" y="2895600"/>
          <a:ext cx="609600" cy="457200"/>
        </p:xfrm>
        <a:graphic>
          <a:graphicData uri="http://schemas.openxmlformats.org/presentationml/2006/ole">
            <p:oleObj spid="_x0000_s7170" name="Equation" r:id="rId3" imgW="152280" imgH="1904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26016025"/>
              </p:ext>
            </p:extLst>
          </p:nvPr>
        </p:nvGraphicFramePr>
        <p:xfrm>
          <a:off x="5334000" y="2895600"/>
          <a:ext cx="609600" cy="533400"/>
        </p:xfrm>
        <a:graphic>
          <a:graphicData uri="http://schemas.openxmlformats.org/presentationml/2006/ole">
            <p:oleObj spid="_x0000_s7171" name="Equation" r:id="rId4" imgW="152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219200" y="152400"/>
            <a:ext cx="5638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" y="103238"/>
            <a:ext cx="8922774" cy="1314399"/>
          </a:xfrm>
        </p:spPr>
        <p:txBody>
          <a:bodyPr>
            <a:noAutofit/>
          </a:bodyPr>
          <a:lstStyle/>
          <a:p>
            <a:r>
              <a:rPr lang="bn-BD" sz="11500" dirty="0" smtClean="0"/>
              <a:t> </a:t>
            </a:r>
            <a:endParaRPr lang="en-US" sz="11500" dirty="0"/>
          </a:p>
        </p:txBody>
      </p:sp>
      <p:pic>
        <p:nvPicPr>
          <p:cNvPr id="3" name="Picture 3" descr="C:\Documents and Settings\uj\Desktop\goodbye_pla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58" y="110616"/>
            <a:ext cx="890311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49" y="76200"/>
            <a:ext cx="908500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Documents and Settings\uj\Desktop\Snow-Sce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73" y="1828800"/>
            <a:ext cx="8908473" cy="4918363"/>
          </a:xfrm>
          <a:prstGeom prst="rect">
            <a:avLst/>
          </a:prstGeom>
          <a:noFill/>
        </p:spPr>
      </p:pic>
      <p:pic>
        <p:nvPicPr>
          <p:cNvPr id="10" name="Picture 3" descr="C:\Documents and Settings\uj\Desktop\tigeran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318164"/>
            <a:ext cx="6781800" cy="3539836"/>
          </a:xfrm>
          <a:prstGeom prst="rect">
            <a:avLst/>
          </a:prstGeom>
          <a:noFill/>
        </p:spPr>
      </p:pic>
      <p:pic>
        <p:nvPicPr>
          <p:cNvPr id="11" name="Picture 4" descr="C:\Documents and Settings\uj\Desktop\000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600200"/>
            <a:ext cx="35052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25780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কতকগুলো পাখি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পাখ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58739"/>
            <a:ext cx="7315200" cy="4953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j\Desktop\CAW9PP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9718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কতগুলো ডিম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lamine-Tea-Cup-Set-HYC8012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3058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সেট পেয়ালা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rklig.com/image.axd?picture=2009%2F9%2Fchai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07" y="228600"/>
            <a:ext cx="8382000" cy="46482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48768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bn-IN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66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j\Desktop\image_61_56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486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দল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খেলোয়াড়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186204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পাঠ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505200"/>
            <a:ext cx="8534400" cy="3124200"/>
          </a:xfrm>
          <a:prstGeom prst="rect">
            <a:avLst/>
          </a:prstGeom>
          <a:solidFill>
            <a:schemeClr val="tx1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99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199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19900" b="1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752600"/>
            <a:ext cx="685800" cy="1493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838200" y="304800"/>
            <a:chExt cx="7467600" cy="6324600"/>
          </a:xfrm>
        </p:grpSpPr>
        <p:sp>
          <p:nvSpPr>
            <p:cNvPr id="10" name="Rectangle 9"/>
            <p:cNvSpPr/>
            <p:nvPr/>
          </p:nvSpPr>
          <p:spPr>
            <a:xfrm>
              <a:off x="838200" y="304800"/>
              <a:ext cx="7467600" cy="632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90600" y="1607403"/>
              <a:ext cx="5906069" cy="7663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as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সেট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কী তা বলতে </a:t>
              </a:r>
              <a:r>
                <a:rPr lang="as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42263" y="2590800"/>
              <a:ext cx="6934200" cy="53929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২।</a:t>
              </a:r>
              <a:r>
                <a:rPr lang="as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সেটের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উপাদান সনাক্ত করতে </a:t>
              </a:r>
              <a:r>
                <a:rPr lang="as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42263" y="3468469"/>
              <a:ext cx="7052387" cy="48252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00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as-IN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সেট </a:t>
              </a:r>
              <a:r>
                <a:rPr lang="as-IN" sz="2800" b="1" dirty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প্রকাশের প্রতীক কী তা </a:t>
              </a:r>
              <a:r>
                <a:rPr lang="as-IN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পারবে।</a:t>
              </a:r>
              <a:r>
                <a:rPr lang="en-US" sz="2800" b="1" dirty="0" smtClean="0">
                  <a:solidFill>
                    <a:srgbClr val="FF33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as-IN" sz="2800" b="1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8615" y="4385608"/>
              <a:ext cx="7194645" cy="13908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6600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as-IN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বিভি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ন্ন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as-IN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প্রকার </a:t>
              </a:r>
              <a:r>
                <a:rPr lang="as-IN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সেটের নাম বলতে এবং </a:t>
              </a:r>
              <a:r>
                <a:rPr lang="as-IN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তাদের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ব্যবহার উল্লেখ করতে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as-IN" sz="2800" dirty="0">
                <a:solidFill>
                  <a:schemeClr val="bg1"/>
                </a:solidFill>
              </a:endParaRPr>
            </a:p>
            <a:p>
              <a:r>
                <a:rPr lang="as-IN" sz="3200" dirty="0" smtClean="0"/>
                <a:t> </a:t>
              </a:r>
              <a:r>
                <a:rPr lang="en-US" sz="3200" dirty="0" smtClean="0"/>
                <a:t>  </a:t>
              </a:r>
              <a:endParaRPr lang="en-US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90600" y="381000"/>
            <a:ext cx="6500315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 </a:t>
            </a:r>
            <a:r>
              <a:rPr lang="en-US" sz="4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শিক্ষার্থীরাঃ </a:t>
            </a:r>
          </a:p>
        </p:txBody>
      </p:sp>
    </p:spTree>
    <p:extLst>
      <p:ext uri="{BB962C8B-B14F-4D97-AF65-F5344CB8AC3E}">
        <p14:creationId xmlns:p14="http://schemas.microsoft.com/office/powerpoint/2010/main" xmlns="" val="2830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534400" cy="12618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A,B,C,D,P,Q,X,Y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ইত্যাদি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প্রকাশ করা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534400" cy="107721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সদস্যকে ইংরেজী ছোট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a,b,c,x,y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দ্বারা প্রকাশ করা হয়।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038600"/>
            <a:ext cx="85344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{a, b, c, d}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421</Words>
  <Application>Microsoft Office PowerPoint</Application>
  <PresentationFormat>On-screen Show (4:3)</PresentationFormat>
  <Paragraphs>108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Aspect</vt:lpstr>
      <vt:lpstr>Office Theme</vt:lpstr>
      <vt:lpstr>Equation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উপরের চিত্রটি লক্ষ্য কর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139</cp:revision>
  <dcterms:created xsi:type="dcterms:W3CDTF">2013-04-24T10:27:58Z</dcterms:created>
  <dcterms:modified xsi:type="dcterms:W3CDTF">2020-09-03T17:07:20Z</dcterms:modified>
</cp:coreProperties>
</file>