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78" r:id="rId4"/>
    <p:sldId id="259" r:id="rId5"/>
    <p:sldId id="277" r:id="rId6"/>
    <p:sldId id="261" r:id="rId7"/>
    <p:sldId id="260" r:id="rId8"/>
    <p:sldId id="279" r:id="rId9"/>
    <p:sldId id="280" r:id="rId10"/>
    <p:sldId id="262" r:id="rId11"/>
    <p:sldId id="263" r:id="rId12"/>
    <p:sldId id="264" r:id="rId13"/>
    <p:sldId id="265" r:id="rId14"/>
    <p:sldId id="266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81" r:id="rId25"/>
    <p:sldId id="283" r:id="rId26"/>
    <p:sldId id="284" r:id="rId27"/>
    <p:sldId id="285" r:id="rId28"/>
  </p:sldIdLst>
  <p:sldSz cx="122523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9900"/>
    <a:srgbClr val="4218F4"/>
    <a:srgbClr val="FF6600"/>
    <a:srgbClr val="93C3D9"/>
    <a:srgbClr val="ABFB75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7" autoAdjust="0"/>
    <p:restoredTop sz="94660"/>
  </p:normalViewPr>
  <p:slideViewPr>
    <p:cSldViewPr>
      <p:cViewPr varScale="1">
        <p:scale>
          <a:sx n="69" d="100"/>
          <a:sy n="69" d="100"/>
        </p:scale>
        <p:origin x="-708" y="-90"/>
      </p:cViewPr>
      <p:guideLst>
        <p:guide orient="horz" pos="2160"/>
        <p:guide pos="38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D94774-68ED-4734-B1FE-1BA487071301}" type="datetimeFigureOut">
              <a:rPr lang="en-US" smtClean="0"/>
              <a:t>05-Sep-20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66713" y="685800"/>
            <a:ext cx="61245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3CAA9E-E180-403B-BE8F-BAE51C3B3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03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6713" y="685800"/>
            <a:ext cx="61245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CAA9E-E180-403B-BE8F-BAE51C3B34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376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6713" y="685800"/>
            <a:ext cx="61245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CAA9E-E180-403B-BE8F-BAE51C3B34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68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6713" y="685800"/>
            <a:ext cx="61245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CAA9E-E180-403B-BE8F-BAE51C3B34A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775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6713" y="685800"/>
            <a:ext cx="61245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CAA9E-E180-403B-BE8F-BAE51C3B34A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424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8925" y="2130426"/>
            <a:ext cx="10414476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7849" y="3886200"/>
            <a:ext cx="857662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BCBC1-120A-4059-8779-5C6B3C607B20}" type="datetimeFigureOut">
              <a:rPr lang="en-US" smtClean="0"/>
              <a:t>05-Sep-20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F9295-E38F-4773-8F44-E536D87B6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27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BCBC1-120A-4059-8779-5C6B3C607B20}" type="datetimeFigureOut">
              <a:rPr lang="en-US" smtClean="0"/>
              <a:t>05-Sep-20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F9295-E38F-4773-8F44-E536D87B6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433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82936" y="274639"/>
            <a:ext cx="275677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2616" y="274639"/>
            <a:ext cx="8066114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BCBC1-120A-4059-8779-5C6B3C607B20}" type="datetimeFigureOut">
              <a:rPr lang="en-US" smtClean="0"/>
              <a:t>05-Sep-20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F9295-E38F-4773-8F44-E536D87B6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420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BCBC1-120A-4059-8779-5C6B3C607B20}" type="datetimeFigureOut">
              <a:rPr lang="en-US" smtClean="0"/>
              <a:t>05-Sep-20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F9295-E38F-4773-8F44-E536D87B6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52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849" y="4406901"/>
            <a:ext cx="1041447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7849" y="2906713"/>
            <a:ext cx="10414476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BCBC1-120A-4059-8779-5C6B3C607B20}" type="datetimeFigureOut">
              <a:rPr lang="en-US" smtClean="0"/>
              <a:t>05-Sep-20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F9295-E38F-4773-8F44-E536D87B6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540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616" y="1600201"/>
            <a:ext cx="541144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265" y="1600201"/>
            <a:ext cx="541144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BCBC1-120A-4059-8779-5C6B3C607B20}" type="datetimeFigureOut">
              <a:rPr lang="en-US" smtClean="0"/>
              <a:t>05-Sep-20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F9295-E38F-4773-8F44-E536D87B6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18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616" y="1535113"/>
            <a:ext cx="541357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16" y="2174875"/>
            <a:ext cx="541357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24012" y="1535113"/>
            <a:ext cx="54156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24012" y="2174875"/>
            <a:ext cx="54156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BCBC1-120A-4059-8779-5C6B3C607B20}" type="datetimeFigureOut">
              <a:rPr lang="en-US" smtClean="0"/>
              <a:t>05-Sep-20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F9295-E38F-4773-8F44-E536D87B6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153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BCBC1-120A-4059-8779-5C6B3C607B20}" type="datetimeFigureOut">
              <a:rPr lang="en-US" smtClean="0"/>
              <a:t>05-Sep-20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F9295-E38F-4773-8F44-E536D87B6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764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BCBC1-120A-4059-8779-5C6B3C607B20}" type="datetimeFigureOut">
              <a:rPr lang="en-US" smtClean="0"/>
              <a:t>05-Sep-20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F9295-E38F-4773-8F44-E536D87B6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38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17" y="273050"/>
            <a:ext cx="403093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0319" y="273051"/>
            <a:ext cx="684939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17" y="1435101"/>
            <a:ext cx="403093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BCBC1-120A-4059-8779-5C6B3C607B20}" type="datetimeFigureOut">
              <a:rPr lang="en-US" smtClean="0"/>
              <a:t>05-Sep-20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F9295-E38F-4773-8F44-E536D87B6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21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1541" y="4800600"/>
            <a:ext cx="73513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01541" y="612775"/>
            <a:ext cx="73513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01541" y="5367338"/>
            <a:ext cx="73513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BCBC1-120A-4059-8779-5C6B3C607B20}" type="datetimeFigureOut">
              <a:rPr lang="en-US" smtClean="0"/>
              <a:t>05-Sep-20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F9295-E38F-4773-8F44-E536D87B6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500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616" y="274638"/>
            <a:ext cx="1102709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616" y="1600201"/>
            <a:ext cx="1102709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2616" y="6356351"/>
            <a:ext cx="2858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BCBC1-120A-4059-8779-5C6B3C607B20}" type="datetimeFigureOut">
              <a:rPr lang="en-US" smtClean="0"/>
              <a:t>05-Sep-20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86211" y="6356351"/>
            <a:ext cx="38799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0833" y="6356351"/>
            <a:ext cx="2858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F9295-E38F-4773-8F44-E536D87B6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52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g"/><Relationship Id="rId4" Type="http://schemas.openxmlformats.org/officeDocument/2006/relationships/image" Target="../media/image1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495604" y="2440132"/>
            <a:ext cx="6654618" cy="10287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442123" y="3574646"/>
            <a:ext cx="6810202" cy="10287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267287" y="1222664"/>
            <a:ext cx="6738779" cy="3013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63081" y="5462155"/>
            <a:ext cx="6738779" cy="2528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5400000">
            <a:off x="7734372" y="3290153"/>
            <a:ext cx="4492336" cy="3573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5400000">
            <a:off x="2779692" y="1498259"/>
            <a:ext cx="940380" cy="3736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>
            <a:off x="2779691" y="5058011"/>
            <a:ext cx="940380" cy="3736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1502619" y="2312843"/>
            <a:ext cx="3269191" cy="1140901"/>
            <a:chOff x="784055" y="2362200"/>
            <a:chExt cx="2439821" cy="1140901"/>
          </a:xfrm>
        </p:grpSpPr>
        <p:sp>
          <p:nvSpPr>
            <p:cNvPr id="9" name="TextBox 8"/>
            <p:cNvSpPr txBox="1"/>
            <p:nvPr/>
          </p:nvSpPr>
          <p:spPr>
            <a:xfrm>
              <a:off x="816615" y="2362200"/>
              <a:ext cx="240726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6600" b="1" i="1" dirty="0" smtClean="0"/>
                <a:t>সবাইকে </a:t>
              </a:r>
              <a:endParaRPr lang="en-US" sz="6600" b="1" i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11763" y="2395105"/>
              <a:ext cx="240726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6600" b="1" i="1" dirty="0" smtClean="0">
                  <a:solidFill>
                    <a:srgbClr val="FF0000"/>
                  </a:solidFill>
                </a:rPr>
                <a:t>সবাইকে </a:t>
              </a:r>
              <a:endParaRPr lang="en-US" sz="66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84055" y="2395105"/>
              <a:ext cx="240726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6600" b="1" i="1" dirty="0" smtClean="0">
                  <a:solidFill>
                    <a:srgbClr val="00B050"/>
                  </a:solidFill>
                </a:rPr>
                <a:t>সবাইকে </a:t>
              </a:r>
              <a:endParaRPr lang="en-US" sz="6600" b="1" i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374456" y="3532399"/>
            <a:ext cx="3353726" cy="1113193"/>
            <a:chOff x="270164" y="3683940"/>
            <a:chExt cx="2502910" cy="1113193"/>
          </a:xfrm>
        </p:grpSpPr>
        <p:sp>
          <p:nvSpPr>
            <p:cNvPr id="14" name="TextBox 13"/>
            <p:cNvSpPr txBox="1"/>
            <p:nvPr/>
          </p:nvSpPr>
          <p:spPr>
            <a:xfrm>
              <a:off x="270164" y="3689137"/>
              <a:ext cx="2468274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6600" b="1" i="1" dirty="0" smtClean="0"/>
                <a:t>স্বাগতম  </a:t>
              </a:r>
              <a:endParaRPr lang="en-US" sz="6600" b="1" i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4800" y="3689137"/>
              <a:ext cx="2468274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6600" b="1" i="1" dirty="0" smtClean="0">
                  <a:solidFill>
                    <a:srgbClr val="FF0000"/>
                  </a:solidFill>
                </a:rPr>
                <a:t>স্বাগতম  </a:t>
              </a:r>
              <a:endParaRPr lang="en-US" sz="66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70164" y="3683940"/>
              <a:ext cx="2468274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6600" b="1" i="1" dirty="0" smtClean="0">
                  <a:solidFill>
                    <a:srgbClr val="00B0F0"/>
                  </a:solidFill>
                </a:rPr>
                <a:t>স্বাগতম  </a:t>
              </a:r>
              <a:endParaRPr lang="en-US" sz="6600" b="1" i="1" dirty="0">
                <a:solidFill>
                  <a:srgbClr val="00B0F0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4" t="4000" r="4286" b="3325"/>
          <a:stretch/>
        </p:blipFill>
        <p:spPr>
          <a:xfrm>
            <a:off x="5680623" y="1664278"/>
            <a:ext cx="3842775" cy="34203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ctangle 18"/>
          <p:cNvSpPr/>
          <p:nvPr/>
        </p:nvSpPr>
        <p:spPr>
          <a:xfrm>
            <a:off x="1" y="2345747"/>
            <a:ext cx="1502618" cy="10287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4034" y="3575303"/>
            <a:ext cx="1502618" cy="10287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9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15000" r="-1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849194" y="447450"/>
            <a:ext cx="5693509" cy="1043372"/>
            <a:chOff x="2644351" y="442022"/>
            <a:chExt cx="4249108" cy="1043372"/>
          </a:xfrm>
        </p:grpSpPr>
        <p:sp>
          <p:nvSpPr>
            <p:cNvPr id="20" name="TextBox 19"/>
            <p:cNvSpPr txBox="1"/>
            <p:nvPr/>
          </p:nvSpPr>
          <p:spPr>
            <a:xfrm>
              <a:off x="2644351" y="442022"/>
              <a:ext cx="420893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6000" b="1" i="1" dirty="0" smtClean="0">
                  <a:solidFill>
                    <a:srgbClr val="7030A0"/>
                  </a:solidFill>
                  <a:latin typeface="Abirvab" pitchFamily="2" charset="0"/>
                  <a:cs typeface="Abirvab" pitchFamily="2" charset="0"/>
                </a:rPr>
                <a:t>কবিতার বিশ্লেষন</a:t>
              </a:r>
              <a:endParaRPr lang="en-US" sz="6000" b="1" i="1" dirty="0">
                <a:solidFill>
                  <a:srgbClr val="7030A0"/>
                </a:solidFill>
                <a:latin typeface="Abirvab" pitchFamily="2" charset="0"/>
                <a:cs typeface="Abirvab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80637" y="461522"/>
              <a:ext cx="420893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6000" b="1" i="1" dirty="0" smtClean="0">
                  <a:latin typeface="Abirvab" pitchFamily="2" charset="0"/>
                  <a:cs typeface="Abirvab" pitchFamily="2" charset="0"/>
                </a:rPr>
                <a:t>কবিতার বিশ্লেষন</a:t>
              </a:r>
              <a:endParaRPr lang="en-US" sz="6000" b="1" i="1" dirty="0">
                <a:latin typeface="Abirvab" pitchFamily="2" charset="0"/>
                <a:cs typeface="Abirvab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684521" y="469731"/>
              <a:ext cx="420893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6000" b="1" i="1" dirty="0" smtClean="0">
                  <a:solidFill>
                    <a:srgbClr val="FFFF00"/>
                  </a:solidFill>
                  <a:latin typeface="Abirvab" pitchFamily="2" charset="0"/>
                  <a:cs typeface="Abirvab" pitchFamily="2" charset="0"/>
                </a:rPr>
                <a:t>কবিতার বিশ্লেষন</a:t>
              </a:r>
              <a:endParaRPr lang="en-US" sz="6000" b="1" i="1" dirty="0">
                <a:solidFill>
                  <a:srgbClr val="FFFF00"/>
                </a:solidFill>
                <a:latin typeface="Abirvab" pitchFamily="2" charset="0"/>
                <a:cs typeface="Abirvab" pitchFamily="2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 flipV="1">
            <a:off x="2474323" y="5075015"/>
            <a:ext cx="7041800" cy="24692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 flipV="1">
            <a:off x="2486833" y="1634376"/>
            <a:ext cx="7029289" cy="26750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 rot="5400000" flipV="1">
            <a:off x="7856547" y="3293958"/>
            <a:ext cx="3684650" cy="36549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 rot="5400000" flipV="1">
            <a:off x="893342" y="3252007"/>
            <a:ext cx="3527451" cy="36549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flipV="1">
            <a:off x="3890134" y="6219120"/>
            <a:ext cx="4222685" cy="131304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449762" y="5342631"/>
            <a:ext cx="36630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/>
              <a:t>ঝর্ণার গান </a:t>
            </a:r>
            <a:endParaRPr lang="en-US" sz="6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814" y="1905031"/>
            <a:ext cx="6676308" cy="315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3329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5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2362" y="3581400"/>
            <a:ext cx="72122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/>
              <a:t>চপল পায় কেবল ধাই,</a:t>
            </a:r>
          </a:p>
          <a:p>
            <a:r>
              <a:rPr lang="bn-IN" sz="3600" dirty="0" smtClean="0"/>
              <a:t>            কেবল গাই পরীর গান,</a:t>
            </a:r>
          </a:p>
          <a:p>
            <a:r>
              <a:rPr lang="bn-IN" sz="3600" dirty="0" smtClean="0"/>
              <a:t>                          পুলক মোর সকল গায়, </a:t>
            </a:r>
          </a:p>
          <a:p>
            <a:r>
              <a:rPr lang="bn-IN" sz="3600" dirty="0" smtClean="0"/>
              <a:t>            বিভোল মোর সকল প্রাণ।  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362" y="976743"/>
            <a:ext cx="2960979" cy="1766457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99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962" y="976743"/>
            <a:ext cx="2552568" cy="1766457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99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575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2362" y="3267373"/>
            <a:ext cx="766588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/>
              <a:t>শিথিল সব শিলার পর</a:t>
            </a:r>
          </a:p>
          <a:p>
            <a:r>
              <a:rPr lang="bn-IN" sz="3600" dirty="0" smtClean="0"/>
              <a:t>            চরণ থুই দোদুল মন,</a:t>
            </a:r>
          </a:p>
          <a:p>
            <a:r>
              <a:rPr lang="bn-IN" sz="3600" dirty="0" smtClean="0"/>
              <a:t>                           দূপুর-ভোর ঝিঁঝিঁর ডাক,</a:t>
            </a:r>
          </a:p>
          <a:p>
            <a:r>
              <a:rPr lang="bn-IN" sz="3600" dirty="0" smtClean="0"/>
              <a:t>            ঝিমায় পথ, ঘুমায় বন। 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054" y="937781"/>
            <a:ext cx="3675698" cy="17430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609" y="937780"/>
            <a:ext cx="3816634" cy="17430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9490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6849" y="3225808"/>
            <a:ext cx="74897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বিজন দেশ, কূজন নাই</a:t>
            </a:r>
          </a:p>
          <a:p>
            <a:r>
              <a:rPr lang="bn-IN" sz="3600" dirty="0" smtClean="0"/>
              <a:t>           নিজের পায় বাজাই তাল,</a:t>
            </a:r>
          </a:p>
          <a:p>
            <a:r>
              <a:rPr lang="bn-IN" sz="3600" dirty="0" smtClean="0"/>
              <a:t>                            একলা গাই, একলা ধাই,</a:t>
            </a:r>
          </a:p>
          <a:p>
            <a:r>
              <a:rPr lang="bn-IN" sz="3600" dirty="0" smtClean="0"/>
              <a:t>          দিবস-রাত, সাঁঝ সকাল।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115" y="997527"/>
            <a:ext cx="2960977" cy="18478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977" y="914400"/>
            <a:ext cx="2971421" cy="18478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0"/>
          <a:stretch/>
        </p:blipFill>
        <p:spPr>
          <a:xfrm>
            <a:off x="4696726" y="997527"/>
            <a:ext cx="2960979" cy="18097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5086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3000" r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7562" y="3352800"/>
            <a:ext cx="745107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/>
              <a:t>ঝুঁকিয়ে ঘাড় ঝুম-পাহাড়</a:t>
            </a:r>
          </a:p>
          <a:p>
            <a:r>
              <a:rPr lang="bn-IN" sz="3600" dirty="0" smtClean="0"/>
              <a:t>           ভয় দ্যাখায়, চোখ পাকায়;</a:t>
            </a:r>
          </a:p>
          <a:p>
            <a:r>
              <a:rPr lang="bn-IN" sz="3600" dirty="0" smtClean="0"/>
              <a:t>                              শঙ্কা নাই, সমান যাই, </a:t>
            </a:r>
          </a:p>
          <a:p>
            <a:r>
              <a:rPr lang="bn-IN" sz="3600" dirty="0" smtClean="0"/>
              <a:t>           টগর-ফুল-নূপুর পায়। 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778" y="909014"/>
            <a:ext cx="3509781" cy="1803688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blurRad="6350" stA="50000" endA="300" endPos="5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261" y="939321"/>
            <a:ext cx="3794962" cy="1743075"/>
          </a:xfrm>
          <a:prstGeom prst="rect">
            <a:avLst/>
          </a:prstGeom>
          <a:ln w="38100" cap="sq">
            <a:solidFill>
              <a:srgbClr val="FF99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blurRad="6350" stA="50000" endA="300" endPos="55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4138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44762" y="2990281"/>
            <a:ext cx="67526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কোন গিরির  হিম ললাট</a:t>
            </a:r>
          </a:p>
          <a:p>
            <a:r>
              <a:rPr lang="bn-IN" sz="3600" dirty="0" smtClean="0"/>
              <a:t>         ঘামল মোর উদ্ভাবে,</a:t>
            </a:r>
          </a:p>
          <a:p>
            <a:r>
              <a:rPr lang="bn-IN" sz="3600" dirty="0" smtClean="0"/>
              <a:t>                       কোন পরীর টুটুল হার</a:t>
            </a:r>
          </a:p>
          <a:p>
            <a:r>
              <a:rPr lang="bn-IN" sz="3600" dirty="0" smtClean="0"/>
              <a:t>        কোন নাচের উৎসবে। 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162" y="685800"/>
            <a:ext cx="3573595" cy="17491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64" y="579728"/>
            <a:ext cx="3509781" cy="18552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0206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2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1677" y="3499815"/>
            <a:ext cx="75161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খেয়াল নাই-নাইরে ভাই</a:t>
            </a:r>
          </a:p>
          <a:p>
            <a:r>
              <a:rPr lang="bn-IN" sz="3600" dirty="0" smtClean="0"/>
              <a:t>          পাই নি  তার  সংবাদই</a:t>
            </a:r>
          </a:p>
          <a:p>
            <a:r>
              <a:rPr lang="bn-IN" sz="3600" dirty="0" smtClean="0"/>
              <a:t>                       </a:t>
            </a:r>
            <a:r>
              <a:rPr lang="en-US" sz="3600" dirty="0" smtClean="0"/>
              <a:t>  </a:t>
            </a:r>
            <a:r>
              <a:rPr lang="bn-IN" sz="3600" dirty="0" smtClean="0"/>
              <a:t> ধাই লীলায়-</a:t>
            </a:r>
            <a:r>
              <a:rPr lang="en-US" sz="3600" dirty="0" smtClean="0"/>
              <a:t>  </a:t>
            </a:r>
            <a:r>
              <a:rPr lang="bn-IN" sz="3600" dirty="0" smtClean="0"/>
              <a:t>খিলখিলাই-</a:t>
            </a:r>
          </a:p>
          <a:p>
            <a:r>
              <a:rPr lang="bn-IN" sz="3600" dirty="0" smtClean="0"/>
              <a:t>           বুলবুলির বোল সাধি।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750" y="318655"/>
            <a:ext cx="7275978" cy="281940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59668599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4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1362" y="3758449"/>
            <a:ext cx="729398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/>
              <a:t>বন-ঝাউয়ের ঝোপগুলায়</a:t>
            </a:r>
          </a:p>
          <a:p>
            <a:r>
              <a:rPr lang="bn-IN" sz="3600" dirty="0" smtClean="0"/>
              <a:t>         কালসারের দল চরে</a:t>
            </a:r>
          </a:p>
          <a:p>
            <a:r>
              <a:rPr lang="bn-IN" sz="3600" dirty="0" smtClean="0"/>
              <a:t>                          শিং শিলায়-শিলার গায়,</a:t>
            </a:r>
          </a:p>
          <a:p>
            <a:r>
              <a:rPr lang="bn-IN" sz="3600" dirty="0" smtClean="0"/>
              <a:t>           ডাল চিনির রং ধরে।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335" y="990600"/>
            <a:ext cx="3982006" cy="22860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235" y="1011382"/>
            <a:ext cx="4548639" cy="22860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978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6674" y="3208869"/>
            <a:ext cx="800251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/>
              <a:t>ঝাঁপিয়ে যাই, লাফিয়ে ধাই,</a:t>
            </a:r>
          </a:p>
          <a:p>
            <a:r>
              <a:rPr lang="bn-IN" sz="3600" dirty="0" smtClean="0"/>
              <a:t>            দুলিয়ে যাই অচল-ঠাঁট</a:t>
            </a:r>
          </a:p>
          <a:p>
            <a:r>
              <a:rPr lang="bn-IN" sz="3600" dirty="0" smtClean="0"/>
              <a:t>                             নাড়িয়ে যাই বাড়িয়ে যাই-</a:t>
            </a:r>
          </a:p>
          <a:p>
            <a:r>
              <a:rPr lang="bn-IN" sz="3600" dirty="0" smtClean="0"/>
              <a:t>            টিলার গায় ডালিম ফাট।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12"/>
          <a:stretch/>
        </p:blipFill>
        <p:spPr>
          <a:xfrm>
            <a:off x="1874938" y="723900"/>
            <a:ext cx="3675698" cy="1883352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99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361" y="701386"/>
            <a:ext cx="4176463" cy="1883352"/>
          </a:xfrm>
          <a:prstGeom prst="round2DiagRect">
            <a:avLst/>
          </a:prstGeom>
          <a:ln w="38100" cap="sq">
            <a:solidFill>
              <a:srgbClr val="FF99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33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9952" y="3581400"/>
            <a:ext cx="711124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/>
              <a:t>শালিক শুক বুলায় মুখ</a:t>
            </a:r>
          </a:p>
          <a:p>
            <a:r>
              <a:rPr lang="bn-IN" sz="3600" dirty="0" smtClean="0"/>
              <a:t>          থল ঝাঁঝির মখমলে,</a:t>
            </a:r>
          </a:p>
          <a:p>
            <a:r>
              <a:rPr lang="bn-IN" sz="3600" dirty="0" smtClean="0"/>
              <a:t>                           জরির জাল আংরাখায়</a:t>
            </a:r>
          </a:p>
          <a:p>
            <a:r>
              <a:rPr lang="bn-IN" sz="3600" dirty="0" smtClean="0"/>
              <a:t>          অঙ্গ মোর  ঝলমলে।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011" y="885612"/>
            <a:ext cx="2450465" cy="193378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99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199" y="885612"/>
            <a:ext cx="2654670" cy="193378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99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00930" y="885612"/>
            <a:ext cx="2654670" cy="193378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99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480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t="-81000" r="-8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4759371" y="674976"/>
            <a:ext cx="28007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6000" dirty="0" smtClean="0">
                <a:solidFill>
                  <a:srgbClr val="2EA404"/>
                </a:solidFill>
              </a:rPr>
              <a:t>পরিচিতি </a:t>
            </a:r>
            <a:endParaRPr lang="en-US" sz="6000" dirty="0">
              <a:solidFill>
                <a:srgbClr val="2EA404"/>
              </a:solidFill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1683838" y="3383768"/>
            <a:ext cx="3122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 smtClean="0">
                <a:solidFill>
                  <a:srgbClr val="7030A0"/>
                </a:solidFill>
              </a:rPr>
              <a:t>ফারজানা আতশী 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4" name="TextBox 7"/>
          <p:cNvSpPr txBox="1"/>
          <p:nvPr/>
        </p:nvSpPr>
        <p:spPr>
          <a:xfrm>
            <a:off x="1651769" y="4139568"/>
            <a:ext cx="3233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800" dirty="0" smtClean="0">
                <a:solidFill>
                  <a:srgbClr val="00B0F0"/>
                </a:solidFill>
              </a:rPr>
              <a:t>সহকারী শিক্ষক (বাংলা)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5" name="TextBox 8"/>
          <p:cNvSpPr txBox="1"/>
          <p:nvPr/>
        </p:nvSpPr>
        <p:spPr>
          <a:xfrm>
            <a:off x="1379519" y="5167912"/>
            <a:ext cx="94083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bn-IN" sz="4000" dirty="0" smtClean="0">
                <a:latin typeface="ArhialkhanMJ" pitchFamily="2" charset="0"/>
              </a:rPr>
              <a:t>দামগাড়া সৈয়দ মিনা উচ্চ বিদ্যালয়</a:t>
            </a:r>
            <a:r>
              <a:rPr lang="en-US" sz="4000" dirty="0" smtClean="0">
                <a:latin typeface="ArhialkhanMJ" pitchFamily="2" charset="0"/>
              </a:rPr>
              <a:t> </a:t>
            </a:r>
            <a:r>
              <a:rPr lang="bn-IN" sz="4000" dirty="0" smtClean="0">
                <a:latin typeface="ArhialkhanMJ" pitchFamily="2" charset="0"/>
              </a:rPr>
              <a:t>শিবগঞ্জ,বগুড়া</a:t>
            </a:r>
            <a:r>
              <a:rPr lang="bn-IN" sz="4000" dirty="0">
                <a:latin typeface="ArhialkhanMJ" pitchFamily="2" charset="0"/>
              </a:rPr>
              <a:t>।</a:t>
            </a:r>
            <a:endParaRPr lang="en-US" sz="4000" dirty="0">
              <a:latin typeface="ArhialkhanMJ" pitchFamily="2" charset="0"/>
              <a:cs typeface="ArhialkhanMJ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192058" y="756045"/>
            <a:ext cx="2242567" cy="2366876"/>
            <a:chOff x="687707" y="507910"/>
            <a:chExt cx="2442654" cy="2286000"/>
          </a:xfrm>
        </p:grpSpPr>
        <p:sp>
          <p:nvSpPr>
            <p:cNvPr id="7" name="Round Diagonal Corner Rectangle 6"/>
            <p:cNvSpPr/>
            <p:nvPr/>
          </p:nvSpPr>
          <p:spPr>
            <a:xfrm>
              <a:off x="708884" y="507910"/>
              <a:ext cx="2421477" cy="2224216"/>
            </a:xfrm>
            <a:prstGeom prst="round2Diag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687707" y="610489"/>
              <a:ext cx="381000" cy="197659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Triangle 9"/>
            <p:cNvSpPr/>
            <p:nvPr/>
          </p:nvSpPr>
          <p:spPr>
            <a:xfrm>
              <a:off x="693243" y="2202675"/>
              <a:ext cx="381000" cy="591235"/>
            </a:xfrm>
            <a:prstGeom prst="rtTriangle">
              <a:avLst/>
            </a:prstGeom>
            <a:solidFill>
              <a:srgbClr val="4218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585097"/>
              <a:ext cx="1993492" cy="2147028"/>
            </a:xfrm>
            <a:prstGeom prst="round2DiagRect">
              <a:avLst>
                <a:gd name="adj1" fmla="val 11073"/>
                <a:gd name="adj2" fmla="val 0"/>
              </a:avLst>
            </a:prstGeom>
            <a:ln w="57150" cap="sq">
              <a:solidFill>
                <a:srgbClr val="0070C0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7" name="Group 16"/>
          <p:cNvGrpSpPr/>
          <p:nvPr/>
        </p:nvGrpSpPr>
        <p:grpSpPr>
          <a:xfrm>
            <a:off x="5956121" y="1807768"/>
            <a:ext cx="340083" cy="2875068"/>
            <a:chOff x="5440362" y="1807768"/>
            <a:chExt cx="340083" cy="2875068"/>
          </a:xfrm>
          <a:solidFill>
            <a:srgbClr val="FF0000"/>
          </a:solidFill>
        </p:grpSpPr>
        <p:sp>
          <p:nvSpPr>
            <p:cNvPr id="13" name="Rounded Rectangle 12"/>
            <p:cNvSpPr/>
            <p:nvPr/>
          </p:nvSpPr>
          <p:spPr>
            <a:xfrm rot="5400000">
              <a:off x="4307345" y="3222442"/>
              <a:ext cx="2311753" cy="45719"/>
            </a:xfrm>
            <a:prstGeom prst="roundRect">
              <a:avLst>
                <a:gd name="adj" fmla="val 50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 rot="5400000" flipV="1">
              <a:off x="4601710" y="3222442"/>
              <a:ext cx="2311752" cy="45719"/>
            </a:xfrm>
            <a:prstGeom prst="roundRect">
              <a:avLst>
                <a:gd name="adj" fmla="val 50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 rot="5400000">
              <a:off x="4173924" y="3212764"/>
              <a:ext cx="2875068" cy="65076"/>
            </a:xfrm>
            <a:prstGeom prst="roundRect">
              <a:avLst>
                <a:gd name="adj" fmla="val 50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562" y="692074"/>
            <a:ext cx="1981200" cy="236687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9" name="TextBox 5"/>
          <p:cNvSpPr txBox="1"/>
          <p:nvPr/>
        </p:nvSpPr>
        <p:spPr>
          <a:xfrm>
            <a:off x="7569518" y="3383768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 smtClean="0">
                <a:solidFill>
                  <a:srgbClr val="002060"/>
                </a:solidFill>
              </a:rPr>
              <a:t>শ্রেণিঃ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bn-IN" sz="3200" dirty="0" smtClean="0">
                <a:solidFill>
                  <a:srgbClr val="002060"/>
                </a:solidFill>
              </a:rPr>
              <a:t>নবম-দশম 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20" name="TextBox 7"/>
          <p:cNvSpPr txBox="1"/>
          <p:nvPr/>
        </p:nvSpPr>
        <p:spPr>
          <a:xfrm>
            <a:off x="7560138" y="4446150"/>
            <a:ext cx="2798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800" dirty="0" smtClean="0">
                <a:solidFill>
                  <a:srgbClr val="7030A0"/>
                </a:solidFill>
              </a:rPr>
              <a:t>সমমঃ ৫০ মিনিট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21" name="TextBox 6"/>
          <p:cNvSpPr txBox="1"/>
          <p:nvPr/>
        </p:nvSpPr>
        <p:spPr>
          <a:xfrm>
            <a:off x="7560139" y="3906988"/>
            <a:ext cx="3138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800" dirty="0" smtClean="0">
                <a:solidFill>
                  <a:srgbClr val="0070C0"/>
                </a:solidFill>
              </a:rPr>
              <a:t>বিষয়ঃ বাংলা ১ম পত্র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383769"/>
            <a:ext cx="1683838" cy="584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10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9" grpId="0"/>
      <p:bldP spid="20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6000" r="-6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2362" y="3429000"/>
            <a:ext cx="642675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/>
              <a:t>নিম্নে ধাই, শুনতে পাই</a:t>
            </a:r>
          </a:p>
          <a:p>
            <a:r>
              <a:rPr lang="bn-IN" sz="3600" dirty="0" smtClean="0"/>
              <a:t>        ফটিক জল। হাঁকছে কে?</a:t>
            </a:r>
          </a:p>
          <a:p>
            <a:r>
              <a:rPr lang="bn-IN" sz="3600" dirty="0" smtClean="0"/>
              <a:t>                         কন্ঠাতেই তৃষ্ণা যার</a:t>
            </a:r>
          </a:p>
          <a:p>
            <a:r>
              <a:rPr lang="bn-IN" sz="3600" dirty="0" smtClean="0"/>
              <a:t>        নিক না সেই পাঁক ছেঁকে।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227" y="609601"/>
            <a:ext cx="5100400" cy="2438399"/>
          </a:xfrm>
          <a:prstGeom prst="rect">
            <a:avLst/>
          </a:prstGeom>
          <a:ln w="381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5943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t="-22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5009" y="3657600"/>
            <a:ext cx="627607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/>
              <a:t>গরজ যার জল স্যাঁচার</a:t>
            </a:r>
          </a:p>
          <a:p>
            <a:r>
              <a:rPr lang="bn-IN" sz="3600" dirty="0" smtClean="0"/>
              <a:t>        পাতকুয়ায় যাক না সেই,</a:t>
            </a:r>
          </a:p>
          <a:p>
            <a:r>
              <a:rPr lang="bn-IN" sz="3600" dirty="0" smtClean="0"/>
              <a:t>                         সুন্দরের তৃষ্ণা যার</a:t>
            </a:r>
          </a:p>
          <a:p>
            <a:r>
              <a:rPr lang="bn-IN" sz="3600" dirty="0" smtClean="0"/>
              <a:t>         আমরা ধাই তার আশেই।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962" y="782782"/>
            <a:ext cx="3140507" cy="259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362" y="762000"/>
            <a:ext cx="3200400" cy="26115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385690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4000" r="-25000" b="-5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4157" y="3048000"/>
            <a:ext cx="659988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/>
              <a:t>তার খোঁজেই বিরাম নেই</a:t>
            </a:r>
          </a:p>
          <a:p>
            <a:r>
              <a:rPr lang="bn-IN" sz="3600" dirty="0" smtClean="0"/>
              <a:t>       বিলাই তান-তরল  শ্লোক,</a:t>
            </a:r>
          </a:p>
          <a:p>
            <a:r>
              <a:rPr lang="bn-IN" sz="3600" dirty="0" smtClean="0"/>
              <a:t>                        চকোর চায়  চন্দ্রমায়,</a:t>
            </a:r>
          </a:p>
          <a:p>
            <a:r>
              <a:rPr lang="bn-IN" sz="3600" dirty="0" smtClean="0"/>
              <a:t>       আমরা চাই মুগ্ধ চোখ।</a:t>
            </a:r>
          </a:p>
          <a:p>
            <a:endParaRPr lang="en-US" sz="3600" dirty="0"/>
          </a:p>
        </p:txBody>
      </p:sp>
      <p:pic>
        <p:nvPicPr>
          <p:cNvPr id="4" name="Picture 2" descr="C:\Users\lenovo\Pictures\New folder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676" y="782782"/>
            <a:ext cx="3734416" cy="1946562"/>
          </a:xfrm>
          <a:prstGeom prst="rect">
            <a:avLst/>
          </a:prstGeom>
          <a:ln w="38100" cap="sq">
            <a:solidFill>
              <a:srgbClr val="FF99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2144157" y="748145"/>
            <a:ext cx="3982006" cy="1981200"/>
            <a:chOff x="2144157" y="748145"/>
            <a:chExt cx="3982006" cy="1981200"/>
          </a:xfrm>
        </p:grpSpPr>
        <p:grpSp>
          <p:nvGrpSpPr>
            <p:cNvPr id="6" name="Group 5"/>
            <p:cNvGrpSpPr/>
            <p:nvPr/>
          </p:nvGrpSpPr>
          <p:grpSpPr>
            <a:xfrm>
              <a:off x="2144157" y="748145"/>
              <a:ext cx="3982006" cy="1981200"/>
              <a:chOff x="2514600" y="748146"/>
              <a:chExt cx="2971800" cy="198120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14600" y="748146"/>
                <a:ext cx="2971800" cy="1981200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191" t="11049" r="10457" b="10629"/>
              <a:stretch/>
            </p:blipFill>
            <p:spPr>
              <a:xfrm flipH="1">
                <a:off x="2531916" y="748146"/>
                <a:ext cx="1704109" cy="1981199"/>
              </a:xfrm>
              <a:prstGeom prst="rect">
                <a:avLst/>
              </a:prstGeom>
              <a:effectLst>
                <a:softEdge rad="317500"/>
              </a:effectLst>
            </p:spPr>
          </p:pic>
        </p:grpSp>
        <p:sp>
          <p:nvSpPr>
            <p:cNvPr id="7" name="Frame 6"/>
            <p:cNvSpPr/>
            <p:nvPr/>
          </p:nvSpPr>
          <p:spPr>
            <a:xfrm>
              <a:off x="2144157" y="748145"/>
              <a:ext cx="3958803" cy="1981200"/>
            </a:xfrm>
            <a:prstGeom prst="frame">
              <a:avLst>
                <a:gd name="adj1" fmla="val 379"/>
              </a:avLst>
            </a:prstGeom>
            <a:ln w="3810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723274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79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5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53" tmFilter="0, 0; 0.125,0.2665; 0.25,0.4; 0.375,0.465; 0.5,0.5;  0.625,0.535; 0.75,0.6; 0.875,0.7335; 1,1">
                                          <p:stCondLst>
                                            <p:cond delay="65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" tmFilter="0, 0; 0.125,0.2665; 0.25,0.4; 0.375,0.465; 0.5,0.5;  0.625,0.535; 0.75,0.6; 0.875,0.7335; 1,1">
                                          <p:stCondLst>
                                            <p:cond delay="13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" tmFilter="0, 0; 0.125,0.2665; 0.25,0.4; 0.375,0.465; 0.5,0.5;  0.625,0.535; 0.75,0.6; 0.875,0.7335; 1,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">
                                          <p:stCondLst>
                                            <p:cond delay="63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" decel="50000">
                                          <p:stCondLst>
                                            <p:cond delay="66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">
                                          <p:stCondLst>
                                            <p:cond delay="129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" decel="50000">
                                          <p:stCondLst>
                                            <p:cond delay="131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4698" y="3741939"/>
            <a:ext cx="552266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/>
              <a:t>চপল পায় কেবল  ধাই</a:t>
            </a:r>
          </a:p>
          <a:p>
            <a:r>
              <a:rPr lang="bn-IN" sz="3600" dirty="0" smtClean="0"/>
              <a:t>    উপল-ঘায় দিই ঝিলিক,</a:t>
            </a:r>
          </a:p>
          <a:p>
            <a:r>
              <a:rPr lang="bn-IN" sz="3600" dirty="0" smtClean="0"/>
              <a:t>            দুল দোলাই মন ভোলাই,</a:t>
            </a:r>
          </a:p>
          <a:p>
            <a:r>
              <a:rPr lang="bn-IN" sz="3600" dirty="0" smtClean="0"/>
              <a:t>    </a:t>
            </a:r>
            <a:r>
              <a:rPr lang="en-US" sz="3600" dirty="0" smtClean="0"/>
              <a:t> </a:t>
            </a:r>
            <a:r>
              <a:rPr lang="bn-IN" sz="3600" dirty="0" smtClean="0"/>
              <a:t>ঝিলমিলাই দিগ্বিদিক।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698" y="533400"/>
            <a:ext cx="552266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0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7362" y="533400"/>
            <a:ext cx="22958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dirty="0" smtClean="0"/>
              <a:t>সরব পাঠ</a:t>
            </a:r>
            <a:endParaRPr lang="en-US" sz="4800" dirty="0"/>
          </a:p>
        </p:txBody>
      </p:sp>
      <p:grpSp>
        <p:nvGrpSpPr>
          <p:cNvPr id="6" name="Group 5"/>
          <p:cNvGrpSpPr/>
          <p:nvPr/>
        </p:nvGrpSpPr>
        <p:grpSpPr>
          <a:xfrm>
            <a:off x="3572882" y="1617518"/>
            <a:ext cx="4419600" cy="3886200"/>
            <a:chOff x="3572882" y="1617518"/>
            <a:chExt cx="4419600" cy="38862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2882" y="1617518"/>
              <a:ext cx="4419600" cy="3886200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5" name="Rectangle 4"/>
            <p:cNvSpPr/>
            <p:nvPr/>
          </p:nvSpPr>
          <p:spPr>
            <a:xfrm>
              <a:off x="3660053" y="3389166"/>
              <a:ext cx="1009360" cy="3428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6229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4000" r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2269" y="115717"/>
            <a:ext cx="5116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9600" dirty="0" smtClean="0">
                <a:solidFill>
                  <a:srgbClr val="FFFF00"/>
                </a:solidFill>
              </a:rPr>
              <a:t> </a:t>
            </a:r>
            <a:endParaRPr lang="en-US" sz="96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78087" y="444928"/>
            <a:ext cx="1955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dirty="0" smtClean="0"/>
              <a:t>মূল্যায়ন</a:t>
            </a:r>
            <a:endParaRPr lang="en-US" sz="4800" dirty="0"/>
          </a:p>
        </p:txBody>
      </p:sp>
      <p:grpSp>
        <p:nvGrpSpPr>
          <p:cNvPr id="4" name="Group 3"/>
          <p:cNvGrpSpPr/>
          <p:nvPr/>
        </p:nvGrpSpPr>
        <p:grpSpPr>
          <a:xfrm>
            <a:off x="1707165" y="1245331"/>
            <a:ext cx="8507597" cy="1076336"/>
            <a:chOff x="1563192" y="1905000"/>
            <a:chExt cx="8507597" cy="1076336"/>
          </a:xfrm>
        </p:grpSpPr>
        <p:sp>
          <p:nvSpPr>
            <p:cNvPr id="3" name="TextBox 2"/>
            <p:cNvSpPr txBox="1"/>
            <p:nvPr/>
          </p:nvSpPr>
          <p:spPr>
            <a:xfrm>
              <a:off x="1563192" y="1905000"/>
              <a:ext cx="49888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2800" dirty="0" smtClean="0"/>
                <a:t>১। পাহাড়ের উচ্চ শিখরে কার  জন্ম ? </a:t>
              </a:r>
              <a:endParaRPr lang="en-US" sz="28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838693" y="2458116"/>
              <a:ext cx="16017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2800" dirty="0" smtClean="0"/>
                <a:t>(ক) বৃষ্টির </a:t>
              </a:r>
              <a:endParaRPr lang="en-US" sz="28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025442" y="2458116"/>
              <a:ext cx="16786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2800" dirty="0" smtClean="0"/>
                <a:t>(খ) মেঘের </a:t>
              </a:r>
              <a:endParaRPr lang="en-US" sz="28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126163" y="2458116"/>
              <a:ext cx="15888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2800" dirty="0" smtClean="0"/>
                <a:t>(গ) ঝর্ণার </a:t>
              </a:r>
              <a:endParaRPr lang="en-US" sz="28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243045" y="2458116"/>
              <a:ext cx="18277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2800" dirty="0" smtClean="0"/>
                <a:t>(ঘ) ঝিঁঝির  </a:t>
              </a:r>
              <a:endParaRPr lang="en-US" sz="28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635383" y="2386796"/>
            <a:ext cx="7779033" cy="1076336"/>
            <a:chOff x="1563192" y="1905000"/>
            <a:chExt cx="7779033" cy="1076336"/>
          </a:xfrm>
        </p:grpSpPr>
        <p:sp>
          <p:nvSpPr>
            <p:cNvPr id="11" name="TextBox 10"/>
            <p:cNvSpPr txBox="1"/>
            <p:nvPr/>
          </p:nvSpPr>
          <p:spPr>
            <a:xfrm>
              <a:off x="1563192" y="1905000"/>
              <a:ext cx="54906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200" dirty="0"/>
                <a:t>২</a:t>
              </a:r>
              <a:r>
                <a:rPr lang="bn-IN" sz="3200" dirty="0" smtClean="0"/>
                <a:t>। </a:t>
              </a:r>
              <a:r>
                <a:rPr lang="bn-IN" sz="2800" dirty="0"/>
                <a:t>ঝর্ণার </a:t>
              </a:r>
              <a:r>
                <a:rPr lang="bn-IN" sz="2800" dirty="0" smtClean="0"/>
                <a:t>পায়ে কোন ফুলের নূপুর বাজে? </a:t>
              </a:r>
              <a:endParaRPr lang="en-US" sz="28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38693" y="2458116"/>
              <a:ext cx="15888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2800" dirty="0" smtClean="0"/>
                <a:t>(ক) টগর  </a:t>
              </a:r>
              <a:endParaRPr lang="en-US" sz="28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025442" y="2458116"/>
              <a:ext cx="9060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2800" dirty="0" smtClean="0"/>
                <a:t>বেলী </a:t>
              </a:r>
              <a:endParaRPr lang="en-US" sz="28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26162" y="2458116"/>
              <a:ext cx="1905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 smtClean="0"/>
                <a:t>(গ) গোলাপ</a:t>
              </a:r>
              <a:endParaRPr lang="en-US" sz="28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412162" y="2458116"/>
              <a:ext cx="9300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2800" dirty="0" smtClean="0"/>
                <a:t>জবা  </a:t>
              </a:r>
              <a:endParaRPr lang="en-US" sz="28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517309" y="3428725"/>
            <a:ext cx="6862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/>
              <a:t>৩। ঝুম-পাহাড় ভয় দেখায়  বলতে বোঝানো হয়েছে-</a:t>
            </a:r>
            <a:endParaRPr lang="en-US" sz="2800" dirty="0"/>
          </a:p>
        </p:txBody>
      </p:sp>
      <p:grpSp>
        <p:nvGrpSpPr>
          <p:cNvPr id="54" name="Group 53"/>
          <p:cNvGrpSpPr/>
          <p:nvPr/>
        </p:nvGrpSpPr>
        <p:grpSpPr>
          <a:xfrm>
            <a:off x="1815177" y="3927718"/>
            <a:ext cx="8909829" cy="1046440"/>
            <a:chOff x="1946705" y="4144696"/>
            <a:chExt cx="7498979" cy="1046440"/>
          </a:xfrm>
        </p:grpSpPr>
        <p:sp>
          <p:nvSpPr>
            <p:cNvPr id="18" name="TextBox 17"/>
            <p:cNvSpPr txBox="1"/>
            <p:nvPr/>
          </p:nvSpPr>
          <p:spPr>
            <a:xfrm>
              <a:off x="1946705" y="4144696"/>
              <a:ext cx="453842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(i) </a:t>
              </a:r>
              <a:r>
                <a:rPr lang="bn-IN" sz="2800" dirty="0" smtClean="0"/>
                <a:t>পাহাড়ে ভয়ঙ্কর প্রাণী বাস করে </a:t>
              </a:r>
              <a:endParaRPr lang="en-US" sz="28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02803" y="4144696"/>
              <a:ext cx="344288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(ii) </a:t>
              </a:r>
              <a:r>
                <a:rPr lang="bn-IN" sz="2800" dirty="0" smtClean="0"/>
                <a:t>নির্জনতা ভয় সঞ্চার করে </a:t>
              </a:r>
              <a:endParaRPr lang="en-US" sz="28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52933" y="4667916"/>
              <a:ext cx="39142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2800" dirty="0" smtClean="0"/>
                <a:t>(</a:t>
              </a:r>
              <a:r>
                <a:rPr lang="en-US" sz="2800" dirty="0" smtClean="0"/>
                <a:t>iii</a:t>
              </a:r>
              <a:r>
                <a:rPr lang="bn-IN" sz="2800" dirty="0" smtClean="0"/>
                <a:t>) ছায়াঘন পরিবেশ ভয়ের উৎস</a:t>
              </a:r>
              <a:endParaRPr lang="en-US" sz="2800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867815" y="4920602"/>
            <a:ext cx="29562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/>
              <a:t>নিচের কোনটি সঠিক </a:t>
            </a:r>
            <a:endParaRPr lang="en-US" sz="2800" dirty="0"/>
          </a:p>
        </p:txBody>
      </p:sp>
      <p:sp>
        <p:nvSpPr>
          <p:cNvPr id="46" name="Rectangle 45"/>
          <p:cNvSpPr/>
          <p:nvPr/>
        </p:nvSpPr>
        <p:spPr>
          <a:xfrm>
            <a:off x="9907280" y="5540613"/>
            <a:ext cx="11690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/>
          </a:p>
          <a:p>
            <a:endParaRPr lang="en-US" sz="2000" dirty="0"/>
          </a:p>
        </p:txBody>
      </p:sp>
      <p:sp>
        <p:nvSpPr>
          <p:cNvPr id="53" name="TextBox 52"/>
          <p:cNvSpPr txBox="1"/>
          <p:nvPr/>
        </p:nvSpPr>
        <p:spPr>
          <a:xfrm>
            <a:off x="1841745" y="5428432"/>
            <a:ext cx="84962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(ক)</a:t>
            </a:r>
            <a:r>
              <a:rPr lang="en-US" sz="2800" dirty="0" smtClean="0"/>
              <a:t>  </a:t>
            </a:r>
            <a:r>
              <a:rPr lang="bn-IN" sz="2800" dirty="0" smtClean="0"/>
              <a:t> </a:t>
            </a:r>
            <a:r>
              <a:rPr lang="en-US" sz="2800" dirty="0" smtClean="0"/>
              <a:t>i</a:t>
            </a:r>
            <a:r>
              <a:rPr lang="bn-IN" sz="2800" dirty="0" smtClean="0"/>
              <a:t> </a:t>
            </a:r>
            <a:r>
              <a:rPr lang="en-US" sz="2800" dirty="0" smtClean="0"/>
              <a:t> </a:t>
            </a:r>
            <a:r>
              <a:rPr lang="bn-IN" sz="2800" dirty="0" smtClean="0"/>
              <a:t>ও</a:t>
            </a:r>
            <a:r>
              <a:rPr lang="en-US" sz="2800" dirty="0" smtClean="0"/>
              <a:t> </a:t>
            </a:r>
            <a:r>
              <a:rPr lang="bn-IN" sz="2800" dirty="0" smtClean="0"/>
              <a:t> </a:t>
            </a:r>
            <a:r>
              <a:rPr lang="en-US" sz="2800" dirty="0" smtClean="0"/>
              <a:t>ii       (</a:t>
            </a:r>
            <a:r>
              <a:rPr lang="bn-IN" sz="2800" dirty="0" smtClean="0"/>
              <a:t>খ</a:t>
            </a:r>
            <a:r>
              <a:rPr lang="en-US" sz="2800" dirty="0" smtClean="0"/>
              <a:t>)   i  </a:t>
            </a:r>
            <a:r>
              <a:rPr lang="bn-IN" sz="2800" dirty="0" smtClean="0"/>
              <a:t>ও </a:t>
            </a:r>
            <a:r>
              <a:rPr lang="en-US" sz="2800" dirty="0" smtClean="0"/>
              <a:t>  iii          (</a:t>
            </a:r>
            <a:r>
              <a:rPr lang="bn-IN" sz="2800" dirty="0" smtClean="0"/>
              <a:t>গ</a:t>
            </a:r>
            <a:r>
              <a:rPr lang="en-US" sz="2800" dirty="0" smtClean="0"/>
              <a:t>)  ii </a:t>
            </a:r>
            <a:r>
              <a:rPr lang="bn-IN" sz="2800" dirty="0" smtClean="0"/>
              <a:t> ও</a:t>
            </a:r>
            <a:r>
              <a:rPr lang="en-US" sz="2800" dirty="0" smtClean="0"/>
              <a:t>  iii        (ঘ)  i ,  ii  </a:t>
            </a:r>
            <a:r>
              <a:rPr lang="bn-IN" sz="2800" dirty="0" smtClean="0"/>
              <a:t>ও </a:t>
            </a:r>
            <a:r>
              <a:rPr lang="en-US" sz="2800" dirty="0" smtClean="0"/>
              <a:t> iii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6332817" y="1595094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40737" y="5182212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69808" y="2708252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9963006" y="126135"/>
            <a:ext cx="1524000" cy="1468581"/>
          </a:xfrm>
          <a:prstGeom prst="ellipse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0062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25962" y="378354"/>
            <a:ext cx="37032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6000" dirty="0" smtClean="0"/>
              <a:t>বাড়ির কাজ 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1543575" y="5334000"/>
            <a:ext cx="9668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solidFill>
                  <a:srgbClr val="4218F4"/>
                </a:solidFill>
              </a:rPr>
              <a:t>কবিতার আলোকে ঝর্ণার প্র্রকৃতির সৌন্দর্যের বর্ণনা করো। </a:t>
            </a:r>
            <a:endParaRPr lang="en-US" sz="3600" dirty="0">
              <a:solidFill>
                <a:srgbClr val="4218F4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362" y="1600200"/>
            <a:ext cx="4495800" cy="342471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3466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16000" r="-3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515" y="738446"/>
            <a:ext cx="8429625" cy="39769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99515" y="692727"/>
            <a:ext cx="8458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39912" y="692727"/>
            <a:ext cx="57150" cy="40316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329140" y="692727"/>
            <a:ext cx="57150" cy="40316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839912" y="4724400"/>
            <a:ext cx="245745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931293" y="4692536"/>
            <a:ext cx="245745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4327191" y="4657900"/>
            <a:ext cx="3872000" cy="1339942"/>
            <a:chOff x="4600701" y="4033305"/>
            <a:chExt cx="3872000" cy="1339942"/>
          </a:xfrm>
        </p:grpSpPr>
        <p:sp>
          <p:nvSpPr>
            <p:cNvPr id="10" name="TextBox 9"/>
            <p:cNvSpPr txBox="1"/>
            <p:nvPr/>
          </p:nvSpPr>
          <p:spPr>
            <a:xfrm>
              <a:off x="4676469" y="4038600"/>
              <a:ext cx="3796232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8000" b="1" i="1" dirty="0" smtClean="0">
                  <a:solidFill>
                    <a:srgbClr val="4218F4"/>
                  </a:solidFill>
                </a:rPr>
                <a:t>ধন্যবাদ </a:t>
              </a:r>
              <a:endParaRPr lang="en-US" sz="8000" b="1" i="1" dirty="0">
                <a:solidFill>
                  <a:srgbClr val="4218F4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51213" y="4049808"/>
              <a:ext cx="3796232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8000" b="1" i="1" dirty="0" smtClean="0">
                  <a:solidFill>
                    <a:srgbClr val="FF0000"/>
                  </a:solidFill>
                </a:rPr>
                <a:t>ধন্যবাদ </a:t>
              </a:r>
              <a:endParaRPr lang="en-US" sz="80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600701" y="4033305"/>
              <a:ext cx="3796232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8000" b="1" i="1" dirty="0" smtClean="0">
                  <a:solidFill>
                    <a:srgbClr val="00B050"/>
                  </a:solidFill>
                </a:rPr>
                <a:t>ধন্যবাদ </a:t>
              </a:r>
              <a:endParaRPr lang="en-US" sz="8000" b="1" i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12" name="Block Arc 11"/>
          <p:cNvSpPr/>
          <p:nvPr/>
        </p:nvSpPr>
        <p:spPr>
          <a:xfrm rot="10800000">
            <a:off x="4023178" y="4952999"/>
            <a:ext cx="4555791" cy="1154978"/>
          </a:xfrm>
          <a:prstGeom prst="blockArc">
            <a:avLst>
              <a:gd name="adj1" fmla="val 10090622"/>
              <a:gd name="adj2" fmla="val 561430"/>
              <a:gd name="adj3" fmla="val 61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1351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0" t="-60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9562" y="533400"/>
            <a:ext cx="62039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solidFill>
                  <a:srgbClr val="7030A0"/>
                </a:solidFill>
              </a:rPr>
              <a:t>এসো এবার কিছু ছবি দেখে  নিই।</a:t>
            </a:r>
            <a:endParaRPr lang="en-US" sz="4000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363" y="1544781"/>
            <a:ext cx="4239528" cy="196041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363" y="4052457"/>
            <a:ext cx="4239526" cy="19950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5" t="1724" r="333" b="13470"/>
          <a:stretch/>
        </p:blipFill>
        <p:spPr>
          <a:xfrm>
            <a:off x="1252103" y="1544782"/>
            <a:ext cx="4396607" cy="198119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694" y="4052457"/>
            <a:ext cx="4333573" cy="198120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514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3797" y="101862"/>
            <a:ext cx="48442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8800" dirty="0" smtClean="0">
                <a:solidFill>
                  <a:srgbClr val="FFFF00"/>
                </a:solidFill>
              </a:rPr>
              <a:t> </a:t>
            </a:r>
            <a:endParaRPr lang="en-US" sz="88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62" y="300986"/>
            <a:ext cx="11451738" cy="41384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7362" y="4433179"/>
            <a:ext cx="11476994" cy="2120021"/>
          </a:xfrm>
          <a:prstGeom prst="rect">
            <a:avLst/>
          </a:prstGeom>
          <a:solidFill>
            <a:srgbClr val="FFC000"/>
          </a:solidFill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7362" y="4523693"/>
            <a:ext cx="1150225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পাঠ পরিচিতিঃ চঞ্চল পুলকিত গতিময়; স্তব্ধ পাথরের বুকে আনন্দের পদচিহ্ন। নির্জন দুপুরে পাখির ডাক ও শোনা যায় না। পাহাড় যেন দৈত্যের মতো ঘাড় ঘুড়িয়ে ভয় দেখায়। এতো কিছুর মধ্যেও কবির চঞ্চল ও</a:t>
            </a:r>
          </a:p>
          <a:p>
            <a:r>
              <a:rPr lang="bn-IN" sz="2400" dirty="0" smtClean="0"/>
              <a:t>আনন্দময় পদধ্বনিতে পর্বত থেকে নেমে আসে সাদা জলরাশির ধারা।চমৎকার এর ধ্বনিমাধুর্য ও বর্ণ</a:t>
            </a:r>
          </a:p>
          <a:p>
            <a:r>
              <a:rPr lang="bn-IN" sz="2400" dirty="0" smtClean="0"/>
              <a:t>বৈভব।এই জলধারার যে সৌন্দর্য এবং আমিয় স্বাদ তা তুলনারহিত।গিরি থেকে পতিত এই অম্বররাশি </a:t>
            </a:r>
          </a:p>
          <a:p>
            <a:r>
              <a:rPr lang="bn-IN" sz="2400" dirty="0" smtClean="0"/>
              <a:t>পাথরের বুকে আঘাত হেনে চতুর্দিকে ছড়িয়ে পড়ে যে অপূর্ব সৌন্দর্যের সৃষ্টি করে তা সত্যি মনোহর। 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630362" y="37829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ArhialkhanMJ" pitchFamily="2" charset="0"/>
              <a:cs typeface="Arhialkhan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96962" y="82513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15306" y="682545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bg1"/>
                </a:solidFill>
              </a:rPr>
              <a:t>পাঠ ঘোষণা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72506" y="17526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FF0000"/>
                </a:solidFill>
              </a:rPr>
              <a:t>ঝর্ণার গান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72506" y="2702941"/>
            <a:ext cx="3347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FF00"/>
                </a:solidFill>
              </a:rPr>
              <a:t>সত্যেন্দ্রনাথ দত্ত 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93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9903" y="838200"/>
            <a:ext cx="20425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dirty="0" smtClean="0">
                <a:solidFill>
                  <a:srgbClr val="4218F4"/>
                </a:solidFill>
                <a:latin typeface="NikoshBAN" pitchFamily="2" charset="0"/>
                <a:cs typeface="NikoshBAN" pitchFamily="2" charset="0"/>
              </a:rPr>
              <a:t>শিখন ফল </a:t>
            </a:r>
            <a:endParaRPr lang="en-US" sz="4400" dirty="0">
              <a:solidFill>
                <a:srgbClr val="4218F4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0591" y="2035240"/>
            <a:ext cx="4826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১।কবির পরিচিতি বলতে পারবে ।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47625" y="2895600"/>
            <a:ext cx="593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২।নতুন নতুন শব্দের অর্থ জানতে পারবে ।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6833" y="3722039"/>
            <a:ext cx="7815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৩।পাহাড়ি প্রকৃতি ও পরিবেশ 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সম্পর্কে 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জানতে পারবে।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91577" y="4724400"/>
            <a:ext cx="758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৪।পাহাড়ি ঝর্ণার সৌন্দর্যের পরিচিতি জানতে পারবে।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9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7000"/>
            <a:lum/>
          </a:blip>
          <a:srcRect/>
          <a:stretch>
            <a:fillRect l="-6000" t="-1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2858876" y="1295400"/>
            <a:ext cx="5003033" cy="2895600"/>
            <a:chOff x="1828799" y="1295400"/>
            <a:chExt cx="4165783" cy="335280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1219" y="1524000"/>
              <a:ext cx="3488126" cy="2696441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chemeClr val="accent6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5" name="Round Diagonal Corner Rectangle 34"/>
            <p:cNvSpPr/>
            <p:nvPr/>
          </p:nvSpPr>
          <p:spPr>
            <a:xfrm>
              <a:off x="1955982" y="1295400"/>
              <a:ext cx="4038600" cy="3200400"/>
            </a:xfrm>
            <a:prstGeom prst="round2Diag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 Diagonal Corner Rectangle 35"/>
            <p:cNvSpPr/>
            <p:nvPr/>
          </p:nvSpPr>
          <p:spPr>
            <a:xfrm>
              <a:off x="1828799" y="1295400"/>
              <a:ext cx="4165783" cy="3352800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chemeClr val="accent6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783107" y="301079"/>
            <a:ext cx="33073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dirty="0" smtClean="0"/>
              <a:t>কবির পরিচিতি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3783107" y="4495800"/>
            <a:ext cx="33346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>
                <a:solidFill>
                  <a:schemeClr val="tx2"/>
                </a:solidFill>
              </a:rPr>
              <a:t>সত্যেন্দ্রনাথ দত্ত </a:t>
            </a:r>
            <a:endParaRPr lang="en-US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20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29722" y="381000"/>
            <a:ext cx="76434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solidFill>
                  <a:srgbClr val="FF0000"/>
                </a:solidFill>
                <a:latin typeface="KhooaiMJ" pitchFamily="2" charset="0"/>
                <a:cs typeface="KhooaiMJ" pitchFamily="2" charset="0"/>
              </a:rPr>
              <a:t>জন্মঃ</a:t>
            </a:r>
            <a:r>
              <a:rPr lang="bn-IN" sz="2800" dirty="0" smtClean="0">
                <a:latin typeface="KhooaiMJ" pitchFamily="2" charset="0"/>
                <a:cs typeface="KhooaiMJ" pitchFamily="2" charset="0"/>
              </a:rPr>
              <a:t> ১৮৮২ খ্রিষ্টাব্দে কলিকাতার কাছাকাছি নিমতা গ্রামে </a:t>
            </a:r>
            <a:endParaRPr lang="en-US" sz="2800" dirty="0" smtClean="0">
              <a:latin typeface="KhooaiMJ" pitchFamily="2" charset="0"/>
              <a:cs typeface="KhooaiMJ" pitchFamily="2" charset="0"/>
            </a:endParaRPr>
          </a:p>
          <a:p>
            <a:r>
              <a:rPr lang="bn-IN" sz="2800" dirty="0" smtClean="0">
                <a:latin typeface="KhooaiMJ" pitchFamily="2" charset="0"/>
                <a:cs typeface="KhooaiMJ" pitchFamily="2" charset="0"/>
              </a:rPr>
              <a:t>জন্মগ্রহণ করেন। </a:t>
            </a:r>
            <a:endParaRPr lang="en-US" sz="2800" dirty="0">
              <a:latin typeface="KhooaiMJ" pitchFamily="2" charset="0"/>
              <a:cs typeface="Khooai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06794" y="1502538"/>
            <a:ext cx="79247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FF0000"/>
                </a:solidFill>
                <a:latin typeface="KhooaiMJ" pitchFamily="2" charset="0"/>
                <a:cs typeface="KhooaiMJ" pitchFamily="2" charset="0"/>
              </a:rPr>
              <a:t>সাহিত্য সাধনাঃ </a:t>
            </a:r>
            <a:r>
              <a:rPr lang="bn-IN" sz="2800" dirty="0" smtClean="0">
                <a:latin typeface="KhooaiMJ" pitchFamily="2" charset="0"/>
                <a:cs typeface="KhooaiMJ" pitchFamily="2" charset="0"/>
              </a:rPr>
              <a:t>সত্যেন্দ্রনাথ দত্ত ছাত্র জীবন থেকেই কাব্যচর্চা</a:t>
            </a:r>
            <a:endParaRPr lang="en-US" sz="2800" dirty="0" smtClean="0">
              <a:latin typeface="KhooaiMJ" pitchFamily="2" charset="0"/>
              <a:cs typeface="KhooaiMJ" pitchFamily="2" charset="0"/>
            </a:endParaRPr>
          </a:p>
          <a:p>
            <a:r>
              <a:rPr lang="bn-IN" sz="2800" dirty="0" smtClean="0">
                <a:latin typeface="KhooaiMJ" pitchFamily="2" charset="0"/>
                <a:cs typeface="KhooaiMJ" pitchFamily="2" charset="0"/>
              </a:rPr>
              <a:t> করতেন  । দর্শন,বিজ্ঞান, ইতিহাস, ভাষা, ধর্ম  ইত্যাদি  বিচিত্র </a:t>
            </a:r>
            <a:endParaRPr lang="en-US" sz="2800" dirty="0" smtClean="0">
              <a:latin typeface="KhooaiMJ" pitchFamily="2" charset="0"/>
              <a:cs typeface="KhooaiMJ" pitchFamily="2" charset="0"/>
            </a:endParaRPr>
          </a:p>
          <a:p>
            <a:r>
              <a:rPr lang="bn-IN" sz="2800" dirty="0" smtClean="0">
                <a:latin typeface="KhooaiMJ" pitchFamily="2" charset="0"/>
                <a:cs typeface="KhooaiMJ" pitchFamily="2" charset="0"/>
              </a:rPr>
              <a:t>বিষয়ের প্রতি অনুরাগী ছিলেন। </a:t>
            </a:r>
            <a:endParaRPr lang="en-US" sz="2800" dirty="0">
              <a:latin typeface="KhooaiMJ" pitchFamily="2" charset="0"/>
              <a:cs typeface="Khooai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9962" y="3048000"/>
            <a:ext cx="838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FF0000"/>
                </a:solidFill>
                <a:latin typeface="KhooaiMJ" pitchFamily="2" charset="0"/>
                <a:cs typeface="KhooaiMJ" pitchFamily="2" charset="0"/>
              </a:rPr>
              <a:t>উল্লেখযোগ্য রচনাঃ </a:t>
            </a:r>
            <a:r>
              <a:rPr lang="bn-IN" sz="2800" dirty="0" smtClean="0">
                <a:latin typeface="KhooaiMJ" pitchFamily="2" charset="0"/>
                <a:cs typeface="KhooaiMJ" pitchFamily="2" charset="0"/>
              </a:rPr>
              <a:t>মৌলিক কাব্যঃ সবিতা,সন্ধিক্ষন,বেনু ও বীণা,</a:t>
            </a:r>
          </a:p>
          <a:p>
            <a:r>
              <a:rPr lang="bn-IN" sz="2800" dirty="0" smtClean="0">
                <a:latin typeface="KhooaiMJ" pitchFamily="2" charset="0"/>
                <a:cs typeface="KhooaiMJ" pitchFamily="2" charset="0"/>
              </a:rPr>
              <a:t> হোমশিখা, কুহু ও কেকা  অভ্র-আবীর,বেলাশেষের গান, বিদায় </a:t>
            </a:r>
          </a:p>
          <a:p>
            <a:r>
              <a:rPr lang="bn-IN" sz="2800" dirty="0" smtClean="0">
                <a:latin typeface="KhooaiMJ" pitchFamily="2" charset="0"/>
                <a:cs typeface="KhooaiMJ" pitchFamily="2" charset="0"/>
              </a:rPr>
              <a:t>আরতী ইত্যাদি।</a:t>
            </a:r>
            <a:endParaRPr lang="en-US" sz="2800" dirty="0">
              <a:latin typeface="KhooaiMJ" pitchFamily="2" charset="0"/>
              <a:cs typeface="Khooai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95392" y="4648200"/>
            <a:ext cx="80425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solidFill>
                  <a:srgbClr val="FF0000"/>
                </a:solidFill>
                <a:latin typeface="KhooaiMJ" pitchFamily="2" charset="0"/>
                <a:cs typeface="KhooaiMJ" pitchFamily="2" charset="0"/>
              </a:rPr>
              <a:t>বিষেষত্বঃ</a:t>
            </a:r>
            <a:r>
              <a:rPr lang="bn-IN" sz="2800" dirty="0" smtClean="0">
                <a:latin typeface="KhooaiMJ" pitchFamily="2" charset="0"/>
                <a:cs typeface="KhooaiMJ" pitchFamily="2" charset="0"/>
              </a:rPr>
              <a:t> বাংলা ভাষায় ছন্দ নির্মানে তিনি অসাধারণ  নৈপূণ্যের</a:t>
            </a:r>
            <a:endParaRPr lang="en-US" sz="2800" dirty="0" smtClean="0">
              <a:latin typeface="KhooaiMJ" pitchFamily="2" charset="0"/>
              <a:cs typeface="KhooaiMJ" pitchFamily="2" charset="0"/>
            </a:endParaRPr>
          </a:p>
          <a:p>
            <a:r>
              <a:rPr lang="bn-IN" sz="2800" dirty="0" smtClean="0">
                <a:latin typeface="KhooaiMJ" pitchFamily="2" charset="0"/>
                <a:cs typeface="KhooaiMJ" pitchFamily="2" charset="0"/>
              </a:rPr>
              <a:t> পরিচয় দিয়াছেন।এজন্য তাঁকে ছন্দের রাজা বলা হয়। </a:t>
            </a:r>
            <a:endParaRPr lang="en-US" sz="2800" dirty="0">
              <a:latin typeface="KhooaiMJ" pitchFamily="2" charset="0"/>
              <a:cs typeface="Khooai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70124" y="5791200"/>
            <a:ext cx="76498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solidFill>
                  <a:srgbClr val="FF0000"/>
                </a:solidFill>
                <a:latin typeface="KhooaiMJ" pitchFamily="2" charset="0"/>
                <a:cs typeface="KhooaiMJ" pitchFamily="2" charset="0"/>
              </a:rPr>
              <a:t>মৃত্যুঃ</a:t>
            </a:r>
            <a:r>
              <a:rPr lang="bn-IN" sz="2800" dirty="0" smtClean="0">
                <a:latin typeface="KhooaiMJ" pitchFamily="2" charset="0"/>
                <a:cs typeface="KhooaiMJ" pitchFamily="2" charset="0"/>
              </a:rPr>
              <a:t> তিনি ১৯২২সালে মাত্র চল্লিশ বয়সে মৃত্যুবরণ করেন।</a:t>
            </a:r>
            <a:endParaRPr lang="en-US" sz="2800" dirty="0">
              <a:latin typeface="KhooaiMJ" pitchFamily="2" charset="0"/>
              <a:cs typeface="Khooai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04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715943" y="185046"/>
            <a:ext cx="8755415" cy="990599"/>
            <a:chOff x="878348" y="271999"/>
            <a:chExt cx="10262771" cy="990599"/>
          </a:xfrm>
        </p:grpSpPr>
        <p:sp>
          <p:nvSpPr>
            <p:cNvPr id="44" name="Freeform 43"/>
            <p:cNvSpPr/>
            <p:nvPr/>
          </p:nvSpPr>
          <p:spPr>
            <a:xfrm>
              <a:off x="878348" y="271999"/>
              <a:ext cx="10262771" cy="990599"/>
            </a:xfrm>
            <a:custGeom>
              <a:avLst/>
              <a:gdLst>
                <a:gd name="connsiteX0" fmla="*/ 0 w 6096000"/>
                <a:gd name="connsiteY0" fmla="*/ 127000 h 1269999"/>
                <a:gd name="connsiteX1" fmla="*/ 127000 w 6096000"/>
                <a:gd name="connsiteY1" fmla="*/ 0 h 1269999"/>
                <a:gd name="connsiteX2" fmla="*/ 5969000 w 6096000"/>
                <a:gd name="connsiteY2" fmla="*/ 0 h 1269999"/>
                <a:gd name="connsiteX3" fmla="*/ 6096000 w 6096000"/>
                <a:gd name="connsiteY3" fmla="*/ 127000 h 1269999"/>
                <a:gd name="connsiteX4" fmla="*/ 6096000 w 6096000"/>
                <a:gd name="connsiteY4" fmla="*/ 1142999 h 1269999"/>
                <a:gd name="connsiteX5" fmla="*/ 5969000 w 6096000"/>
                <a:gd name="connsiteY5" fmla="*/ 1269999 h 1269999"/>
                <a:gd name="connsiteX6" fmla="*/ 127000 w 6096000"/>
                <a:gd name="connsiteY6" fmla="*/ 1269999 h 1269999"/>
                <a:gd name="connsiteX7" fmla="*/ 0 w 6096000"/>
                <a:gd name="connsiteY7" fmla="*/ 1142999 h 1269999"/>
                <a:gd name="connsiteX8" fmla="*/ 0 w 6096000"/>
                <a:gd name="connsiteY8" fmla="*/ 127000 h 126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1269999">
                  <a:moveTo>
                    <a:pt x="0" y="127000"/>
                  </a:moveTo>
                  <a:cubicBezTo>
                    <a:pt x="0" y="56860"/>
                    <a:pt x="56860" y="0"/>
                    <a:pt x="127000" y="0"/>
                  </a:cubicBezTo>
                  <a:lnTo>
                    <a:pt x="5969000" y="0"/>
                  </a:lnTo>
                  <a:cubicBezTo>
                    <a:pt x="6039140" y="0"/>
                    <a:pt x="6096000" y="56860"/>
                    <a:pt x="6096000" y="127000"/>
                  </a:cubicBezTo>
                  <a:lnTo>
                    <a:pt x="6096000" y="1142999"/>
                  </a:lnTo>
                  <a:cubicBezTo>
                    <a:pt x="6096000" y="1213139"/>
                    <a:pt x="6039140" y="1269999"/>
                    <a:pt x="5969000" y="1269999"/>
                  </a:cubicBezTo>
                  <a:lnTo>
                    <a:pt x="127000" y="1269999"/>
                  </a:lnTo>
                  <a:cubicBezTo>
                    <a:pt x="56860" y="1269999"/>
                    <a:pt x="0" y="1213139"/>
                    <a:pt x="0" y="1142999"/>
                  </a:cubicBezTo>
                  <a:lnTo>
                    <a:pt x="0" y="12700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FF99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45260" tIns="99060" rIns="99060" bIns="99060" numCol="1" spcCol="1270" anchor="t" anchorCtr="0">
              <a:noAutofit/>
            </a:bodyPr>
            <a:lstStyle/>
            <a:p>
              <a:pPr lvl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400" kern="120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4000" kern="120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4000" kern="120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677771" y="444134"/>
              <a:ext cx="6842844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IN" sz="3600" dirty="0" smtClean="0"/>
                <a:t>এসো কিছু শব্দ -অর্থ শিখে নিই।</a:t>
              </a:r>
              <a:endParaRPr lang="en-US" sz="3600" dirty="0"/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4317043" y="2771162"/>
            <a:ext cx="2420298" cy="1012319"/>
          </a:xfrm>
          <a:prstGeom prst="roundRect">
            <a:avLst>
              <a:gd name="adj" fmla="val 1000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Rounded Rectangle 27"/>
          <p:cNvSpPr/>
          <p:nvPr/>
        </p:nvSpPr>
        <p:spPr>
          <a:xfrm>
            <a:off x="4326423" y="4017536"/>
            <a:ext cx="2282548" cy="1012319"/>
          </a:xfrm>
          <a:prstGeom prst="roundRect">
            <a:avLst>
              <a:gd name="adj" fmla="val 1000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Rounded Rectangle 31"/>
          <p:cNvSpPr/>
          <p:nvPr/>
        </p:nvSpPr>
        <p:spPr>
          <a:xfrm>
            <a:off x="4266439" y="5357601"/>
            <a:ext cx="2316515" cy="1012319"/>
          </a:xfrm>
          <a:prstGeom prst="roundRect">
            <a:avLst>
              <a:gd name="adj" fmla="val 10000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6" name="Group 45"/>
          <p:cNvGrpSpPr/>
          <p:nvPr/>
        </p:nvGrpSpPr>
        <p:grpSpPr>
          <a:xfrm>
            <a:off x="1715943" y="2786207"/>
            <a:ext cx="1994804" cy="1012320"/>
            <a:chOff x="1255065" y="2688759"/>
            <a:chExt cx="2731801" cy="1012320"/>
          </a:xfrm>
        </p:grpSpPr>
        <p:sp>
          <p:nvSpPr>
            <p:cNvPr id="25" name="Freeform 24"/>
            <p:cNvSpPr/>
            <p:nvPr/>
          </p:nvSpPr>
          <p:spPr>
            <a:xfrm>
              <a:off x="1255065" y="2688759"/>
              <a:ext cx="2731801" cy="1012320"/>
            </a:xfrm>
            <a:custGeom>
              <a:avLst/>
              <a:gdLst>
                <a:gd name="connsiteX0" fmla="*/ 0 w 6096000"/>
                <a:gd name="connsiteY0" fmla="*/ 127000 h 1269999"/>
                <a:gd name="connsiteX1" fmla="*/ 127000 w 6096000"/>
                <a:gd name="connsiteY1" fmla="*/ 0 h 1269999"/>
                <a:gd name="connsiteX2" fmla="*/ 5969000 w 6096000"/>
                <a:gd name="connsiteY2" fmla="*/ 0 h 1269999"/>
                <a:gd name="connsiteX3" fmla="*/ 6096000 w 6096000"/>
                <a:gd name="connsiteY3" fmla="*/ 127000 h 1269999"/>
                <a:gd name="connsiteX4" fmla="*/ 6096000 w 6096000"/>
                <a:gd name="connsiteY4" fmla="*/ 1142999 h 1269999"/>
                <a:gd name="connsiteX5" fmla="*/ 5969000 w 6096000"/>
                <a:gd name="connsiteY5" fmla="*/ 1269999 h 1269999"/>
                <a:gd name="connsiteX6" fmla="*/ 127000 w 6096000"/>
                <a:gd name="connsiteY6" fmla="*/ 1269999 h 1269999"/>
                <a:gd name="connsiteX7" fmla="*/ 0 w 6096000"/>
                <a:gd name="connsiteY7" fmla="*/ 1142999 h 1269999"/>
                <a:gd name="connsiteX8" fmla="*/ 0 w 6096000"/>
                <a:gd name="connsiteY8" fmla="*/ 127000 h 126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1269999">
                  <a:moveTo>
                    <a:pt x="0" y="127000"/>
                  </a:moveTo>
                  <a:cubicBezTo>
                    <a:pt x="0" y="56860"/>
                    <a:pt x="56860" y="0"/>
                    <a:pt x="127000" y="0"/>
                  </a:cubicBezTo>
                  <a:lnTo>
                    <a:pt x="5969000" y="0"/>
                  </a:lnTo>
                  <a:cubicBezTo>
                    <a:pt x="6039140" y="0"/>
                    <a:pt x="6096000" y="56860"/>
                    <a:pt x="6096000" y="127000"/>
                  </a:cubicBezTo>
                  <a:lnTo>
                    <a:pt x="6096000" y="1142999"/>
                  </a:lnTo>
                  <a:cubicBezTo>
                    <a:pt x="6096000" y="1213139"/>
                    <a:pt x="6039140" y="1269999"/>
                    <a:pt x="5969000" y="1269999"/>
                  </a:cubicBezTo>
                  <a:lnTo>
                    <a:pt x="127000" y="1269999"/>
                  </a:lnTo>
                  <a:cubicBezTo>
                    <a:pt x="56860" y="1269999"/>
                    <a:pt x="0" y="1213139"/>
                    <a:pt x="0" y="1142999"/>
                  </a:cubicBezTo>
                  <a:lnTo>
                    <a:pt x="0" y="127000"/>
                  </a:lnTo>
                  <a:close/>
                </a:path>
              </a:pathLst>
            </a:custGeom>
            <a:solidFill>
              <a:srgbClr val="99FFCC"/>
            </a:solidFill>
            <a:ln>
              <a:solidFill>
                <a:srgbClr val="FF66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45260" tIns="99060" rIns="99060" bIns="99060" numCol="1" spcCol="1270" anchor="t" anchorCtr="0">
              <a:noAutofit/>
            </a:bodyPr>
            <a:lstStyle/>
            <a:p>
              <a:pPr lvl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kern="1200" dirty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3600" kern="1200" dirty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3600" kern="12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11594" y="2873591"/>
              <a:ext cx="2418743" cy="584775"/>
            </a:xfrm>
            <a:prstGeom prst="rect">
              <a:avLst/>
            </a:prstGeom>
            <a:solidFill>
              <a:srgbClr val="99FFCC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bn-IN" sz="3200" dirty="0" smtClean="0"/>
                <a:t>ঝুম পাহাড়</a:t>
              </a:r>
              <a:endParaRPr lang="en-US" sz="32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706562" y="1523280"/>
            <a:ext cx="1994804" cy="1012320"/>
            <a:chOff x="939118" y="1522198"/>
            <a:chExt cx="2685391" cy="1012320"/>
          </a:xfrm>
        </p:grpSpPr>
        <p:sp>
          <p:nvSpPr>
            <p:cNvPr id="11" name="Freeform 10"/>
            <p:cNvSpPr/>
            <p:nvPr/>
          </p:nvSpPr>
          <p:spPr>
            <a:xfrm>
              <a:off x="939118" y="1522198"/>
              <a:ext cx="2685391" cy="1012320"/>
            </a:xfrm>
            <a:custGeom>
              <a:avLst/>
              <a:gdLst>
                <a:gd name="connsiteX0" fmla="*/ 0 w 6096000"/>
                <a:gd name="connsiteY0" fmla="*/ 127000 h 1269999"/>
                <a:gd name="connsiteX1" fmla="*/ 127000 w 6096000"/>
                <a:gd name="connsiteY1" fmla="*/ 0 h 1269999"/>
                <a:gd name="connsiteX2" fmla="*/ 5969000 w 6096000"/>
                <a:gd name="connsiteY2" fmla="*/ 0 h 1269999"/>
                <a:gd name="connsiteX3" fmla="*/ 6096000 w 6096000"/>
                <a:gd name="connsiteY3" fmla="*/ 127000 h 1269999"/>
                <a:gd name="connsiteX4" fmla="*/ 6096000 w 6096000"/>
                <a:gd name="connsiteY4" fmla="*/ 1142999 h 1269999"/>
                <a:gd name="connsiteX5" fmla="*/ 5969000 w 6096000"/>
                <a:gd name="connsiteY5" fmla="*/ 1269999 h 1269999"/>
                <a:gd name="connsiteX6" fmla="*/ 127000 w 6096000"/>
                <a:gd name="connsiteY6" fmla="*/ 1269999 h 1269999"/>
                <a:gd name="connsiteX7" fmla="*/ 0 w 6096000"/>
                <a:gd name="connsiteY7" fmla="*/ 1142999 h 1269999"/>
                <a:gd name="connsiteX8" fmla="*/ 0 w 6096000"/>
                <a:gd name="connsiteY8" fmla="*/ 127000 h 126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1269999">
                  <a:moveTo>
                    <a:pt x="0" y="127000"/>
                  </a:moveTo>
                  <a:cubicBezTo>
                    <a:pt x="0" y="56860"/>
                    <a:pt x="56860" y="0"/>
                    <a:pt x="127000" y="0"/>
                  </a:cubicBezTo>
                  <a:lnTo>
                    <a:pt x="5969000" y="0"/>
                  </a:lnTo>
                  <a:cubicBezTo>
                    <a:pt x="6039140" y="0"/>
                    <a:pt x="6096000" y="56860"/>
                    <a:pt x="6096000" y="127000"/>
                  </a:cubicBezTo>
                  <a:lnTo>
                    <a:pt x="6096000" y="1142999"/>
                  </a:lnTo>
                  <a:cubicBezTo>
                    <a:pt x="6096000" y="1213139"/>
                    <a:pt x="6039140" y="1269999"/>
                    <a:pt x="5969000" y="1269999"/>
                  </a:cubicBezTo>
                  <a:lnTo>
                    <a:pt x="127000" y="1269999"/>
                  </a:lnTo>
                  <a:cubicBezTo>
                    <a:pt x="56860" y="1269999"/>
                    <a:pt x="0" y="1213139"/>
                    <a:pt x="0" y="1142999"/>
                  </a:cubicBezTo>
                  <a:lnTo>
                    <a:pt x="0" y="127000"/>
                  </a:lnTo>
                  <a:close/>
                </a:path>
              </a:pathLst>
            </a:custGeom>
            <a:solidFill>
              <a:srgbClr val="99FFCC"/>
            </a:solidFill>
            <a:ln>
              <a:solidFill>
                <a:srgbClr val="FF66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45260" tIns="99060" rIns="99060" bIns="99060" numCol="1" spcCol="1270" anchor="t" anchorCtr="0">
              <a:noAutofit/>
            </a:bodyPr>
            <a:lstStyle/>
            <a:p>
              <a:pPr lvl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400" kern="1200" dirty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4000" kern="1200" dirty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4000" kern="12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477214" y="1735970"/>
              <a:ext cx="1912713" cy="584775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IN" sz="3200" dirty="0" smtClean="0"/>
                <a:t>বিভোল </a:t>
              </a:r>
              <a:endParaRPr lang="en-US" sz="3200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706561" y="5343745"/>
            <a:ext cx="1994805" cy="1012320"/>
            <a:chOff x="996491" y="5361281"/>
            <a:chExt cx="2685391" cy="1012320"/>
          </a:xfrm>
        </p:grpSpPr>
        <p:sp>
          <p:nvSpPr>
            <p:cNvPr id="33" name="Freeform 32"/>
            <p:cNvSpPr/>
            <p:nvPr/>
          </p:nvSpPr>
          <p:spPr>
            <a:xfrm>
              <a:off x="996491" y="5361281"/>
              <a:ext cx="2685391" cy="1012320"/>
            </a:xfrm>
            <a:custGeom>
              <a:avLst/>
              <a:gdLst>
                <a:gd name="connsiteX0" fmla="*/ 0 w 6096000"/>
                <a:gd name="connsiteY0" fmla="*/ 127000 h 1269999"/>
                <a:gd name="connsiteX1" fmla="*/ 127000 w 6096000"/>
                <a:gd name="connsiteY1" fmla="*/ 0 h 1269999"/>
                <a:gd name="connsiteX2" fmla="*/ 5969000 w 6096000"/>
                <a:gd name="connsiteY2" fmla="*/ 0 h 1269999"/>
                <a:gd name="connsiteX3" fmla="*/ 6096000 w 6096000"/>
                <a:gd name="connsiteY3" fmla="*/ 127000 h 1269999"/>
                <a:gd name="connsiteX4" fmla="*/ 6096000 w 6096000"/>
                <a:gd name="connsiteY4" fmla="*/ 1142999 h 1269999"/>
                <a:gd name="connsiteX5" fmla="*/ 5969000 w 6096000"/>
                <a:gd name="connsiteY5" fmla="*/ 1269999 h 1269999"/>
                <a:gd name="connsiteX6" fmla="*/ 127000 w 6096000"/>
                <a:gd name="connsiteY6" fmla="*/ 1269999 h 1269999"/>
                <a:gd name="connsiteX7" fmla="*/ 0 w 6096000"/>
                <a:gd name="connsiteY7" fmla="*/ 1142999 h 1269999"/>
                <a:gd name="connsiteX8" fmla="*/ 0 w 6096000"/>
                <a:gd name="connsiteY8" fmla="*/ 127000 h 126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1269999">
                  <a:moveTo>
                    <a:pt x="0" y="127000"/>
                  </a:moveTo>
                  <a:cubicBezTo>
                    <a:pt x="0" y="56860"/>
                    <a:pt x="56860" y="0"/>
                    <a:pt x="127000" y="0"/>
                  </a:cubicBezTo>
                  <a:lnTo>
                    <a:pt x="5969000" y="0"/>
                  </a:lnTo>
                  <a:cubicBezTo>
                    <a:pt x="6039140" y="0"/>
                    <a:pt x="6096000" y="56860"/>
                    <a:pt x="6096000" y="127000"/>
                  </a:cubicBezTo>
                  <a:lnTo>
                    <a:pt x="6096000" y="1142999"/>
                  </a:lnTo>
                  <a:cubicBezTo>
                    <a:pt x="6096000" y="1213139"/>
                    <a:pt x="6039140" y="1269999"/>
                    <a:pt x="5969000" y="1269999"/>
                  </a:cubicBezTo>
                  <a:lnTo>
                    <a:pt x="127000" y="1269999"/>
                  </a:lnTo>
                  <a:cubicBezTo>
                    <a:pt x="56860" y="1269999"/>
                    <a:pt x="0" y="1213139"/>
                    <a:pt x="0" y="1142999"/>
                  </a:cubicBezTo>
                  <a:lnTo>
                    <a:pt x="0" y="127000"/>
                  </a:lnTo>
                  <a:close/>
                </a:path>
              </a:pathLst>
            </a:custGeom>
            <a:solidFill>
              <a:srgbClr val="99FFCC"/>
            </a:solidFill>
            <a:ln>
              <a:solidFill>
                <a:srgbClr val="FF66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45260" tIns="99060" rIns="99060" bIns="99060" numCol="1" spcCol="1270" anchor="t" anchorCtr="0">
              <a:noAutofit/>
            </a:bodyPr>
            <a:lstStyle/>
            <a:p>
              <a:pPr lvl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kern="1200" dirty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3600" kern="1200" dirty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3600" kern="12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847981" y="5511875"/>
              <a:ext cx="1285928" cy="584775"/>
            </a:xfrm>
            <a:prstGeom prst="rect">
              <a:avLst/>
            </a:prstGeom>
            <a:solidFill>
              <a:srgbClr val="99FFCC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bn-IN" sz="3200" dirty="0" smtClean="0"/>
                <a:t>চন্দ্রমা  </a:t>
              </a:r>
              <a:endParaRPr lang="en-US" sz="3200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715942" y="4021216"/>
            <a:ext cx="1994805" cy="1012320"/>
            <a:chOff x="1030459" y="4021216"/>
            <a:chExt cx="2628017" cy="1012320"/>
          </a:xfrm>
        </p:grpSpPr>
        <p:sp>
          <p:nvSpPr>
            <p:cNvPr id="29" name="Freeform 28"/>
            <p:cNvSpPr/>
            <p:nvPr/>
          </p:nvSpPr>
          <p:spPr>
            <a:xfrm>
              <a:off x="1030459" y="4021216"/>
              <a:ext cx="2628017" cy="1012320"/>
            </a:xfrm>
            <a:custGeom>
              <a:avLst/>
              <a:gdLst>
                <a:gd name="connsiteX0" fmla="*/ 0 w 6096000"/>
                <a:gd name="connsiteY0" fmla="*/ 127000 h 1269999"/>
                <a:gd name="connsiteX1" fmla="*/ 127000 w 6096000"/>
                <a:gd name="connsiteY1" fmla="*/ 0 h 1269999"/>
                <a:gd name="connsiteX2" fmla="*/ 5969000 w 6096000"/>
                <a:gd name="connsiteY2" fmla="*/ 0 h 1269999"/>
                <a:gd name="connsiteX3" fmla="*/ 6096000 w 6096000"/>
                <a:gd name="connsiteY3" fmla="*/ 127000 h 1269999"/>
                <a:gd name="connsiteX4" fmla="*/ 6096000 w 6096000"/>
                <a:gd name="connsiteY4" fmla="*/ 1142999 h 1269999"/>
                <a:gd name="connsiteX5" fmla="*/ 5969000 w 6096000"/>
                <a:gd name="connsiteY5" fmla="*/ 1269999 h 1269999"/>
                <a:gd name="connsiteX6" fmla="*/ 127000 w 6096000"/>
                <a:gd name="connsiteY6" fmla="*/ 1269999 h 1269999"/>
                <a:gd name="connsiteX7" fmla="*/ 0 w 6096000"/>
                <a:gd name="connsiteY7" fmla="*/ 1142999 h 1269999"/>
                <a:gd name="connsiteX8" fmla="*/ 0 w 6096000"/>
                <a:gd name="connsiteY8" fmla="*/ 127000 h 126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1269999">
                  <a:moveTo>
                    <a:pt x="0" y="127000"/>
                  </a:moveTo>
                  <a:cubicBezTo>
                    <a:pt x="0" y="56860"/>
                    <a:pt x="56860" y="0"/>
                    <a:pt x="127000" y="0"/>
                  </a:cubicBezTo>
                  <a:lnTo>
                    <a:pt x="5969000" y="0"/>
                  </a:lnTo>
                  <a:cubicBezTo>
                    <a:pt x="6039140" y="0"/>
                    <a:pt x="6096000" y="56860"/>
                    <a:pt x="6096000" y="127000"/>
                  </a:cubicBezTo>
                  <a:lnTo>
                    <a:pt x="6096000" y="1142999"/>
                  </a:lnTo>
                  <a:cubicBezTo>
                    <a:pt x="6096000" y="1213139"/>
                    <a:pt x="6039140" y="1269999"/>
                    <a:pt x="5969000" y="1269999"/>
                  </a:cubicBezTo>
                  <a:lnTo>
                    <a:pt x="127000" y="1269999"/>
                  </a:lnTo>
                  <a:cubicBezTo>
                    <a:pt x="56860" y="1269999"/>
                    <a:pt x="0" y="1213139"/>
                    <a:pt x="0" y="1142999"/>
                  </a:cubicBezTo>
                  <a:lnTo>
                    <a:pt x="0" y="127000"/>
                  </a:lnTo>
                  <a:close/>
                </a:path>
              </a:pathLst>
            </a:custGeom>
            <a:solidFill>
              <a:srgbClr val="99FFCC"/>
            </a:solidFill>
            <a:ln>
              <a:solidFill>
                <a:srgbClr val="FF66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45260" tIns="99060" rIns="99060" bIns="99060" numCol="1" spcCol="1270" anchor="t" anchorCtr="0">
              <a:noAutofit/>
            </a:bodyPr>
            <a:lstStyle/>
            <a:p>
              <a:pPr lvl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kern="1200" dirty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3600" kern="1200" dirty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3600" kern="12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872025" y="4200529"/>
              <a:ext cx="1261884" cy="584775"/>
            </a:xfrm>
            <a:prstGeom prst="rect">
              <a:avLst/>
            </a:prstGeom>
            <a:solidFill>
              <a:srgbClr val="99FFCC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bn-IN" sz="3200" dirty="0" smtClean="0"/>
                <a:t>মখমল </a:t>
              </a:r>
              <a:endParaRPr lang="en-US" sz="3200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192962" y="1474679"/>
            <a:ext cx="3246115" cy="1012320"/>
            <a:chOff x="6684715" y="1518517"/>
            <a:chExt cx="4517173" cy="1012320"/>
          </a:xfrm>
        </p:grpSpPr>
        <p:sp>
          <p:nvSpPr>
            <p:cNvPr id="7" name="Freeform 6"/>
            <p:cNvSpPr/>
            <p:nvPr/>
          </p:nvSpPr>
          <p:spPr>
            <a:xfrm>
              <a:off x="6684715" y="1518517"/>
              <a:ext cx="4517173" cy="1012320"/>
            </a:xfrm>
            <a:custGeom>
              <a:avLst/>
              <a:gdLst>
                <a:gd name="connsiteX0" fmla="*/ 0 w 6096000"/>
                <a:gd name="connsiteY0" fmla="*/ 127000 h 1269999"/>
                <a:gd name="connsiteX1" fmla="*/ 127000 w 6096000"/>
                <a:gd name="connsiteY1" fmla="*/ 0 h 1269999"/>
                <a:gd name="connsiteX2" fmla="*/ 5969000 w 6096000"/>
                <a:gd name="connsiteY2" fmla="*/ 0 h 1269999"/>
                <a:gd name="connsiteX3" fmla="*/ 6096000 w 6096000"/>
                <a:gd name="connsiteY3" fmla="*/ 127000 h 1269999"/>
                <a:gd name="connsiteX4" fmla="*/ 6096000 w 6096000"/>
                <a:gd name="connsiteY4" fmla="*/ 1142999 h 1269999"/>
                <a:gd name="connsiteX5" fmla="*/ 5969000 w 6096000"/>
                <a:gd name="connsiteY5" fmla="*/ 1269999 h 1269999"/>
                <a:gd name="connsiteX6" fmla="*/ 127000 w 6096000"/>
                <a:gd name="connsiteY6" fmla="*/ 1269999 h 1269999"/>
                <a:gd name="connsiteX7" fmla="*/ 0 w 6096000"/>
                <a:gd name="connsiteY7" fmla="*/ 1142999 h 1269999"/>
                <a:gd name="connsiteX8" fmla="*/ 0 w 6096000"/>
                <a:gd name="connsiteY8" fmla="*/ 127000 h 126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1269999">
                  <a:moveTo>
                    <a:pt x="0" y="127000"/>
                  </a:moveTo>
                  <a:cubicBezTo>
                    <a:pt x="0" y="56860"/>
                    <a:pt x="56860" y="0"/>
                    <a:pt x="127000" y="0"/>
                  </a:cubicBezTo>
                  <a:lnTo>
                    <a:pt x="5969000" y="0"/>
                  </a:lnTo>
                  <a:cubicBezTo>
                    <a:pt x="6039140" y="0"/>
                    <a:pt x="6096000" y="56860"/>
                    <a:pt x="6096000" y="127000"/>
                  </a:cubicBezTo>
                  <a:lnTo>
                    <a:pt x="6096000" y="1142999"/>
                  </a:lnTo>
                  <a:cubicBezTo>
                    <a:pt x="6096000" y="1213139"/>
                    <a:pt x="6039140" y="1269999"/>
                    <a:pt x="5969000" y="1269999"/>
                  </a:cubicBezTo>
                  <a:lnTo>
                    <a:pt x="127000" y="1269999"/>
                  </a:lnTo>
                  <a:cubicBezTo>
                    <a:pt x="56860" y="1269999"/>
                    <a:pt x="0" y="1213139"/>
                    <a:pt x="0" y="1142999"/>
                  </a:cubicBezTo>
                  <a:lnTo>
                    <a:pt x="0" y="127000"/>
                  </a:lnTo>
                  <a:close/>
                </a:path>
              </a:pathLst>
            </a:custGeom>
            <a:solidFill>
              <a:srgbClr val="99FFCC"/>
            </a:solidFill>
            <a:ln>
              <a:solidFill>
                <a:srgbClr val="FF66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45260" tIns="99060" rIns="99060" bIns="99060" numCol="1" spcCol="1270" anchor="t" anchorCtr="0">
              <a:noAutofit/>
            </a:bodyPr>
            <a:lstStyle/>
            <a:p>
              <a:pPr lvl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400" kern="120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4000" kern="120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4000" kern="120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031442" y="1699422"/>
              <a:ext cx="1449436" cy="584775"/>
            </a:xfrm>
            <a:prstGeom prst="rect">
              <a:avLst/>
            </a:prstGeom>
            <a:solidFill>
              <a:srgbClr val="99FFCC"/>
            </a:solidFill>
          </p:spPr>
          <p:txBody>
            <a:bodyPr wrap="none" rtlCol="0">
              <a:spAutoFit/>
            </a:bodyPr>
            <a:lstStyle/>
            <a:p>
              <a:r>
                <a:rPr lang="bn-IN" sz="3200" dirty="0" smtClean="0"/>
                <a:t>অচেতন </a:t>
              </a:r>
              <a:endParaRPr lang="en-US" sz="3200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7186710" y="2771161"/>
            <a:ext cx="3252367" cy="1012320"/>
            <a:chOff x="6702536" y="2685077"/>
            <a:chExt cx="4517174" cy="1012320"/>
          </a:xfrm>
        </p:grpSpPr>
        <p:sp>
          <p:nvSpPr>
            <p:cNvPr id="23" name="Freeform 22"/>
            <p:cNvSpPr/>
            <p:nvPr/>
          </p:nvSpPr>
          <p:spPr>
            <a:xfrm>
              <a:off x="6702536" y="2685077"/>
              <a:ext cx="4517174" cy="1012320"/>
            </a:xfrm>
            <a:custGeom>
              <a:avLst/>
              <a:gdLst>
                <a:gd name="connsiteX0" fmla="*/ 0 w 6096000"/>
                <a:gd name="connsiteY0" fmla="*/ 127000 h 1269999"/>
                <a:gd name="connsiteX1" fmla="*/ 127000 w 6096000"/>
                <a:gd name="connsiteY1" fmla="*/ 0 h 1269999"/>
                <a:gd name="connsiteX2" fmla="*/ 5969000 w 6096000"/>
                <a:gd name="connsiteY2" fmla="*/ 0 h 1269999"/>
                <a:gd name="connsiteX3" fmla="*/ 6096000 w 6096000"/>
                <a:gd name="connsiteY3" fmla="*/ 127000 h 1269999"/>
                <a:gd name="connsiteX4" fmla="*/ 6096000 w 6096000"/>
                <a:gd name="connsiteY4" fmla="*/ 1142999 h 1269999"/>
                <a:gd name="connsiteX5" fmla="*/ 5969000 w 6096000"/>
                <a:gd name="connsiteY5" fmla="*/ 1269999 h 1269999"/>
                <a:gd name="connsiteX6" fmla="*/ 127000 w 6096000"/>
                <a:gd name="connsiteY6" fmla="*/ 1269999 h 1269999"/>
                <a:gd name="connsiteX7" fmla="*/ 0 w 6096000"/>
                <a:gd name="connsiteY7" fmla="*/ 1142999 h 1269999"/>
                <a:gd name="connsiteX8" fmla="*/ 0 w 6096000"/>
                <a:gd name="connsiteY8" fmla="*/ 127000 h 126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1269999">
                  <a:moveTo>
                    <a:pt x="0" y="127000"/>
                  </a:moveTo>
                  <a:cubicBezTo>
                    <a:pt x="0" y="56860"/>
                    <a:pt x="56860" y="0"/>
                    <a:pt x="127000" y="0"/>
                  </a:cubicBezTo>
                  <a:lnTo>
                    <a:pt x="5969000" y="0"/>
                  </a:lnTo>
                  <a:cubicBezTo>
                    <a:pt x="6039140" y="0"/>
                    <a:pt x="6096000" y="56860"/>
                    <a:pt x="6096000" y="127000"/>
                  </a:cubicBezTo>
                  <a:lnTo>
                    <a:pt x="6096000" y="1142999"/>
                  </a:lnTo>
                  <a:cubicBezTo>
                    <a:pt x="6096000" y="1213139"/>
                    <a:pt x="6039140" y="1269999"/>
                    <a:pt x="5969000" y="1269999"/>
                  </a:cubicBezTo>
                  <a:lnTo>
                    <a:pt x="127000" y="1269999"/>
                  </a:lnTo>
                  <a:cubicBezTo>
                    <a:pt x="56860" y="1269999"/>
                    <a:pt x="0" y="1213139"/>
                    <a:pt x="0" y="1142999"/>
                  </a:cubicBezTo>
                  <a:lnTo>
                    <a:pt x="0" y="127000"/>
                  </a:lnTo>
                  <a:close/>
                </a:path>
              </a:pathLst>
            </a:custGeom>
            <a:solidFill>
              <a:srgbClr val="99FFCC"/>
            </a:solidFill>
            <a:ln>
              <a:solidFill>
                <a:srgbClr val="FF66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45260" tIns="99060" rIns="99060" bIns="99060" numCol="1" spcCol="1270" anchor="t" anchorCtr="0">
              <a:noAutofit/>
            </a:bodyPr>
            <a:lstStyle/>
            <a:p>
              <a:pPr lvl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kern="120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3600" kern="120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3600" kern="12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031443" y="2869910"/>
              <a:ext cx="2056973" cy="584775"/>
            </a:xfrm>
            <a:prstGeom prst="rect">
              <a:avLst/>
            </a:prstGeom>
            <a:solidFill>
              <a:srgbClr val="99FFCC"/>
            </a:solidFill>
          </p:spPr>
          <p:txBody>
            <a:bodyPr wrap="none" rtlCol="0">
              <a:spAutoFit/>
            </a:bodyPr>
            <a:lstStyle/>
            <a:p>
              <a:r>
                <a:rPr lang="bn-IN" sz="3200" dirty="0" smtClean="0"/>
                <a:t>নীরব পাহাড়</a:t>
              </a:r>
              <a:endParaRPr lang="en-US" sz="3200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192962" y="4017535"/>
            <a:ext cx="3252367" cy="1012320"/>
            <a:chOff x="6718679" y="4017535"/>
            <a:chExt cx="4483208" cy="1012320"/>
          </a:xfrm>
        </p:grpSpPr>
        <p:sp>
          <p:nvSpPr>
            <p:cNvPr id="27" name="Freeform 26"/>
            <p:cNvSpPr/>
            <p:nvPr/>
          </p:nvSpPr>
          <p:spPr>
            <a:xfrm>
              <a:off x="6718679" y="4017535"/>
              <a:ext cx="4483208" cy="1012320"/>
            </a:xfrm>
            <a:custGeom>
              <a:avLst/>
              <a:gdLst>
                <a:gd name="connsiteX0" fmla="*/ 0 w 6096000"/>
                <a:gd name="connsiteY0" fmla="*/ 127000 h 1269999"/>
                <a:gd name="connsiteX1" fmla="*/ 127000 w 6096000"/>
                <a:gd name="connsiteY1" fmla="*/ 0 h 1269999"/>
                <a:gd name="connsiteX2" fmla="*/ 5969000 w 6096000"/>
                <a:gd name="connsiteY2" fmla="*/ 0 h 1269999"/>
                <a:gd name="connsiteX3" fmla="*/ 6096000 w 6096000"/>
                <a:gd name="connsiteY3" fmla="*/ 127000 h 1269999"/>
                <a:gd name="connsiteX4" fmla="*/ 6096000 w 6096000"/>
                <a:gd name="connsiteY4" fmla="*/ 1142999 h 1269999"/>
                <a:gd name="connsiteX5" fmla="*/ 5969000 w 6096000"/>
                <a:gd name="connsiteY5" fmla="*/ 1269999 h 1269999"/>
                <a:gd name="connsiteX6" fmla="*/ 127000 w 6096000"/>
                <a:gd name="connsiteY6" fmla="*/ 1269999 h 1269999"/>
                <a:gd name="connsiteX7" fmla="*/ 0 w 6096000"/>
                <a:gd name="connsiteY7" fmla="*/ 1142999 h 1269999"/>
                <a:gd name="connsiteX8" fmla="*/ 0 w 6096000"/>
                <a:gd name="connsiteY8" fmla="*/ 127000 h 126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1269999">
                  <a:moveTo>
                    <a:pt x="0" y="127000"/>
                  </a:moveTo>
                  <a:cubicBezTo>
                    <a:pt x="0" y="56860"/>
                    <a:pt x="56860" y="0"/>
                    <a:pt x="127000" y="0"/>
                  </a:cubicBezTo>
                  <a:lnTo>
                    <a:pt x="5969000" y="0"/>
                  </a:lnTo>
                  <a:cubicBezTo>
                    <a:pt x="6039140" y="0"/>
                    <a:pt x="6096000" y="56860"/>
                    <a:pt x="6096000" y="127000"/>
                  </a:cubicBezTo>
                  <a:lnTo>
                    <a:pt x="6096000" y="1142999"/>
                  </a:lnTo>
                  <a:cubicBezTo>
                    <a:pt x="6096000" y="1213139"/>
                    <a:pt x="6039140" y="1269999"/>
                    <a:pt x="5969000" y="1269999"/>
                  </a:cubicBezTo>
                  <a:lnTo>
                    <a:pt x="127000" y="1269999"/>
                  </a:lnTo>
                  <a:cubicBezTo>
                    <a:pt x="56860" y="1269999"/>
                    <a:pt x="0" y="1213139"/>
                    <a:pt x="0" y="1142999"/>
                  </a:cubicBezTo>
                  <a:lnTo>
                    <a:pt x="0" y="127000"/>
                  </a:lnTo>
                  <a:close/>
                </a:path>
              </a:pathLst>
            </a:custGeom>
            <a:solidFill>
              <a:srgbClr val="99FFCC"/>
            </a:solidFill>
            <a:ln>
              <a:solidFill>
                <a:srgbClr val="FF66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45260" tIns="99060" rIns="99060" bIns="99060" numCol="1" spcCol="1270" anchor="t" anchorCtr="0">
              <a:noAutofit/>
            </a:bodyPr>
            <a:lstStyle/>
            <a:p>
              <a:pPr lvl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kern="120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3600" kern="120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3600" kern="120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860899" y="4213605"/>
              <a:ext cx="3110147" cy="584775"/>
            </a:xfrm>
            <a:prstGeom prst="rect">
              <a:avLst/>
            </a:prstGeom>
            <a:solidFill>
              <a:srgbClr val="99FFCC"/>
            </a:solidFill>
          </p:spPr>
          <p:txBody>
            <a:bodyPr wrap="none" rtlCol="0">
              <a:spAutoFit/>
            </a:bodyPr>
            <a:lstStyle/>
            <a:p>
              <a:r>
                <a:rPr lang="bn-IN" sz="3200" dirty="0" smtClean="0"/>
                <a:t>কমল ও মিহি কাপড়</a:t>
              </a:r>
              <a:endParaRPr lang="en-US" sz="3200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169726" y="5357600"/>
            <a:ext cx="3286334" cy="1012320"/>
            <a:chOff x="6684712" y="5357600"/>
            <a:chExt cx="4517177" cy="1012320"/>
          </a:xfrm>
        </p:grpSpPr>
        <p:sp>
          <p:nvSpPr>
            <p:cNvPr id="31" name="Freeform 30"/>
            <p:cNvSpPr/>
            <p:nvPr/>
          </p:nvSpPr>
          <p:spPr>
            <a:xfrm>
              <a:off x="6684712" y="5357600"/>
              <a:ext cx="4517177" cy="1012320"/>
            </a:xfrm>
            <a:custGeom>
              <a:avLst/>
              <a:gdLst>
                <a:gd name="connsiteX0" fmla="*/ 0 w 6096000"/>
                <a:gd name="connsiteY0" fmla="*/ 127000 h 1269999"/>
                <a:gd name="connsiteX1" fmla="*/ 127000 w 6096000"/>
                <a:gd name="connsiteY1" fmla="*/ 0 h 1269999"/>
                <a:gd name="connsiteX2" fmla="*/ 5969000 w 6096000"/>
                <a:gd name="connsiteY2" fmla="*/ 0 h 1269999"/>
                <a:gd name="connsiteX3" fmla="*/ 6096000 w 6096000"/>
                <a:gd name="connsiteY3" fmla="*/ 127000 h 1269999"/>
                <a:gd name="connsiteX4" fmla="*/ 6096000 w 6096000"/>
                <a:gd name="connsiteY4" fmla="*/ 1142999 h 1269999"/>
                <a:gd name="connsiteX5" fmla="*/ 5969000 w 6096000"/>
                <a:gd name="connsiteY5" fmla="*/ 1269999 h 1269999"/>
                <a:gd name="connsiteX6" fmla="*/ 127000 w 6096000"/>
                <a:gd name="connsiteY6" fmla="*/ 1269999 h 1269999"/>
                <a:gd name="connsiteX7" fmla="*/ 0 w 6096000"/>
                <a:gd name="connsiteY7" fmla="*/ 1142999 h 1269999"/>
                <a:gd name="connsiteX8" fmla="*/ 0 w 6096000"/>
                <a:gd name="connsiteY8" fmla="*/ 127000 h 126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1269999">
                  <a:moveTo>
                    <a:pt x="0" y="127000"/>
                  </a:moveTo>
                  <a:cubicBezTo>
                    <a:pt x="0" y="56860"/>
                    <a:pt x="56860" y="0"/>
                    <a:pt x="127000" y="0"/>
                  </a:cubicBezTo>
                  <a:lnTo>
                    <a:pt x="5969000" y="0"/>
                  </a:lnTo>
                  <a:cubicBezTo>
                    <a:pt x="6039140" y="0"/>
                    <a:pt x="6096000" y="56860"/>
                    <a:pt x="6096000" y="127000"/>
                  </a:cubicBezTo>
                  <a:lnTo>
                    <a:pt x="6096000" y="1142999"/>
                  </a:lnTo>
                  <a:cubicBezTo>
                    <a:pt x="6096000" y="1213139"/>
                    <a:pt x="6039140" y="1269999"/>
                    <a:pt x="5969000" y="1269999"/>
                  </a:cubicBezTo>
                  <a:lnTo>
                    <a:pt x="127000" y="1269999"/>
                  </a:lnTo>
                  <a:cubicBezTo>
                    <a:pt x="56860" y="1269999"/>
                    <a:pt x="0" y="1213139"/>
                    <a:pt x="0" y="1142999"/>
                  </a:cubicBezTo>
                  <a:lnTo>
                    <a:pt x="0" y="127000"/>
                  </a:lnTo>
                  <a:close/>
                </a:path>
              </a:pathLst>
            </a:custGeom>
            <a:solidFill>
              <a:srgbClr val="99FFCC"/>
            </a:solidFill>
            <a:ln>
              <a:solidFill>
                <a:srgbClr val="FF66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45260" tIns="99060" rIns="99060" bIns="99060" numCol="1" spcCol="1270" anchor="t" anchorCtr="0">
              <a:noAutofit/>
            </a:bodyPr>
            <a:lstStyle/>
            <a:p>
              <a:pPr lvl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kern="120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3600" kern="120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3600" kern="120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012878" y="5505671"/>
              <a:ext cx="2228495" cy="584775"/>
            </a:xfrm>
            <a:prstGeom prst="rect">
              <a:avLst/>
            </a:prstGeom>
            <a:solidFill>
              <a:srgbClr val="99FFCC"/>
            </a:solidFill>
          </p:spPr>
          <p:txBody>
            <a:bodyPr wrap="none" rtlCol="0">
              <a:spAutoFit/>
            </a:bodyPr>
            <a:lstStyle/>
            <a:p>
              <a:r>
                <a:rPr lang="bn-IN" sz="3200" dirty="0"/>
                <a:t> </a:t>
              </a:r>
              <a:r>
                <a:rPr lang="bn-IN" sz="3200" dirty="0" smtClean="0"/>
                <a:t>চাঁদের আলো </a:t>
              </a:r>
              <a:endParaRPr lang="en-US" sz="3200" dirty="0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4257548" y="1523280"/>
            <a:ext cx="2420298" cy="1016001"/>
          </a:xfrm>
          <a:prstGeom prst="roundRect">
            <a:avLst>
              <a:gd name="adj" fmla="val 10000"/>
            </a:avLst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523052722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57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6962" y="1981200"/>
            <a:ext cx="7192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/>
              <a:t>২</a:t>
            </a:r>
            <a:r>
              <a:rPr lang="bn-IN" sz="2800" dirty="0" smtClean="0"/>
              <a:t>। সত্যেন্দ্রনাথ দত্তের দুইটি মৌলিক কাব্যের নাম লিখ?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107221" y="2670675"/>
            <a:ext cx="3586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/>
              <a:t>৩</a:t>
            </a:r>
            <a:r>
              <a:rPr lang="bn-IN" sz="2800" dirty="0" smtClean="0"/>
              <a:t>। বিজন শব্দের অর্থ কী? 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095819" y="1303676"/>
            <a:ext cx="6647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/>
              <a:t>১</a:t>
            </a:r>
            <a:r>
              <a:rPr lang="bn-IN" sz="2800" dirty="0" smtClean="0"/>
              <a:t>। সত্যেন্দ্রনাথ দত্ত কোন গ্রামে জন্মগ্রহণ করেন ?  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4144685" y="312241"/>
            <a:ext cx="3111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/>
              <a:t>শ্রেণির কাজ</a:t>
            </a:r>
            <a:endParaRPr lang="en-US" sz="4400" dirty="0"/>
          </a:p>
        </p:txBody>
      </p:sp>
      <p:sp>
        <p:nvSpPr>
          <p:cNvPr id="20" name="TextBox 19"/>
          <p:cNvSpPr txBox="1"/>
          <p:nvPr/>
        </p:nvSpPr>
        <p:spPr>
          <a:xfrm>
            <a:off x="1193787" y="3404965"/>
            <a:ext cx="4027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/>
              <a:t>৪।উপল-ঘায় শব্দের অর্থ কী? 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1084417" y="4145577"/>
            <a:ext cx="4431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/>
              <a:t>৫। </a:t>
            </a:r>
            <a:r>
              <a:rPr lang="bn-IN" sz="2800" dirty="0"/>
              <a:t>সত্যেন্দ্রনাথ </a:t>
            </a:r>
            <a:r>
              <a:rPr lang="bn-IN" sz="2800" dirty="0" smtClean="0"/>
              <a:t>দত্তের উপাধি কী?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445994" y="1303676"/>
            <a:ext cx="2837636" cy="52322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none" rtlCol="0">
            <a:spAutoFit/>
          </a:bodyPr>
          <a:lstStyle/>
          <a:p>
            <a:r>
              <a:rPr lang="bn-IN" sz="2800" dirty="0"/>
              <a:t> উত্তরঃনিমতা </a:t>
            </a:r>
            <a:r>
              <a:rPr lang="bn-IN" sz="2800" dirty="0" smtClean="0"/>
              <a:t>গ্রামে  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8107362" y="1981200"/>
            <a:ext cx="3552576" cy="52322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none" rtlCol="0">
            <a:spAutoFit/>
          </a:bodyPr>
          <a:lstStyle/>
          <a:p>
            <a:r>
              <a:rPr lang="bn-IN" sz="2800" dirty="0" smtClean="0"/>
              <a:t>উত্তরঃসবিতা ও হোমশিখা 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5158459" y="2664170"/>
            <a:ext cx="1848583" cy="52322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none" rtlCol="0">
            <a:spAutoFit/>
          </a:bodyPr>
          <a:lstStyle/>
          <a:p>
            <a:r>
              <a:rPr lang="bn-IN" sz="2800" dirty="0" smtClean="0"/>
              <a:t>উত্তরঃনির্জন 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5367376" y="3404965"/>
            <a:ext cx="3497435" cy="52322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উত্তরঃ পাথরের আঘাত 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5627514" y="4145392"/>
            <a:ext cx="2977157" cy="52322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 উত্তরঃ  ছন্দের রাজা </a:t>
            </a:r>
            <a:endParaRPr lang="en-US" sz="2800" dirty="0"/>
          </a:p>
        </p:txBody>
      </p:sp>
      <p:sp>
        <p:nvSpPr>
          <p:cNvPr id="22" name="Oval 21"/>
          <p:cNvSpPr/>
          <p:nvPr/>
        </p:nvSpPr>
        <p:spPr>
          <a:xfrm>
            <a:off x="10317162" y="98054"/>
            <a:ext cx="1524000" cy="1468581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8626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2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5">
      <a:majorFont>
        <a:latin typeface="NikoshBAN"/>
        <a:ea typeface=""/>
        <a:cs typeface="UrmeeMJ"/>
      </a:majorFont>
      <a:minorFont>
        <a:latin typeface="NikoshBAN"/>
        <a:ea typeface=""/>
        <a:cs typeface="UrmeeMJ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1845</TotalTime>
  <Words>742</Words>
  <Application>Microsoft Office PowerPoint</Application>
  <PresentationFormat>Custom</PresentationFormat>
  <Paragraphs>158</Paragraphs>
  <Slides>27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201</cp:revision>
  <dcterms:created xsi:type="dcterms:W3CDTF">2020-08-29T15:39:09Z</dcterms:created>
  <dcterms:modified xsi:type="dcterms:W3CDTF">2020-09-05T07:10:25Z</dcterms:modified>
</cp:coreProperties>
</file>