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9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29-Aug-20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304800"/>
            <a:ext cx="7772400" cy="1600200"/>
          </a:xfrm>
          <a:solidFill>
            <a:schemeClr val="accent1">
              <a:lumMod val="20000"/>
              <a:lumOff val="80000"/>
            </a:schemeClr>
          </a:solidFill>
        </p:spPr>
        <p:txBody>
          <a:bodyPr>
            <a:normAutofit/>
          </a:bodyPr>
          <a:lstStyle/>
          <a:p>
            <a:r>
              <a:rPr lang="en-US" sz="8800" dirty="0" err="1" smtClean="0">
                <a:solidFill>
                  <a:schemeClr val="tx1"/>
                </a:solidFill>
              </a:rPr>
              <a:t>স্বাগতম</a:t>
            </a:r>
            <a:r>
              <a:rPr lang="en-US" sz="8800" dirty="0" smtClean="0">
                <a:solidFill>
                  <a:schemeClr val="tx1"/>
                </a:solidFill>
              </a:rPr>
              <a:t> </a:t>
            </a:r>
            <a:endParaRPr lang="en-US" sz="8800" dirty="0">
              <a:solidFill>
                <a:schemeClr val="tx1"/>
              </a:solidFill>
            </a:endParaRPr>
          </a:p>
        </p:txBody>
      </p:sp>
      <p:sp>
        <p:nvSpPr>
          <p:cNvPr id="3" name="Subtitle 2"/>
          <p:cNvSpPr>
            <a:spLocks noGrp="1"/>
          </p:cNvSpPr>
          <p:nvPr>
            <p:ph type="subTitle" idx="1"/>
          </p:nvPr>
        </p:nvSpPr>
        <p:spPr/>
        <p:txBody>
          <a:bodyPr/>
          <a:lstStyle/>
          <a:p>
            <a:endParaRPr lang="en-US" dirty="0"/>
          </a:p>
        </p:txBody>
      </p:sp>
      <p:pic>
        <p:nvPicPr>
          <p:cNvPr id="6" name="Picture 5" descr="download (7).jpg"/>
          <p:cNvPicPr>
            <a:picLocks noChangeAspect="1"/>
          </p:cNvPicPr>
          <p:nvPr/>
        </p:nvPicPr>
        <p:blipFill>
          <a:blip r:embed="rId2"/>
          <a:stretch>
            <a:fillRect/>
          </a:stretch>
        </p:blipFill>
        <p:spPr>
          <a:xfrm>
            <a:off x="228600" y="1981200"/>
            <a:ext cx="8763000" cy="4700016"/>
          </a:xfrm>
          <a:prstGeom prst="rect">
            <a:avLst/>
          </a:prstGeom>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bn-BD" dirty="0" smtClean="0"/>
              <a:t>মুনাফিকের আলামত 4 টি</a:t>
            </a:r>
            <a:endParaRPr lang="en-US" dirty="0"/>
          </a:p>
        </p:txBody>
      </p:sp>
      <p:sp>
        <p:nvSpPr>
          <p:cNvPr id="3" name="Oval 2"/>
          <p:cNvSpPr/>
          <p:nvPr/>
        </p:nvSpPr>
        <p:spPr>
          <a:xfrm>
            <a:off x="228600" y="1600200"/>
            <a:ext cx="1219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1</a:t>
            </a:r>
            <a:endParaRPr lang="en-US" sz="3200" dirty="0"/>
          </a:p>
        </p:txBody>
      </p:sp>
      <p:sp>
        <p:nvSpPr>
          <p:cNvPr id="4" name="Rectangle 3"/>
          <p:cNvSpPr/>
          <p:nvPr/>
        </p:nvSpPr>
        <p:spPr>
          <a:xfrm>
            <a:off x="1600200" y="1524000"/>
            <a:ext cx="7391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اذا اؤتمن خان</a:t>
            </a:r>
            <a:r>
              <a:rPr lang="bn-BD" sz="3200" dirty="0" smtClean="0"/>
              <a:t> যখন তার নিকট কিছু আমানত রাখা হয় তখন সে তা খেয়ানত করে</a:t>
            </a:r>
            <a:endParaRPr lang="en-US" sz="3200" dirty="0"/>
          </a:p>
        </p:txBody>
      </p:sp>
      <p:pic>
        <p:nvPicPr>
          <p:cNvPr id="5" name="Picture 4" descr="Screenshot_20200828_145339.jpg"/>
          <p:cNvPicPr>
            <a:picLocks noChangeAspect="1"/>
          </p:cNvPicPr>
          <p:nvPr/>
        </p:nvPicPr>
        <p:blipFill>
          <a:blip r:embed="rId2"/>
          <a:stretch>
            <a:fillRect/>
          </a:stretch>
        </p:blipFill>
        <p:spPr>
          <a:xfrm>
            <a:off x="304800" y="2819400"/>
            <a:ext cx="8686800" cy="3810000"/>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anim calcmode="lin" valueType="num">
                                      <p:cBhvr>
                                        <p:cTn id="19" dur="2000" fill="hold"/>
                                        <p:tgtEl>
                                          <p:spTgt spid="4"/>
                                        </p:tgtEl>
                                        <p:attrNameLst>
                                          <p:attrName>style.rotation</p:attrName>
                                        </p:attrNameLst>
                                      </p:cBhvr>
                                      <p:tavLst>
                                        <p:tav tm="0">
                                          <p:val>
                                            <p:fltVal val="720"/>
                                          </p:val>
                                        </p:tav>
                                        <p:tav tm="100000">
                                          <p:val>
                                            <p:fltVal val="0"/>
                                          </p:val>
                                        </p:tav>
                                      </p:tavLst>
                                    </p:anim>
                                    <p:anim calcmode="lin" valueType="num">
                                      <p:cBhvr>
                                        <p:cTn id="20" dur="2000" fill="hold"/>
                                        <p:tgtEl>
                                          <p:spTgt spid="4"/>
                                        </p:tgtEl>
                                        <p:attrNameLst>
                                          <p:attrName>ppt_h</p:attrName>
                                        </p:attrNameLst>
                                      </p:cBhvr>
                                      <p:tavLst>
                                        <p:tav tm="0">
                                          <p:val>
                                            <p:fltVal val="0"/>
                                          </p:val>
                                        </p:tav>
                                        <p:tav tm="100000">
                                          <p:val>
                                            <p:strVal val="#ppt_h"/>
                                          </p:val>
                                        </p:tav>
                                      </p:tavLst>
                                    </p:anim>
                                    <p:anim calcmode="lin" valueType="num">
                                      <p:cBhvr>
                                        <p:cTn id="21"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ircle(in)">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010400" cy="1600200"/>
          </a:xfrm>
          <a:solidFill>
            <a:schemeClr val="accent1">
              <a:lumMod val="20000"/>
              <a:lumOff val="80000"/>
            </a:schemeClr>
          </a:solidFill>
        </p:spPr>
        <p:txBody>
          <a:bodyPr>
            <a:normAutofit/>
          </a:bodyPr>
          <a:lstStyle/>
          <a:p>
            <a:r>
              <a:rPr lang="ar-SA" dirty="0" smtClean="0"/>
              <a:t>واذا حدث كذب</a:t>
            </a:r>
            <a:r>
              <a:rPr lang="bn-BD" dirty="0" smtClean="0"/>
              <a:t> যখন কথা বলে মিথ্যা বলে</a:t>
            </a:r>
            <a:endParaRPr lang="en-US" dirty="0"/>
          </a:p>
        </p:txBody>
      </p:sp>
      <p:sp>
        <p:nvSpPr>
          <p:cNvPr id="3" name="Oval 2"/>
          <p:cNvSpPr/>
          <p:nvPr/>
        </p:nvSpPr>
        <p:spPr>
          <a:xfrm>
            <a:off x="228600" y="2286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2</a:t>
            </a:r>
            <a:endParaRPr lang="en-US" sz="3200" dirty="0"/>
          </a:p>
        </p:txBody>
      </p:sp>
      <p:pic>
        <p:nvPicPr>
          <p:cNvPr id="4" name="Picture 3" descr="Screenshot_20200828_145419.jpg"/>
          <p:cNvPicPr>
            <a:picLocks noChangeAspect="1"/>
          </p:cNvPicPr>
          <p:nvPr/>
        </p:nvPicPr>
        <p:blipFill>
          <a:blip r:embed="rId2"/>
          <a:stretch>
            <a:fillRect/>
          </a:stretch>
        </p:blipFill>
        <p:spPr>
          <a:xfrm>
            <a:off x="381000" y="1981200"/>
            <a:ext cx="8534400" cy="4724399"/>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2011362"/>
          </a:xfrm>
          <a:solidFill>
            <a:schemeClr val="accent1">
              <a:lumMod val="20000"/>
              <a:lumOff val="80000"/>
            </a:schemeClr>
          </a:solidFill>
        </p:spPr>
        <p:txBody>
          <a:bodyPr>
            <a:normAutofit/>
          </a:bodyPr>
          <a:lstStyle/>
          <a:p>
            <a:r>
              <a:rPr lang="ar-SA" dirty="0" smtClean="0"/>
              <a:t>واذا عاهد غدر</a:t>
            </a:r>
            <a:r>
              <a:rPr lang="bn-BD" dirty="0" smtClean="0"/>
              <a:t> যখন ওয়াদা করে তা ভঙ্গ করে</a:t>
            </a:r>
            <a:endParaRPr lang="en-US" dirty="0"/>
          </a:p>
        </p:txBody>
      </p:sp>
      <p:pic>
        <p:nvPicPr>
          <p:cNvPr id="3" name="Picture 2" descr="Screenshot_20200828_145310.jpg"/>
          <p:cNvPicPr>
            <a:picLocks noChangeAspect="1"/>
          </p:cNvPicPr>
          <p:nvPr/>
        </p:nvPicPr>
        <p:blipFill>
          <a:blip r:embed="rId2"/>
          <a:stretch>
            <a:fillRect/>
          </a:stretch>
        </p:blipFill>
        <p:spPr>
          <a:xfrm>
            <a:off x="381000" y="2438400"/>
            <a:ext cx="8534400" cy="4267200"/>
          </a:xfrm>
          <a:prstGeom prst="rect">
            <a:avLst/>
          </a:prstGeom>
        </p:spPr>
      </p:pic>
      <p:sp>
        <p:nvSpPr>
          <p:cNvPr id="4" name="Oval 3"/>
          <p:cNvSpPr/>
          <p:nvPr/>
        </p:nvSpPr>
        <p:spPr>
          <a:xfrm>
            <a:off x="533400" y="533400"/>
            <a:ext cx="1295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3</a:t>
            </a:r>
            <a:endParaRPr lang="en-US" sz="3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630362"/>
          </a:xfrm>
          <a:solidFill>
            <a:schemeClr val="accent1">
              <a:lumMod val="20000"/>
              <a:lumOff val="80000"/>
            </a:schemeClr>
          </a:solidFill>
          <a:ln>
            <a:solidFill>
              <a:schemeClr val="accent1"/>
            </a:solidFill>
          </a:ln>
        </p:spPr>
        <p:txBody>
          <a:bodyPr>
            <a:normAutofit/>
          </a:bodyPr>
          <a:lstStyle/>
          <a:p>
            <a:r>
              <a:rPr lang="ar-SA" dirty="0" smtClean="0"/>
              <a:t>واذا خاصم فجر </a:t>
            </a:r>
            <a:r>
              <a:rPr lang="bn-BD" dirty="0" smtClean="0"/>
              <a:t> বিতর্ক করলে অশ্লীল ভাষায় বলে</a:t>
            </a:r>
            <a:endParaRPr lang="en-US" dirty="0"/>
          </a:p>
        </p:txBody>
      </p:sp>
      <p:sp>
        <p:nvSpPr>
          <p:cNvPr id="3" name="Oval 2"/>
          <p:cNvSpPr/>
          <p:nvPr/>
        </p:nvSpPr>
        <p:spPr>
          <a:xfrm>
            <a:off x="304800" y="381000"/>
            <a:ext cx="1295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4</a:t>
            </a:r>
            <a:endParaRPr lang="en-US" sz="3200" dirty="0"/>
          </a:p>
        </p:txBody>
      </p:sp>
      <p:pic>
        <p:nvPicPr>
          <p:cNvPr id="4" name="Picture 3" descr="Screenshot_20200828_145017.jpg"/>
          <p:cNvPicPr>
            <a:picLocks noChangeAspect="1"/>
          </p:cNvPicPr>
          <p:nvPr/>
        </p:nvPicPr>
        <p:blipFill>
          <a:blip r:embed="rId2"/>
          <a:stretch>
            <a:fillRect/>
          </a:stretch>
        </p:blipFill>
        <p:spPr>
          <a:xfrm>
            <a:off x="228600" y="2133600"/>
            <a:ext cx="8686800" cy="4495799"/>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a:lstStyle/>
          <a:p>
            <a:r>
              <a:rPr lang="en-US" dirty="0" err="1" smtClean="0"/>
              <a:t>বাড়ির</a:t>
            </a:r>
            <a:r>
              <a:rPr lang="bn-BD" dirty="0" smtClean="0"/>
              <a:t> কাজ</a:t>
            </a:r>
            <a:endParaRPr lang="en-US" dirty="0"/>
          </a:p>
        </p:txBody>
      </p:sp>
      <p:sp>
        <p:nvSpPr>
          <p:cNvPr id="3" name="Down Arrow 2"/>
          <p:cNvSpPr/>
          <p:nvPr/>
        </p:nvSpPr>
        <p:spPr>
          <a:xfrm>
            <a:off x="3733800" y="1524000"/>
            <a:ext cx="1143000" cy="1066800"/>
          </a:xfrm>
          <a:prstGeom prst="downArrow">
            <a:avLst>
              <a:gd name="adj1" fmla="val 50000"/>
              <a:gd name="adj2" fmla="val 522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3400" y="2895600"/>
            <a:ext cx="8077200" cy="358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t>নেফাক কাকে বলে,নেফাক কত প্রকার ও কি কি,মুনাফিকের আলামতগুলো লিখ </a:t>
            </a:r>
            <a:r>
              <a:rPr lang="en-US" sz="3200" dirty="0" smtClean="0"/>
              <a:t>।</a:t>
            </a:r>
            <a:endParaRPr lang="en-US" sz="3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_20200828_145646.jpg"/>
          <p:cNvPicPr>
            <a:picLocks noChangeAspect="1"/>
          </p:cNvPicPr>
          <p:nvPr/>
        </p:nvPicPr>
        <p:blipFill>
          <a:blip r:embed="rId2"/>
          <a:stretch>
            <a:fillRect/>
          </a:stretch>
        </p:blipFill>
        <p:spPr>
          <a:xfrm>
            <a:off x="304800" y="304800"/>
            <a:ext cx="8610600" cy="6324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a:solidFill>
            <a:schemeClr val="tx2">
              <a:lumMod val="40000"/>
              <a:lumOff val="60000"/>
            </a:schemeClr>
          </a:solidFill>
        </p:spPr>
        <p:txBody>
          <a:bodyPr>
            <a:normAutofit/>
          </a:bodyPr>
          <a:lstStyle/>
          <a:p>
            <a:r>
              <a:rPr lang="bn-BD" sz="5400" dirty="0" smtClean="0"/>
              <a:t>সবাইকে ধন্যবাদ</a:t>
            </a:r>
            <a:endParaRPr lang="en-US" sz="5400" dirty="0"/>
          </a:p>
        </p:txBody>
      </p:sp>
      <p:pic>
        <p:nvPicPr>
          <p:cNvPr id="3" name="Picture 2" descr="Screenshot_20200812_004315.jpg"/>
          <p:cNvPicPr>
            <a:picLocks noChangeAspect="1"/>
          </p:cNvPicPr>
          <p:nvPr/>
        </p:nvPicPr>
        <p:blipFill>
          <a:blip r:embed="rId2"/>
          <a:stretch>
            <a:fillRect/>
          </a:stretch>
        </p:blipFill>
        <p:spPr>
          <a:xfrm>
            <a:off x="457200" y="2514600"/>
            <a:ext cx="8382000" cy="4038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0" y="0"/>
            <a:ext cx="8839200" cy="67056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solidFill>
            <a:schemeClr val="accent1">
              <a:lumMod val="20000"/>
              <a:lumOff val="80000"/>
            </a:schemeClr>
          </a:solidFill>
          <a:ln>
            <a:solidFill>
              <a:schemeClr val="accent1"/>
            </a:solidFill>
          </a:ln>
        </p:spPr>
        <p:txBody>
          <a:bodyPr>
            <a:normAutofit/>
          </a:bodyPr>
          <a:lstStyle/>
          <a:p>
            <a:r>
              <a:rPr lang="bn-BD" sz="6000" b="1" i="1" dirty="0" smtClean="0">
                <a:solidFill>
                  <a:schemeClr val="tx1"/>
                </a:solidFill>
              </a:rPr>
              <a:t>পাঠ পরিচিতি </a:t>
            </a:r>
            <a:endParaRPr lang="en-US" sz="6000" b="1" i="1" dirty="0">
              <a:solidFill>
                <a:schemeClr val="tx1"/>
              </a:solidFill>
            </a:endParaRPr>
          </a:p>
        </p:txBody>
      </p:sp>
      <p:sp>
        <p:nvSpPr>
          <p:cNvPr id="3" name="Content Placeholder 2"/>
          <p:cNvSpPr>
            <a:spLocks noGrp="1"/>
          </p:cNvSpPr>
          <p:nvPr>
            <p:ph idx="1"/>
          </p:nvPr>
        </p:nvSpPr>
        <p:spPr>
          <a:xfrm>
            <a:off x="457200" y="1828800"/>
            <a:ext cx="8229600" cy="4800600"/>
          </a:xfrm>
          <a:solidFill>
            <a:schemeClr val="accent1">
              <a:lumMod val="20000"/>
              <a:lumOff val="80000"/>
            </a:schemeClr>
          </a:solidFill>
          <a:ln>
            <a:solidFill>
              <a:schemeClr val="accent1"/>
            </a:solidFill>
          </a:ln>
        </p:spPr>
        <p:txBody>
          <a:bodyPr anchor="ctr">
            <a:noAutofit/>
          </a:bodyPr>
          <a:lstStyle/>
          <a:p>
            <a:pPr algn="ctr">
              <a:buNone/>
            </a:pPr>
            <a:r>
              <a:rPr lang="bn-BD" sz="4400" dirty="0" smtClean="0"/>
              <a:t>বিষয়ঃ আল আকায়েদ ওয়াল ফিকহ </a:t>
            </a:r>
          </a:p>
          <a:p>
            <a:pPr algn="ctr">
              <a:buNone/>
            </a:pPr>
            <a:r>
              <a:rPr lang="bn-BD" sz="4400" dirty="0" smtClean="0"/>
              <a:t>শ্রেণিঃ দাখিল নবম </a:t>
            </a:r>
          </a:p>
          <a:p>
            <a:pPr algn="ctr">
              <a:buNone/>
            </a:pPr>
            <a:r>
              <a:rPr lang="bn-BD" sz="4400" dirty="0" smtClean="0"/>
              <a:t>অধ্যায়ঃ ১ম </a:t>
            </a:r>
          </a:p>
          <a:p>
            <a:pPr algn="ctr">
              <a:buNone/>
            </a:pPr>
            <a:r>
              <a:rPr lang="bn-BD" sz="4400" dirty="0" smtClean="0"/>
              <a:t>পাঠঃ ৩য় </a:t>
            </a:r>
            <a:endParaRPr lang="en-US" sz="44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_20200828_145227.jpg"/>
          <p:cNvPicPr>
            <a:picLocks noGrp="1" noChangeAspect="1"/>
          </p:cNvPicPr>
          <p:nvPr>
            <p:ph idx="1"/>
          </p:nvPr>
        </p:nvPicPr>
        <p:blipFill>
          <a:blip r:embed="rId2"/>
          <a:stretch>
            <a:fillRect/>
          </a:stretch>
        </p:blipFill>
        <p:spPr>
          <a:xfrm>
            <a:off x="288526" y="3581400"/>
            <a:ext cx="3902474" cy="3124200"/>
          </a:xfrm>
        </p:spPr>
      </p:pic>
      <p:pic>
        <p:nvPicPr>
          <p:cNvPr id="5" name="Picture 4" descr="Screenshot_20200828_145036.jpg"/>
          <p:cNvPicPr>
            <a:picLocks noChangeAspect="1"/>
          </p:cNvPicPr>
          <p:nvPr/>
        </p:nvPicPr>
        <p:blipFill>
          <a:blip r:embed="rId3"/>
          <a:stretch>
            <a:fillRect/>
          </a:stretch>
        </p:blipFill>
        <p:spPr>
          <a:xfrm>
            <a:off x="4572000" y="3581400"/>
            <a:ext cx="4343400" cy="3048000"/>
          </a:xfrm>
          <a:prstGeom prst="rect">
            <a:avLst/>
          </a:prstGeom>
        </p:spPr>
      </p:pic>
      <p:pic>
        <p:nvPicPr>
          <p:cNvPr id="6" name="Picture 5" descr="Screenshot_20200828_145402.jpg"/>
          <p:cNvPicPr>
            <a:picLocks noChangeAspect="1"/>
          </p:cNvPicPr>
          <p:nvPr/>
        </p:nvPicPr>
        <p:blipFill>
          <a:blip r:embed="rId4"/>
          <a:stretch>
            <a:fillRect/>
          </a:stretch>
        </p:blipFill>
        <p:spPr>
          <a:xfrm>
            <a:off x="304800" y="309563"/>
            <a:ext cx="3962400" cy="2967037"/>
          </a:xfrm>
          <a:prstGeom prst="rect">
            <a:avLst/>
          </a:prstGeom>
        </p:spPr>
      </p:pic>
      <p:pic>
        <p:nvPicPr>
          <p:cNvPr id="7" name="Picture 6" descr="Screenshot_20200828_145150.jpg"/>
          <p:cNvPicPr>
            <a:picLocks noChangeAspect="1"/>
          </p:cNvPicPr>
          <p:nvPr/>
        </p:nvPicPr>
        <p:blipFill>
          <a:blip r:embed="rId5"/>
          <a:stretch>
            <a:fillRect/>
          </a:stretch>
        </p:blipFill>
        <p:spPr>
          <a:xfrm>
            <a:off x="4419600" y="228601"/>
            <a:ext cx="4495800" cy="3124199"/>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amond(in)">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amond(in)">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a:solidFill>
            <a:schemeClr val="accent1">
              <a:lumMod val="20000"/>
              <a:lumOff val="80000"/>
            </a:schemeClr>
          </a:solidFill>
          <a:ln>
            <a:solidFill>
              <a:schemeClr val="accent1"/>
            </a:solidFill>
          </a:ln>
        </p:spPr>
        <p:txBody>
          <a:bodyPr>
            <a:normAutofit/>
          </a:bodyPr>
          <a:lstStyle/>
          <a:p>
            <a:r>
              <a:rPr lang="bn-BD" sz="6000" dirty="0" smtClean="0"/>
              <a:t>পাঠ ঘোষনা </a:t>
            </a:r>
            <a:br>
              <a:rPr lang="bn-BD" sz="6000" dirty="0" smtClean="0"/>
            </a:br>
            <a:r>
              <a:rPr lang="ar-SA" dirty="0" smtClean="0"/>
              <a:t/>
            </a:r>
            <a:br>
              <a:rPr lang="ar-SA" dirty="0" smtClean="0"/>
            </a:br>
            <a:r>
              <a:rPr lang="ar-SA" dirty="0" smtClean="0"/>
              <a:t>النفاق والمنافق بضوءالقران والسنة</a:t>
            </a:r>
            <a:br>
              <a:rPr lang="ar-SA" dirty="0" smtClean="0"/>
            </a:br>
            <a:r>
              <a:rPr lang="bn-BD" dirty="0" smtClean="0"/>
              <a:t>আল কোরআন ও সুন্নাহর দৃষ্টিতে নেফাক ও মুনাফিক ।</a:t>
            </a:r>
            <a:r>
              <a:rPr lang="ar-SA" dirty="0" smtClean="0"/>
              <a:t> </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1">
              <a:lumMod val="20000"/>
              <a:lumOff val="80000"/>
            </a:schemeClr>
          </a:solidFill>
          <a:ln>
            <a:solidFill>
              <a:schemeClr val="accent1"/>
            </a:solidFill>
          </a:ln>
        </p:spPr>
        <p:txBody>
          <a:bodyPr>
            <a:normAutofit/>
          </a:bodyPr>
          <a:lstStyle/>
          <a:p>
            <a:r>
              <a:rPr lang="bn-BD" sz="5400" dirty="0" smtClean="0"/>
              <a:t>শিখন ফল </a:t>
            </a:r>
            <a:br>
              <a:rPr lang="bn-BD" sz="5400" dirty="0" smtClean="0"/>
            </a:br>
            <a:r>
              <a:rPr lang="bn-BD" sz="3200" dirty="0" smtClean="0"/>
              <a:t>এই পাঠ শেষে শিক্ষার্থীরা _____ </a:t>
            </a:r>
            <a:br>
              <a:rPr lang="bn-BD" sz="3200" dirty="0" smtClean="0"/>
            </a:br>
            <a:r>
              <a:rPr lang="bn-BD" sz="3200" dirty="0" smtClean="0"/>
              <a:t>১ মুনাফিকের পরিচয় জানতে পারবে ।</a:t>
            </a:r>
            <a:br>
              <a:rPr lang="bn-BD" sz="3200" dirty="0" smtClean="0"/>
            </a:br>
            <a:r>
              <a:rPr lang="bn-BD" sz="3200" dirty="0" smtClean="0"/>
              <a:t>২ মুনাফিক কত প্রকার ও কি কি তা বলতে পারবে ।</a:t>
            </a:r>
            <a:br>
              <a:rPr lang="bn-BD" sz="3200" dirty="0" smtClean="0"/>
            </a:br>
            <a:r>
              <a:rPr lang="bn-BD" sz="3200" dirty="0" smtClean="0"/>
              <a:t>৩ কুরআন ও হাদিসের আলোকে মুনাফিকের আলামতগুলো জানতে পারবে ।</a:t>
            </a:r>
            <a:endParaRPr lang="en-US" sz="32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iterate type="lt">
                                    <p:tmPct val="5000"/>
                                  </p:iterate>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1">
              <a:lumMod val="20000"/>
              <a:lumOff val="80000"/>
            </a:schemeClr>
          </a:solidFill>
          <a:ln>
            <a:solidFill>
              <a:schemeClr val="accent1"/>
            </a:solidFill>
          </a:ln>
        </p:spPr>
        <p:txBody>
          <a:bodyPr anchor="t">
            <a:normAutofit fontScale="90000"/>
          </a:bodyPr>
          <a:lstStyle/>
          <a:p>
            <a:r>
              <a:rPr lang="bn-BD" sz="4000" dirty="0" smtClean="0"/>
              <a:t>মুনাফিকের পরিচয় </a:t>
            </a:r>
            <a:r>
              <a:rPr lang="bn-BD" sz="2700" dirty="0" smtClean="0"/>
              <a:t/>
            </a:r>
            <a:br>
              <a:rPr lang="bn-BD" sz="2700" dirty="0" smtClean="0"/>
            </a:br>
            <a:r>
              <a:rPr lang="en-US" sz="2700" dirty="0" err="1" smtClean="0"/>
              <a:t>অভিধানবেত্তাদের</a:t>
            </a:r>
            <a:r>
              <a:rPr lang="en-US" sz="2700" dirty="0" smtClean="0"/>
              <a:t> </a:t>
            </a:r>
            <a:r>
              <a:rPr lang="en-US" sz="2700" dirty="0" err="1" smtClean="0"/>
              <a:t>নিকট</a:t>
            </a:r>
            <a:r>
              <a:rPr lang="en-US" sz="2700" dirty="0" smtClean="0"/>
              <a:t>- </a:t>
            </a:r>
            <a:r>
              <a:rPr lang="en-US" sz="2700" dirty="0" err="1" smtClean="0"/>
              <a:t>নেফাক</a:t>
            </a:r>
            <a:r>
              <a:rPr lang="en-US" sz="2700" dirty="0" smtClean="0"/>
              <a:t> </a:t>
            </a:r>
            <a:r>
              <a:rPr lang="en-US" sz="2700" dirty="0" err="1" smtClean="0"/>
              <a:t>শব্দটি</a:t>
            </a:r>
            <a:r>
              <a:rPr lang="en-US" sz="2700" dirty="0" smtClean="0"/>
              <a:t> </a:t>
            </a:r>
            <a:r>
              <a:rPr lang="en-US" sz="2700" dirty="0" err="1" smtClean="0"/>
              <a:t>আরবি</a:t>
            </a:r>
            <a:r>
              <a:rPr lang="en-US" sz="2700" dirty="0" smtClean="0"/>
              <a:t>, </a:t>
            </a:r>
            <a:br>
              <a:rPr lang="en-US" sz="2700" dirty="0" smtClean="0"/>
            </a:br>
            <a:r>
              <a:rPr lang="en-US" sz="2700" dirty="0" err="1" smtClean="0"/>
              <a:t>নেফাকের</a:t>
            </a:r>
            <a:r>
              <a:rPr lang="en-US" sz="2700" dirty="0" smtClean="0"/>
              <a:t> </a:t>
            </a:r>
            <a:r>
              <a:rPr lang="en-US" sz="2700" dirty="0" err="1" smtClean="0"/>
              <a:t>আভিধানিক</a:t>
            </a:r>
            <a:r>
              <a:rPr lang="en-US" sz="2700" dirty="0" smtClean="0"/>
              <a:t> </a:t>
            </a:r>
            <a:r>
              <a:rPr lang="en-US" sz="2700" dirty="0" err="1" smtClean="0"/>
              <a:t>অর্থ</a:t>
            </a:r>
            <a:r>
              <a:rPr lang="en-US" sz="2700" dirty="0" smtClean="0"/>
              <a:t>- </a:t>
            </a:r>
            <a:r>
              <a:rPr lang="en-US" sz="2700" dirty="0" err="1" smtClean="0"/>
              <a:t>এক</a:t>
            </a:r>
            <a:r>
              <a:rPr lang="en-US" sz="2700" dirty="0" smtClean="0"/>
              <a:t> </a:t>
            </a:r>
            <a:r>
              <a:rPr lang="en-US" sz="2700" dirty="0" err="1" smtClean="0"/>
              <a:t>দরজা</a:t>
            </a:r>
            <a:r>
              <a:rPr lang="en-US" sz="2700" dirty="0" smtClean="0"/>
              <a:t> </a:t>
            </a:r>
            <a:r>
              <a:rPr lang="en-US" sz="2700" dirty="0" err="1" smtClean="0"/>
              <a:t>দিয়ে</a:t>
            </a:r>
            <a:r>
              <a:rPr lang="en-US" sz="2700" dirty="0" smtClean="0"/>
              <a:t> </a:t>
            </a:r>
            <a:r>
              <a:rPr lang="en-US" sz="2700" dirty="0" err="1" smtClean="0"/>
              <a:t>প্রবেশ</a:t>
            </a:r>
            <a:r>
              <a:rPr lang="en-US" sz="2700" dirty="0" smtClean="0"/>
              <a:t> </a:t>
            </a:r>
            <a:r>
              <a:rPr lang="en-US" sz="2700" dirty="0" err="1" smtClean="0"/>
              <a:t>করা্‌,অন্য</a:t>
            </a:r>
            <a:r>
              <a:rPr lang="en-US" sz="2700" dirty="0" smtClean="0"/>
              <a:t> </a:t>
            </a:r>
            <a:r>
              <a:rPr lang="en-US" sz="2700" dirty="0" err="1" smtClean="0"/>
              <a:t>দরজা</a:t>
            </a:r>
            <a:r>
              <a:rPr lang="en-US" sz="2700" dirty="0" smtClean="0"/>
              <a:t> </a:t>
            </a:r>
            <a:r>
              <a:rPr lang="en-US" sz="2700" dirty="0" err="1" smtClean="0"/>
              <a:t>দিয়ে</a:t>
            </a:r>
            <a:r>
              <a:rPr lang="en-US" sz="2700" dirty="0" smtClean="0"/>
              <a:t> </a:t>
            </a:r>
            <a:r>
              <a:rPr lang="en-US" sz="2700" dirty="0" err="1" smtClean="0"/>
              <a:t>বের</a:t>
            </a:r>
            <a:r>
              <a:rPr lang="en-US" sz="2700" dirty="0" smtClean="0"/>
              <a:t> </a:t>
            </a:r>
            <a:r>
              <a:rPr lang="en-US" sz="2700" dirty="0" err="1" smtClean="0"/>
              <a:t>হওয়া</a:t>
            </a:r>
            <a:r>
              <a:rPr lang="en-US" sz="2700" dirty="0" smtClean="0"/>
              <a:t> ।</a:t>
            </a:r>
            <a:br>
              <a:rPr lang="en-US" sz="2700" dirty="0" smtClean="0"/>
            </a:br>
            <a:r>
              <a:rPr lang="en-US" sz="2700" dirty="0" err="1" smtClean="0"/>
              <a:t>মুনাফিক</a:t>
            </a:r>
            <a:r>
              <a:rPr lang="en-US" sz="2700" dirty="0" smtClean="0"/>
              <a:t> </a:t>
            </a:r>
            <a:r>
              <a:rPr lang="en-US" sz="2700" dirty="0" err="1" smtClean="0"/>
              <a:t>শব্দটি</a:t>
            </a:r>
            <a:r>
              <a:rPr lang="en-US" sz="2700" dirty="0" smtClean="0"/>
              <a:t> </a:t>
            </a:r>
            <a:r>
              <a:rPr lang="en-US" sz="2700" dirty="0" err="1" smtClean="0"/>
              <a:t>নেফাক</a:t>
            </a:r>
            <a:r>
              <a:rPr lang="en-US" sz="2700" dirty="0" smtClean="0"/>
              <a:t> </a:t>
            </a:r>
            <a:r>
              <a:rPr lang="en-US" sz="2700" dirty="0" err="1" smtClean="0"/>
              <a:t>শব্দ</a:t>
            </a:r>
            <a:r>
              <a:rPr lang="en-US" sz="2700" dirty="0" smtClean="0"/>
              <a:t> </a:t>
            </a:r>
            <a:r>
              <a:rPr lang="en-US" sz="2700" dirty="0" err="1" smtClean="0"/>
              <a:t>হতে</a:t>
            </a:r>
            <a:r>
              <a:rPr lang="en-US" sz="2700" dirty="0" smtClean="0"/>
              <a:t> </a:t>
            </a:r>
            <a:r>
              <a:rPr lang="en-US" sz="2700" dirty="0" err="1" smtClean="0"/>
              <a:t>উৎকলিত</a:t>
            </a:r>
            <a:r>
              <a:rPr lang="en-US" sz="2700" dirty="0" smtClean="0"/>
              <a:t>  ।</a:t>
            </a:r>
            <a:r>
              <a:rPr lang="en-US" sz="2700" dirty="0" err="1" smtClean="0"/>
              <a:t>মুনাফেকি</a:t>
            </a:r>
            <a:r>
              <a:rPr lang="en-US" sz="2700" dirty="0" smtClean="0"/>
              <a:t> </a:t>
            </a:r>
            <a:r>
              <a:rPr lang="en-US" sz="2700" dirty="0" err="1" smtClean="0"/>
              <a:t>হল</a:t>
            </a:r>
            <a:r>
              <a:rPr lang="en-US" sz="2700" dirty="0" smtClean="0"/>
              <a:t> </a:t>
            </a:r>
            <a:r>
              <a:rPr lang="en-US" sz="2700" dirty="0" err="1" smtClean="0"/>
              <a:t>এক</a:t>
            </a:r>
            <a:r>
              <a:rPr lang="en-US" sz="2700" dirty="0" smtClean="0"/>
              <a:t> </a:t>
            </a:r>
            <a:r>
              <a:rPr lang="en-US" sz="2700" dirty="0" err="1" smtClean="0"/>
              <a:t>ধরনের</a:t>
            </a:r>
            <a:r>
              <a:rPr lang="en-US" sz="2700" dirty="0" smtClean="0"/>
              <a:t> </a:t>
            </a:r>
            <a:r>
              <a:rPr lang="en-US" sz="2700" dirty="0" err="1" smtClean="0"/>
              <a:t>ধোঁকা</a:t>
            </a:r>
            <a:r>
              <a:rPr lang="en-US" sz="2700" dirty="0" smtClean="0"/>
              <a:t> ,</a:t>
            </a:r>
            <a:r>
              <a:rPr lang="en-US" sz="2700" dirty="0" err="1" smtClean="0"/>
              <a:t>প্রতারনা</a:t>
            </a:r>
            <a:r>
              <a:rPr lang="en-US" sz="2700" dirty="0" smtClean="0"/>
              <a:t>,</a:t>
            </a:r>
            <a:r>
              <a:rPr lang="bn-BD" sz="2700" dirty="0" smtClean="0"/>
              <a:t>বাহ্যিকভাবে কল্যানের কথা বলা, আর গোপনে তার খেলাপ করা.</a:t>
            </a:r>
            <a:br>
              <a:rPr lang="bn-BD" sz="2700" dirty="0" smtClean="0"/>
            </a:br>
            <a:r>
              <a:rPr lang="bn-BD" sz="2700" dirty="0" smtClean="0"/>
              <a:t>শরীয়তের পরিভাষায় –</a:t>
            </a:r>
            <a:r>
              <a:rPr lang="ar-SA" sz="2700" dirty="0" smtClean="0"/>
              <a:t/>
            </a:r>
            <a:br>
              <a:rPr lang="ar-SA" sz="2700" dirty="0" smtClean="0"/>
            </a:br>
            <a:r>
              <a:rPr lang="ar-SA" sz="2700" dirty="0" smtClean="0"/>
              <a:t>هو اظهار الايمان باللسان وكتمان الكفر بالقلب</a:t>
            </a:r>
            <a:br>
              <a:rPr lang="ar-SA" sz="2700" dirty="0" smtClean="0"/>
            </a:br>
            <a:r>
              <a:rPr lang="bn-BD" sz="2700" dirty="0" smtClean="0"/>
              <a:t>মুনাফেকি হলো –মুখে ইমান প্রকাশ করা আর অন্তরে কুফরি পোষন করা .</a:t>
            </a:r>
            <a:br>
              <a:rPr lang="bn-BD" sz="2700" dirty="0" smtClean="0"/>
            </a:br>
            <a:r>
              <a:rPr lang="bn-BD" sz="2700" dirty="0" smtClean="0"/>
              <a:t>সে কারনে মহান আল্লাহ তায়ালা কাফেরের তুলনায় মুনাফিকের অবস্হান যে অধিকতর নিকৃষ্ট সে বিষয়ে ইরশাদ করেছেন ,</a:t>
            </a:r>
            <a:r>
              <a:rPr lang="ar-SA" sz="2700" dirty="0" smtClean="0"/>
              <a:t/>
            </a:r>
            <a:br>
              <a:rPr lang="ar-SA" sz="2700" dirty="0" smtClean="0"/>
            </a:br>
            <a:r>
              <a:rPr lang="ar-SA" sz="2700" dirty="0" smtClean="0"/>
              <a:t>ان المنافقين في الدرك الاسفال من النار   -النساء 145 </a:t>
            </a:r>
            <a:br>
              <a:rPr lang="ar-SA" sz="2700" dirty="0" smtClean="0"/>
            </a:br>
            <a:r>
              <a:rPr lang="bn-BD" sz="2700" dirty="0" smtClean="0"/>
              <a:t>নিশ্চয়ই মুনাফিক জাহান্নামের সর্বনিম্ন স্তরে থাকবে  .</a:t>
            </a:r>
            <a:br>
              <a:rPr lang="bn-BD" sz="2700" dirty="0" smtClean="0"/>
            </a:br>
            <a:r>
              <a:rPr lang="bn-BD" sz="2400" dirty="0" smtClean="0"/>
              <a:t> </a:t>
            </a:r>
            <a:endParaRPr lang="en-US" sz="24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bn-BD" dirty="0" smtClean="0"/>
              <a:t>শরীয়তের দৃষ্টিতে নেফাক দু প্রকার</a:t>
            </a:r>
            <a:endParaRPr lang="en-US" dirty="0"/>
          </a:p>
        </p:txBody>
      </p:sp>
      <p:sp>
        <p:nvSpPr>
          <p:cNvPr id="3" name="Oval 2"/>
          <p:cNvSpPr/>
          <p:nvPr/>
        </p:nvSpPr>
        <p:spPr>
          <a:xfrm>
            <a:off x="152400" y="1676400"/>
            <a:ext cx="762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1</a:t>
            </a:r>
            <a:endParaRPr lang="en-US" sz="3200" dirty="0"/>
          </a:p>
        </p:txBody>
      </p:sp>
      <p:sp>
        <p:nvSpPr>
          <p:cNvPr id="4" name="Rectangle 3"/>
          <p:cNvSpPr/>
          <p:nvPr/>
        </p:nvSpPr>
        <p:spPr>
          <a:xfrm>
            <a:off x="990600" y="1524000"/>
            <a:ext cx="7924800" cy="1371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1"/>
                </a:solidFill>
              </a:rPr>
              <a:t>আন নেফাকুল আকবার বা ব</a:t>
            </a:r>
            <a:r>
              <a:rPr lang="en-US" sz="4000" dirty="0" smtClean="0">
                <a:solidFill>
                  <a:schemeClr val="tx1"/>
                </a:solidFill>
              </a:rPr>
              <a:t>ড় </a:t>
            </a:r>
            <a:r>
              <a:rPr lang="bn-BD" sz="4000" dirty="0" smtClean="0">
                <a:solidFill>
                  <a:schemeClr val="tx1"/>
                </a:solidFill>
              </a:rPr>
              <a:t> ধরনের কপটতা</a:t>
            </a:r>
            <a:r>
              <a:rPr lang="en-US" sz="4000" dirty="0" smtClean="0">
                <a:solidFill>
                  <a:schemeClr val="tx1"/>
                </a:solidFill>
              </a:rPr>
              <a:t> ।</a:t>
            </a:r>
            <a:r>
              <a:rPr lang="bn-BD" sz="4000" dirty="0" smtClean="0">
                <a:solidFill>
                  <a:schemeClr val="tx1"/>
                </a:solidFill>
              </a:rPr>
              <a:t>         </a:t>
            </a:r>
            <a:endParaRPr lang="en-US" sz="4000" dirty="0">
              <a:solidFill>
                <a:schemeClr val="tx1"/>
              </a:solidFill>
            </a:endParaRPr>
          </a:p>
        </p:txBody>
      </p:sp>
      <p:sp>
        <p:nvSpPr>
          <p:cNvPr id="6" name="Rectangle 5"/>
          <p:cNvSpPr/>
          <p:nvPr/>
        </p:nvSpPr>
        <p:spPr>
          <a:xfrm>
            <a:off x="152400" y="2971800"/>
            <a:ext cx="8839200" cy="3733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bn-BD" sz="4000" dirty="0" smtClean="0">
                <a:solidFill>
                  <a:schemeClr val="tx1"/>
                </a:solidFill>
              </a:rPr>
              <a:t>আর তা হলো –মানুষ বাহ্যিকভাবে আল্লাহ ,ফেরেশতা,কিতাবসমূহ,রাসুলগন,এবং পরকালে বিশ্বাস প্রকাশ করবে,আর গোপনে উক্ত বিষয় সমূহের সবকটি বা কোনো একটি অস্বীকার করবে ,এ ধরনের আকিদা সরাসরি কুফরি </a:t>
            </a:r>
            <a:r>
              <a:rPr lang="en-US" sz="3200" dirty="0" smtClean="0">
                <a:solidFill>
                  <a:schemeClr val="tx1"/>
                </a:solidFill>
              </a:rPr>
              <a:t>।</a:t>
            </a:r>
            <a:endParaRPr lang="en-US" sz="3200" dirty="0">
              <a:solidFill>
                <a:schemeClr val="tx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001000" cy="990600"/>
          </a:xfrm>
          <a:solidFill>
            <a:schemeClr val="accent1">
              <a:lumMod val="20000"/>
              <a:lumOff val="80000"/>
            </a:schemeClr>
          </a:solidFill>
          <a:ln>
            <a:solidFill>
              <a:schemeClr val="accent1"/>
            </a:solidFill>
          </a:ln>
        </p:spPr>
        <p:txBody>
          <a:bodyPr>
            <a:noAutofit/>
          </a:bodyPr>
          <a:lstStyle/>
          <a:p>
            <a:r>
              <a:rPr lang="bn-BD" sz="3200" dirty="0" smtClean="0"/>
              <a:t>আন নেফাকুল আসগার বা ছোট ধরনের কপটতা</a:t>
            </a:r>
            <a:endParaRPr lang="en-US" sz="3200" dirty="0"/>
          </a:p>
        </p:txBody>
      </p:sp>
      <p:sp>
        <p:nvSpPr>
          <p:cNvPr id="3" name="Oval 2"/>
          <p:cNvSpPr/>
          <p:nvPr/>
        </p:nvSpPr>
        <p:spPr>
          <a:xfrm>
            <a:off x="152400" y="2286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2</a:t>
            </a:r>
            <a:endParaRPr lang="en-US" sz="3200" dirty="0"/>
          </a:p>
        </p:txBody>
      </p:sp>
      <p:sp>
        <p:nvSpPr>
          <p:cNvPr id="4" name="Rectangle 3"/>
          <p:cNvSpPr/>
          <p:nvPr/>
        </p:nvSpPr>
        <p:spPr>
          <a:xfrm>
            <a:off x="457200" y="1295400"/>
            <a:ext cx="8458200" cy="5410200"/>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bn-BD" sz="3200" dirty="0" smtClean="0">
                <a:solidFill>
                  <a:schemeClr val="tx1"/>
                </a:solidFill>
              </a:rPr>
              <a:t>আর তা হলো –আমলের বিষয়ে কপটতা,যা কবিরা গুনাহের অন্তর্ভুক্ত .এ প্রসঙ্গে রাসুলুল্লাহ (সাঃ)ইরশাদ করেন,</a:t>
            </a:r>
            <a:endParaRPr lang="ar-SA" sz="3200" dirty="0" smtClean="0">
              <a:solidFill>
                <a:schemeClr val="tx1"/>
              </a:solidFill>
            </a:endParaRPr>
          </a:p>
          <a:p>
            <a:pPr algn="ctr"/>
            <a:r>
              <a:rPr lang="ar-SA" sz="3200" dirty="0" smtClean="0">
                <a:solidFill>
                  <a:schemeClr val="tx1"/>
                </a:solidFill>
              </a:rPr>
              <a:t>وقال رسول الله صلي الله عليه واله وسلم اربع من كن فيه كان منافقا خالصا ومن كانت فيه خصلة منهن كانت فيه خصلة من النفاق حتي يدعها اذا اؤتمن خان واذا حدث كذب واذاعاهد غدر واذا خاصم فجر( متفق عليه) </a:t>
            </a:r>
          </a:p>
          <a:p>
            <a:pPr algn="ctr"/>
            <a:r>
              <a:rPr lang="bn-BD" sz="3200" dirty="0" smtClean="0">
                <a:solidFill>
                  <a:schemeClr val="tx1"/>
                </a:solidFill>
              </a:rPr>
              <a:t>এদের চরিত্র সম্পর্কে আল্লাহ তায়ালা ইরশাদ করেন,</a:t>
            </a:r>
          </a:p>
          <a:p>
            <a:pPr algn="ctr"/>
            <a:r>
              <a:rPr lang="ar-SA" sz="3200" dirty="0" smtClean="0">
                <a:solidFill>
                  <a:schemeClr val="tx1"/>
                </a:solidFill>
              </a:rPr>
              <a:t>واذا لقوا الذين امنوا قالوا  امنا واذا خلوا الي شياطينهم قالوا ان معكم انما نحن مستهزئون (البقرة 14)</a:t>
            </a:r>
            <a:endParaRPr lang="en-US" sz="3200" dirty="0">
              <a:solidFill>
                <a:schemeClr val="tx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671</TotalTime>
  <Words>225</Words>
  <Application>Microsoft Office PowerPoint</Application>
  <PresentationFormat>On-screen Show (4:3)</PresentationFormat>
  <Paragraphs>31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স্বাগতম </vt:lpstr>
      <vt:lpstr>Slide 2</vt:lpstr>
      <vt:lpstr>পাঠ পরিচিতি </vt:lpstr>
      <vt:lpstr>Slide 4</vt:lpstr>
      <vt:lpstr>পাঠ ঘোষনা   النفاق والمنافق بضوءالقران والسنة আল কোরআন ও সুন্নাহর দৃষ্টিতে নেফাক ও মুনাফিক । </vt:lpstr>
      <vt:lpstr>শিখন ফল  এই পাঠ শেষে শিক্ষার্থীরা _____  ১ মুনাফিকের পরিচয় জানতে পারবে । ২ মুনাফিক কত প্রকার ও কি কি তা বলতে পারবে । ৩ কুরআন ও হাদিসের আলোকে মুনাফিকের আলামতগুলো জানতে পারবে ।</vt:lpstr>
      <vt:lpstr>মুনাফিকের পরিচয়  অভিধানবেত্তাদের নিকট- নেফাক শব্দটি আরবি,  নেফাকের আভিধানিক অর্থ- এক দরজা দিয়ে প্রবেশ করা্‌,অন্য দরজা দিয়ে বের হওয়া । মুনাফিক শব্দটি নেফাক শব্দ হতে উৎকলিত  ।মুনাফেকি হল এক ধরনের ধোঁকা ,প্রতারনা,বাহ্যিকভাবে কল্যানের কথা বলা, আর গোপনে তার খেলাপ করা. শরীয়তের পরিভাষায় – هو اظهار الايمان باللسان وكتمان الكفر بالقلب মুনাফেকি হলো –মুখে ইমান প্রকাশ করা আর অন্তরে কুফরি পোষন করা . সে কারনে মহান আল্লাহ তায়ালা কাফেরের তুলনায় মুনাফিকের অবস্হান যে অধিকতর নিকৃষ্ট সে বিষয়ে ইরশাদ করেছেন , ان المنافقين في الدرك الاسفال من النار   -النساء 145  নিশ্চয়ই মুনাফিক জাহান্নামের সর্বনিম্ন স্তরে থাকবে  .  </vt:lpstr>
      <vt:lpstr>শরীয়তের দৃষ্টিতে নেফাক দু প্রকার</vt:lpstr>
      <vt:lpstr>আন নেফাকুল আসগার বা ছোট ধরনের কপটতা</vt:lpstr>
      <vt:lpstr>মুনাফিকের আলামত 4 টি</vt:lpstr>
      <vt:lpstr>واذا حدث كذب যখন কথা বলে মিথ্যা বলে</vt:lpstr>
      <vt:lpstr>واذا عاهد غدر যখন ওয়াদা করে তা ভঙ্গ করে</vt:lpstr>
      <vt:lpstr>واذا خاصم فجر  বিতর্ক করলে অশ্লীল ভাষায় বলে</vt:lpstr>
      <vt:lpstr>বাড়ির কাজ</vt:lpstr>
      <vt:lpstr>Slide 15</vt:lpstr>
      <vt:lpstr>সবাইকে 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 </dc:title>
  <dc:creator>Rampur Alim Madrasah</dc:creator>
  <cp:lastModifiedBy>Mamun_Sir</cp:lastModifiedBy>
  <cp:revision>79</cp:revision>
  <dcterms:created xsi:type="dcterms:W3CDTF">2006-08-16T00:00:00Z</dcterms:created>
  <dcterms:modified xsi:type="dcterms:W3CDTF">2020-08-29T15:59:19Z</dcterms:modified>
</cp:coreProperties>
</file>