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96" r:id="rId3"/>
    <p:sldId id="289" r:id="rId4"/>
    <p:sldId id="285" r:id="rId5"/>
    <p:sldId id="297" r:id="rId6"/>
    <p:sldId id="262" r:id="rId7"/>
    <p:sldId id="290" r:id="rId8"/>
    <p:sldId id="291" r:id="rId9"/>
    <p:sldId id="267" r:id="rId10"/>
    <p:sldId id="268" r:id="rId11"/>
    <p:sldId id="295" r:id="rId12"/>
    <p:sldId id="292" r:id="rId13"/>
    <p:sldId id="294" r:id="rId14"/>
    <p:sldId id="270" r:id="rId15"/>
    <p:sldId id="298" r:id="rId16"/>
    <p:sldId id="299" r:id="rId17"/>
    <p:sldId id="275" r:id="rId18"/>
    <p:sldId id="30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FF"/>
    <a:srgbClr val="1C1C1C"/>
    <a:srgbClr val="2C5FC4"/>
    <a:srgbClr val="336600"/>
    <a:srgbClr val="5246A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02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31170"/>
            <a:ext cx="8763000" cy="6612863"/>
          </a:xfrm>
        </p:spPr>
      </p:pic>
      <p:sp>
        <p:nvSpPr>
          <p:cNvPr id="5" name="TextBox 4"/>
          <p:cNvSpPr txBox="1"/>
          <p:nvPr/>
        </p:nvSpPr>
        <p:spPr>
          <a:xfrm>
            <a:off x="1066800" y="1676400"/>
            <a:ext cx="71628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i="1" dirty="0" err="1" smtClean="0">
                <a:solidFill>
                  <a:srgbClr val="FFFF00"/>
                </a:solidFill>
                <a:latin typeface="Shonar Bangla" pitchFamily="34" charset="0"/>
                <a:cs typeface="Shonar Bangla" pitchFamily="34" charset="0"/>
              </a:rPr>
              <a:t>স্বাগতম</a:t>
            </a:r>
            <a:endParaRPr lang="en-US" sz="19900" b="1" i="1" dirty="0">
              <a:solidFill>
                <a:srgbClr val="FFFF0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4701152"/>
      </p:ext>
    </p:extLst>
  </p:cSld>
  <p:clrMapOvr>
    <a:masterClrMapping/>
  </p:clrMapOvr>
  <p:transition spd="slow" advTm="2872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1430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81000"/>
            <a:ext cx="8458200" cy="59400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Shonar Bangla" pitchFamily="34" charset="0"/>
              </a:rPr>
              <a:t> </a:t>
            </a:r>
            <a:r>
              <a:rPr lang="en-US" sz="4800" b="1" dirty="0" smtClean="0">
                <a:latin typeface="Shonar Bangla" pitchFamily="34" charset="0"/>
              </a:rPr>
              <a:t>1</a:t>
            </a:r>
            <a:r>
              <a:rPr lang="ar-AE" sz="4800" b="1" dirty="0" smtClean="0">
                <a:latin typeface="Shonar Bangla" pitchFamily="34" charset="0"/>
              </a:rPr>
              <a:t>التبسم</a:t>
            </a:r>
            <a:r>
              <a:rPr lang="ar-SA" sz="4800" b="1" dirty="0" smtClean="0">
                <a:latin typeface="Shonar Bangla" pitchFamily="34" charset="0"/>
              </a:rPr>
              <a:t>     </a:t>
            </a:r>
            <a:r>
              <a:rPr lang="bn-IN" sz="4800" b="1" dirty="0" smtClean="0">
                <a:latin typeface="Shonar Bangla" pitchFamily="34" charset="0"/>
                <a:cs typeface="Shonar Bangla" pitchFamily="34" charset="0"/>
              </a:rPr>
              <a:t>তথা মুচকি হাসিঃ </a:t>
            </a:r>
            <a:r>
              <a:rPr lang="ar-AE" sz="4800" b="1" dirty="0" smtClean="0">
                <a:latin typeface="Shonar Bangla" pitchFamily="34" charset="0"/>
              </a:rPr>
              <a:t>تبسم</a:t>
            </a:r>
            <a:r>
              <a:rPr lang="bn-IN" sz="4800" b="1" dirty="0" smtClean="0">
                <a:latin typeface="Shonar Bangla" pitchFamily="34" charset="0"/>
                <a:cs typeface="Shonar Bangla" pitchFamily="34" charset="0"/>
              </a:rPr>
              <a:t> শব্দটি বাবে</a:t>
            </a:r>
            <a:r>
              <a:rPr lang="ar-AE" sz="4800" b="1" dirty="0" smtClean="0">
                <a:latin typeface="Shonar Bangla" pitchFamily="34" charset="0"/>
              </a:rPr>
              <a:t> </a:t>
            </a:r>
            <a:r>
              <a:rPr lang="bn-IN" sz="48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ar-AE" sz="4800" b="1" dirty="0" smtClean="0">
                <a:latin typeface="Shonar Bangla" pitchFamily="34" charset="0"/>
              </a:rPr>
              <a:t>  تفعل</a:t>
            </a:r>
            <a:r>
              <a:rPr lang="bn-IN" sz="4800" b="1" dirty="0" smtClean="0">
                <a:latin typeface="Shonar Bangla" pitchFamily="34" charset="0"/>
                <a:cs typeface="Shonar Bangla" pitchFamily="34" charset="0"/>
              </a:rPr>
              <a:t>এর      মাসদার,মাদ্দাহ – </a:t>
            </a:r>
            <a:r>
              <a:rPr lang="ar-AE" sz="4800" b="1" dirty="0" smtClean="0">
                <a:latin typeface="Shonar Bangla" pitchFamily="34" charset="0"/>
              </a:rPr>
              <a:t>ب</a:t>
            </a:r>
            <a:r>
              <a:rPr lang="bn-IN" sz="4800" b="1" dirty="0" smtClean="0">
                <a:latin typeface="Shonar Bangla" pitchFamily="34" charset="0"/>
                <a:cs typeface="Shonar Bangla" pitchFamily="34" charset="0"/>
              </a:rPr>
              <a:t>  -</a:t>
            </a:r>
            <a:r>
              <a:rPr lang="ar-AE" sz="4800" b="1" dirty="0" smtClean="0">
                <a:latin typeface="Shonar Bangla" pitchFamily="34" charset="0"/>
              </a:rPr>
              <a:t> م – س </a:t>
            </a:r>
            <a:r>
              <a:rPr lang="bn-IN" sz="4800" b="1" dirty="0" smtClean="0">
                <a:latin typeface="Shonar Bangla" pitchFamily="34" charset="0"/>
                <a:cs typeface="Shonar Bangla" pitchFamily="34" charset="0"/>
              </a:rPr>
              <a:t>অর্থ-মুচকি হাসি বা মৃদু হাসি।</a:t>
            </a:r>
          </a:p>
          <a:p>
            <a:pPr marL="514350" indent="-514350"/>
            <a:r>
              <a:rPr lang="ar-SA" sz="4800" b="1" dirty="0" smtClean="0">
                <a:latin typeface="Shonar Bangla" pitchFamily="34" charset="0"/>
                <a:cs typeface="Shonar Bangla" pitchFamily="34" charset="0"/>
              </a:rPr>
              <a:t>تبسّم</a:t>
            </a:r>
            <a:r>
              <a:rPr lang="bn-IN" sz="4800" b="1" dirty="0" smtClean="0">
                <a:latin typeface="Shonar Bangla" pitchFamily="34" charset="0"/>
                <a:cs typeface="Shonar Bangla" pitchFamily="34" charset="0"/>
              </a:rPr>
              <a:t>–বলা হয় সামান্য হাসিকে, যাতে কোনো শব্দ    নেই</a:t>
            </a:r>
            <a:r>
              <a:rPr lang="ar-SA" sz="48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bn-IN" sz="4800" b="1" dirty="0" smtClean="0">
                <a:latin typeface="Shonar Bangla" pitchFamily="34" charset="0"/>
                <a:cs typeface="Shonar Bangla" pitchFamily="34" charset="0"/>
              </a:rPr>
              <a:t>।</a:t>
            </a:r>
            <a:r>
              <a:rPr lang="ar-SA" sz="48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bn-IN" sz="4800" b="1" dirty="0" smtClean="0">
                <a:latin typeface="Shonar Bangla" pitchFamily="34" charset="0"/>
                <a:cs typeface="Shonar Bangla" pitchFamily="34" charset="0"/>
              </a:rPr>
              <a:t>মুখমন্ডল ও চেহারায় হাসির ভাব পুরোপুরি প্রস্ফুটিত হয়, তবে দাঁত দেখা যায় না।</a:t>
            </a:r>
          </a:p>
          <a:p>
            <a:pPr marL="514350" indent="-514350">
              <a:buAutoNum type="arabicParenBoth"/>
            </a:pPr>
            <a:endParaRPr lang="en-US" sz="4400" b="1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76200">
            <a:solidFill>
              <a:srgbClr val="2C5F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4876800"/>
            <a:ext cx="7924800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Shonar Bangla" pitchFamily="34" charset="0"/>
                <a:cs typeface="Shonar Bangla" pitchFamily="34" charset="0"/>
              </a:rPr>
              <a:t>এই হাসিকে </a:t>
            </a:r>
            <a:r>
              <a:rPr lang="ar-SA" sz="4000" b="1" dirty="0" smtClean="0">
                <a:latin typeface="Shonar Bangla" pitchFamily="34" charset="0"/>
                <a:cs typeface="Shonar Bangla" pitchFamily="34" charset="0"/>
              </a:rPr>
              <a:t>تبسم</a:t>
            </a:r>
            <a:r>
              <a:rPr lang="bn-BD" sz="4000" b="1" dirty="0" smtClean="0">
                <a:latin typeface="Shonar Bangla" pitchFamily="34" charset="0"/>
                <a:cs typeface="Shonar Bangla" pitchFamily="34" charset="0"/>
              </a:rPr>
              <a:t> হাসি বলে।  হুকুম –এরুপ হাসি সুন্নাত ,মহানবি ( সা ) নিজে ও এরুপ হাসি হাসতেন। </a:t>
            </a:r>
            <a:endParaRPr lang="en-US" sz="4000" b="1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219200"/>
            <a:ext cx="8686800" cy="507831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honar Bangla" pitchFamily="34" charset="0"/>
              </a:rPr>
              <a:t> </a:t>
            </a:r>
            <a:r>
              <a:rPr lang="ar-AE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honar Bangla" pitchFamily="34" charset="0"/>
              </a:rPr>
              <a:t>ضحك</a:t>
            </a:r>
            <a:r>
              <a:rPr lang="bn-IN" sz="4800" dirty="0" smtClean="0">
                <a:solidFill>
                  <a:schemeClr val="tx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 শব্দটি বাবে </a:t>
            </a:r>
            <a:r>
              <a:rPr lang="ar-AE" sz="4800" dirty="0" smtClean="0">
                <a:solidFill>
                  <a:schemeClr val="tx2">
                    <a:lumMod val="75000"/>
                  </a:schemeClr>
                </a:solidFill>
                <a:latin typeface="Shonar Bangla" pitchFamily="34" charset="0"/>
                <a:cs typeface="NikoshBAN" pitchFamily="2" charset="0"/>
              </a:rPr>
              <a:t>سمع </a:t>
            </a:r>
            <a:r>
              <a:rPr lang="bn-IN" sz="4800" dirty="0" smtClean="0">
                <a:solidFill>
                  <a:schemeClr val="tx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 এর মাসদার মাদ্দাহ</a:t>
            </a: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IN" sz="4800" dirty="0" smtClean="0">
                <a:solidFill>
                  <a:schemeClr val="tx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-</a:t>
            </a:r>
            <a:r>
              <a:rPr lang="ar-AE" sz="4800" dirty="0" smtClean="0">
                <a:solidFill>
                  <a:schemeClr val="tx2">
                    <a:lumMod val="75000"/>
                  </a:schemeClr>
                </a:solidFill>
                <a:latin typeface="Shonar Bangla" pitchFamily="34" charset="0"/>
                <a:cs typeface="NikoshBAN" pitchFamily="2" charset="0"/>
              </a:rPr>
              <a:t>ض </a:t>
            </a:r>
            <a:r>
              <a:rPr lang="bn-IN" sz="4800" dirty="0" smtClean="0">
                <a:solidFill>
                  <a:schemeClr val="tx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-</a:t>
            </a:r>
            <a:r>
              <a:rPr lang="ar-AE" sz="4800" dirty="0" smtClean="0">
                <a:solidFill>
                  <a:schemeClr val="tx2">
                    <a:lumMod val="75000"/>
                  </a:schemeClr>
                </a:solidFill>
                <a:latin typeface="Shonar Bangla" pitchFamily="34" charset="0"/>
                <a:cs typeface="NikoshBAN" pitchFamily="2" charset="0"/>
              </a:rPr>
              <a:t>ح-ك-</a:t>
            </a:r>
            <a:r>
              <a:rPr lang="bn-IN" sz="4800" dirty="0" smtClean="0">
                <a:solidFill>
                  <a:schemeClr val="tx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জিনসে –</a:t>
            </a:r>
            <a:r>
              <a:rPr lang="ar-AE" sz="4800" dirty="0" smtClean="0">
                <a:solidFill>
                  <a:schemeClr val="tx2">
                    <a:lumMod val="75000"/>
                  </a:schemeClr>
                </a:solidFill>
                <a:latin typeface="Shonar Bangla" pitchFamily="34" charset="0"/>
                <a:cs typeface="NikoshBAN" pitchFamily="2" charset="0"/>
              </a:rPr>
              <a:t>صحيح</a:t>
            </a:r>
            <a:r>
              <a:rPr lang="bn-IN" sz="4800" dirty="0" smtClean="0">
                <a:solidFill>
                  <a:schemeClr val="tx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 ;</a:t>
            </a:r>
            <a:r>
              <a:rPr lang="bn-IN" sz="5400" dirty="0" smtClean="0">
                <a:solidFill>
                  <a:schemeClr val="tx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 আভিধানিক অর্থ-</a:t>
            </a:r>
            <a:r>
              <a:rPr lang="bn-BD" sz="5400" dirty="0" smtClean="0">
                <a:solidFill>
                  <a:schemeClr val="tx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সাধারন হাসি </a:t>
            </a:r>
            <a:r>
              <a:rPr lang="bn-IN" sz="5400" dirty="0" smtClean="0">
                <a:solidFill>
                  <a:schemeClr val="tx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।</a:t>
            </a:r>
            <a:endParaRPr lang="bn-BD" sz="5400" dirty="0" smtClean="0">
              <a:solidFill>
                <a:schemeClr val="tx2">
                  <a:lumMod val="75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pPr algn="just"/>
            <a:r>
              <a:rPr lang="bn-BD" sz="5400" dirty="0" smtClean="0">
                <a:solidFill>
                  <a:schemeClr val="tx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শরিয়তের পরিভাষায়, বিমুগ্ধ হয়ে দাঁত প্রদর্শন করে মৃদু শব্দে প্রফুল্লতা প্রকাশ করাকে </a:t>
            </a:r>
            <a:r>
              <a:rPr lang="ar-SA" sz="5400" dirty="0" smtClean="0">
                <a:solidFill>
                  <a:schemeClr val="tx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ضحك</a:t>
            </a:r>
            <a:r>
              <a:rPr lang="bn-BD" sz="5400" dirty="0" smtClean="0">
                <a:solidFill>
                  <a:schemeClr val="tx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বলে । </a:t>
            </a:r>
            <a:endParaRPr lang="en-US" sz="4800" dirty="0">
              <a:solidFill>
                <a:schemeClr val="tx2">
                  <a:lumMod val="75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152400"/>
            <a:ext cx="6705600" cy="83099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honar Bangla" pitchFamily="34" charset="0"/>
              </a:rPr>
              <a:t>ضحك</a:t>
            </a:r>
            <a:r>
              <a:rPr lang="bn-IN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honar Bangla" pitchFamily="34" charset="0"/>
                <a:cs typeface="Shonar Bangla" pitchFamily="34" charset="0"/>
              </a:rPr>
              <a:t> এর পরিচয়ঃ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371600"/>
            <a:ext cx="8229600" cy="3429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304800"/>
            <a:ext cx="6096000" cy="769441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solidFill>
                  <a:srgbClr val="1C1C1C"/>
                </a:solidFill>
                <a:latin typeface="Shonar Bangla" pitchFamily="34" charset="0"/>
                <a:cs typeface="Shonar Bangla" pitchFamily="34" charset="0"/>
              </a:rPr>
              <a:t>নিম্নে ছবিটি দেখ</a:t>
            </a:r>
            <a:r>
              <a:rPr lang="bn-IN" sz="4400" dirty="0" smtClean="0">
                <a:solidFill>
                  <a:srgbClr val="1C1C1C"/>
                </a:solidFill>
                <a:latin typeface="Shonar Bangla" pitchFamily="34" charset="0"/>
                <a:cs typeface="Shonar Bangla" pitchFamily="34" charset="0"/>
              </a:rPr>
              <a:t>!</a:t>
            </a:r>
            <a:endParaRPr lang="en-US" sz="4400" dirty="0">
              <a:solidFill>
                <a:srgbClr val="1C1C1C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5029200"/>
            <a:ext cx="8763000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000000"/>
                </a:solidFill>
                <a:latin typeface="Shonar Bangla" pitchFamily="34" charset="0"/>
                <a:cs typeface="Shonar Bangla" pitchFamily="34" charset="0"/>
              </a:rPr>
              <a:t>হাসিটি সুন্দর তবে যেহেতুদাঁত বেরহয়েগেছে তাই এটা</a:t>
            </a:r>
            <a:r>
              <a:rPr lang="bn-BD" sz="3600" dirty="0" smtClean="0">
                <a:solidFill>
                  <a:srgbClr val="00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ar-AE" sz="3600" dirty="0" smtClean="0">
                <a:solidFill>
                  <a:srgbClr val="000000"/>
                </a:solidFill>
                <a:latin typeface="Shonar Bangla" pitchFamily="34" charset="0"/>
              </a:rPr>
              <a:t>ضحك</a:t>
            </a:r>
            <a:r>
              <a:rPr lang="bn-IN" sz="3600" dirty="0" smtClean="0">
                <a:solidFill>
                  <a:srgbClr val="000000"/>
                </a:solidFill>
                <a:latin typeface="Shonar Bangla" pitchFamily="34" charset="0"/>
                <a:cs typeface="Shonar Bangla" pitchFamily="34" charset="0"/>
              </a:rPr>
              <a:t>  </a:t>
            </a:r>
            <a:r>
              <a:rPr lang="ar-SA" sz="3600" dirty="0" smtClean="0">
                <a:solidFill>
                  <a:srgbClr val="000000"/>
                </a:solidFill>
                <a:latin typeface="Shonar Bangla" pitchFamily="34" charset="0"/>
                <a:cs typeface="Shonar Bangla" pitchFamily="34" charset="0"/>
              </a:rPr>
              <a:t> </a:t>
            </a:r>
          </a:p>
          <a:p>
            <a:pPr algn="ctr"/>
            <a:r>
              <a:rPr lang="bn-BD" sz="3600" b="1" dirty="0" smtClean="0">
                <a:solidFill>
                  <a:srgbClr val="000000"/>
                </a:solidFill>
                <a:latin typeface="Shonar Bangla" pitchFamily="34" charset="0"/>
                <a:cs typeface="Shonar Bangla" pitchFamily="34" charset="0"/>
              </a:rPr>
              <a:t>হুকুম –এরূপ হাসি জায়েজ ,তবে জ্ঞানী গুনিদের জন্য এরূপ হাসি শোভনীয় নয় ।  </a:t>
            </a:r>
            <a:endParaRPr lang="en-US" sz="3600" dirty="0">
              <a:solidFill>
                <a:srgbClr val="00000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381000"/>
            <a:ext cx="8763000" cy="59093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latin typeface="Shonar Bangla" pitchFamily="34" charset="0"/>
                <a:cs typeface="Shonar Bangla" pitchFamily="34" charset="0"/>
              </a:rPr>
              <a:t>(</a:t>
            </a:r>
            <a:r>
              <a:rPr lang="en-US" sz="5400" b="1" dirty="0" smtClean="0">
                <a:latin typeface="Shonar Bangla" pitchFamily="34" charset="0"/>
                <a:cs typeface="Shonar Bangla" pitchFamily="34" charset="0"/>
              </a:rPr>
              <a:t>3</a:t>
            </a:r>
            <a:r>
              <a:rPr lang="bn-IN" sz="5400" b="1" dirty="0" smtClean="0">
                <a:latin typeface="Shonar Bangla" pitchFamily="34" charset="0"/>
                <a:cs typeface="Shonar Bangla" pitchFamily="34" charset="0"/>
              </a:rPr>
              <a:t>) </a:t>
            </a:r>
            <a:r>
              <a:rPr lang="ar-AE" sz="5400" b="1" dirty="0" smtClean="0">
                <a:latin typeface="Shonar Bangla" pitchFamily="34" charset="0"/>
              </a:rPr>
              <a:t> القهقهة</a:t>
            </a:r>
            <a:r>
              <a:rPr lang="bn-IN" sz="5400" b="1" dirty="0" smtClean="0">
                <a:latin typeface="Shonar Bangla" pitchFamily="34" charset="0"/>
                <a:cs typeface="Shonar Bangla" pitchFamily="34" charset="0"/>
              </a:rPr>
              <a:t>  এর আভিধানিক অর্থ- অট্টহাসি। শরিয়তের পরিভাষায়,দাঁত দেখিয়ে উচ্চৈঃস্বরে জিহ্বাম</a:t>
            </a:r>
            <a:r>
              <a:rPr lang="bn-BD" sz="5400" b="1" dirty="0" smtClean="0">
                <a:latin typeface="Shonar Bangla" pitchFamily="34" charset="0"/>
                <a:cs typeface="Shonar Bangla" pitchFamily="34" charset="0"/>
              </a:rPr>
              <a:t>ূ</a:t>
            </a:r>
            <a:r>
              <a:rPr lang="bn-IN" sz="5400" b="1" dirty="0" smtClean="0">
                <a:latin typeface="Shonar Bangla" pitchFamily="34" charset="0"/>
                <a:cs typeface="Shonar Bangla" pitchFamily="34" charset="0"/>
              </a:rPr>
              <a:t>ল প</a:t>
            </a:r>
            <a:r>
              <a:rPr lang="bn-BD" sz="5400" b="1" dirty="0" smtClean="0">
                <a:latin typeface="Shonar Bangla" pitchFamily="34" charset="0"/>
                <a:cs typeface="Shonar Bangla" pitchFamily="34" charset="0"/>
              </a:rPr>
              <a:t>্র</a:t>
            </a:r>
            <a:r>
              <a:rPr lang="bn-IN" sz="5400" b="1" dirty="0" smtClean="0">
                <a:latin typeface="Shonar Bangla" pitchFamily="34" charset="0"/>
                <a:cs typeface="Shonar Bangla" pitchFamily="34" charset="0"/>
              </a:rPr>
              <a:t>দর্শন করে</a:t>
            </a:r>
            <a:r>
              <a:rPr lang="bn-BD" sz="5400" b="1" dirty="0" smtClean="0">
                <a:latin typeface="Shonar Bangla" pitchFamily="34" charset="0"/>
                <a:cs typeface="Shonar Bangla" pitchFamily="34" charset="0"/>
              </a:rPr>
              <a:t> প্রফুল্লতা প্রকাশ করে  </a:t>
            </a:r>
            <a:r>
              <a:rPr lang="bn-IN" sz="5400" b="1" dirty="0" smtClean="0">
                <a:latin typeface="Shonar Bangla" pitchFamily="34" charset="0"/>
                <a:cs typeface="Shonar Bangla" pitchFamily="34" charset="0"/>
              </a:rPr>
              <a:t> হাসাকে অট্টহাসি বলা হয়।</a:t>
            </a:r>
            <a:r>
              <a:rPr lang="bn-BD" sz="5400" b="1" dirty="0" smtClean="0">
                <a:latin typeface="Shonar Bangla" pitchFamily="34" charset="0"/>
                <a:cs typeface="Shonar Bangla" pitchFamily="34" charset="0"/>
              </a:rPr>
              <a:t> এরূপ হাসি দ্বারা মুখের আকৃতি পরিবর্তন হয়,আর চেহারার উজ্জলতা ও নষ্ট হয় ।</a:t>
            </a:r>
            <a:endParaRPr lang="en-US" sz="5400" b="1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_20200903_2133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38400"/>
            <a:ext cx="9144000" cy="4267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0"/>
            <a:ext cx="80772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এই</a:t>
            </a:r>
            <a:r>
              <a:rPr lang="bn-BD" dirty="0" smtClean="0"/>
              <a:t> </a:t>
            </a:r>
            <a:r>
              <a:rPr lang="bn-BD" sz="4000" dirty="0" smtClean="0"/>
              <a:t> হাসিকে কাহকাহ হাসি বলে।</a:t>
            </a:r>
          </a:p>
          <a:p>
            <a:pPr algn="ctr"/>
            <a:r>
              <a:rPr lang="bn-BD" sz="4000" dirty="0" smtClean="0"/>
              <a:t>হুকুম-এ ধরনের হাসি শরিয়তের দৃষ্টিতে পরিহার যোগ্য ।   </a:t>
            </a:r>
            <a:endParaRPr lang="en-US" sz="4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228600" y="0"/>
            <a:ext cx="7772400" cy="10668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 smtClean="0"/>
              <a:t>ضحك</a:t>
            </a:r>
            <a:r>
              <a:rPr lang="bn-BD" sz="3600" dirty="0" smtClean="0"/>
              <a:t>ও</a:t>
            </a:r>
            <a:r>
              <a:rPr lang="ar-SA" sz="3600" dirty="0" smtClean="0"/>
              <a:t>تبسم </a:t>
            </a:r>
            <a:r>
              <a:rPr lang="bn-BD" sz="3600" dirty="0" smtClean="0"/>
              <a:t>এর মধ্যে পার্থক্য 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152400" y="1295400"/>
            <a:ext cx="8686800" cy="533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bn-BD" sz="3200" dirty="0" smtClean="0"/>
              <a:t>১-</a:t>
            </a:r>
            <a:r>
              <a:rPr lang="ar-SA" sz="2800" dirty="0" smtClean="0"/>
              <a:t>ضحك</a:t>
            </a:r>
            <a:r>
              <a:rPr lang="bn-BD" sz="2800" dirty="0" smtClean="0"/>
              <a:t>শব্দটি বাবে </a:t>
            </a:r>
            <a:r>
              <a:rPr lang="ar-SA" sz="2800" dirty="0" smtClean="0"/>
              <a:t>سمع</a:t>
            </a:r>
            <a:r>
              <a:rPr lang="bn-BD" sz="2800" dirty="0" smtClean="0"/>
              <a:t>এর মাছদার ,অর্থ সাধারন হাসি ।পক্ষান্তরে </a:t>
            </a:r>
            <a:r>
              <a:rPr lang="ar-SA" sz="2800" dirty="0" smtClean="0"/>
              <a:t>تبسم</a:t>
            </a:r>
            <a:r>
              <a:rPr lang="bn-BD" sz="2800" dirty="0" smtClean="0"/>
              <a:t>শব্দটি বাবে </a:t>
            </a:r>
            <a:r>
              <a:rPr lang="ar-SA" sz="2800" dirty="0" smtClean="0"/>
              <a:t>تفعل</a:t>
            </a:r>
            <a:r>
              <a:rPr lang="bn-BD" sz="2800" dirty="0" smtClean="0"/>
              <a:t>এর মাসদার। এর আভিধানিক অর্থ মুচকি হাসা।</a:t>
            </a:r>
          </a:p>
          <a:p>
            <a:r>
              <a:rPr lang="bn-BD" sz="2800" dirty="0" smtClean="0"/>
              <a:t>2</a:t>
            </a:r>
            <a:r>
              <a:rPr lang="ar-SA" sz="2800" dirty="0" smtClean="0"/>
              <a:t>ضحك  </a:t>
            </a:r>
            <a:r>
              <a:rPr lang="bn-BD" sz="2800" dirty="0" smtClean="0"/>
              <a:t>বলা হয় দাঁত বের করে শব্দ করে হাসাকে ,পক্ষান্তরে </a:t>
            </a:r>
            <a:r>
              <a:rPr lang="ar-SA" sz="2800" dirty="0" smtClean="0"/>
              <a:t>تبسم</a:t>
            </a:r>
            <a:r>
              <a:rPr lang="bn-BD" sz="2800" dirty="0" smtClean="0"/>
              <a:t>বলা হয় সামান্য হাসিকে যাতে কোন শব্দ নেই।</a:t>
            </a:r>
            <a:endParaRPr lang="en-US" sz="2800" dirty="0" smtClean="0"/>
          </a:p>
          <a:p>
            <a:r>
              <a:rPr lang="en-US" sz="2800" dirty="0" smtClean="0"/>
              <a:t>3-</a:t>
            </a:r>
            <a:r>
              <a:rPr lang="bn-BD" sz="2800" dirty="0" smtClean="0"/>
              <a:t> </a:t>
            </a:r>
            <a:r>
              <a:rPr lang="ar-SA" sz="2800" dirty="0" smtClean="0"/>
              <a:t>ضحك</a:t>
            </a:r>
            <a:r>
              <a:rPr lang="bn-BD" sz="2800" dirty="0" smtClean="0"/>
              <a:t>হাসিতে গন্ডদেশ আর কপালে কিছু ভাঁজ পডে,চোখের কোন সংকুচিত হয় অন্যদিকে </a:t>
            </a:r>
            <a:r>
              <a:rPr lang="ar-SA" sz="2800" dirty="0" smtClean="0"/>
              <a:t>تبسم</a:t>
            </a:r>
            <a:r>
              <a:rPr lang="bn-BD" sz="2800" dirty="0" smtClean="0"/>
              <a:t>হাসিতে মুখমন্ডল ও চেহারায় হাসির ভাব পুরোপুরি ফুটে উঠে.</a:t>
            </a:r>
          </a:p>
          <a:p>
            <a:r>
              <a:rPr lang="bn-BD" sz="2800" dirty="0" smtClean="0"/>
              <a:t>4-</a:t>
            </a:r>
            <a:r>
              <a:rPr lang="ar-SA" sz="2800" dirty="0" smtClean="0"/>
              <a:t>ضحك</a:t>
            </a:r>
            <a:r>
              <a:rPr lang="bn-BD" sz="2800" dirty="0" smtClean="0"/>
              <a:t> মুমিনের স্বভাব নয় আর </a:t>
            </a:r>
            <a:r>
              <a:rPr lang="ar-SA" sz="2800" dirty="0" smtClean="0"/>
              <a:t>تبسم</a:t>
            </a:r>
            <a:r>
              <a:rPr lang="bn-BD" sz="2800" dirty="0" smtClean="0"/>
              <a:t> নবী ও বুজুর্গদের স্বভাব .</a:t>
            </a:r>
            <a:r>
              <a:rPr lang="ar-SA" sz="2800" dirty="0" smtClean="0"/>
              <a:t>تبسم</a:t>
            </a:r>
            <a:r>
              <a:rPr lang="bn-BD" sz="2800" dirty="0" smtClean="0"/>
              <a:t> হাসি সুন্নাত , রাসুল (সাঃ) সব সময় এমন হাসি হাসতেন.</a:t>
            </a:r>
            <a:endParaRPr lang="en-US" sz="28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838200"/>
            <a:ext cx="8142116" cy="1200329"/>
          </a:xfrm>
          <a:prstGeom prst="rect">
            <a:avLst/>
          </a:prstGeom>
          <a:solidFill>
            <a:srgbClr val="00B050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solidFill>
                  <a:srgbClr val="FFFF00"/>
                </a:solidFill>
                <a:latin typeface="Shonar Bangla" pitchFamily="34" charset="0"/>
                <a:cs typeface="Shonar Bangla" pitchFamily="34" charset="0"/>
              </a:rPr>
              <a:t>বাড়ির কাজ</a:t>
            </a:r>
            <a:endParaRPr lang="en-US" sz="7200" b="1" dirty="0">
              <a:solidFill>
                <a:srgbClr val="FFFF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362200"/>
            <a:ext cx="8294516" cy="1938992"/>
          </a:xfrm>
          <a:prstGeom prst="rect">
            <a:avLst/>
          </a:prstGeom>
          <a:solidFill>
            <a:srgbClr val="00B0F0"/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FF00"/>
                </a:solidFill>
                <a:latin typeface="Shonar Bangla" pitchFamily="34" charset="0"/>
                <a:cs typeface="Shonar Bangla" pitchFamily="34" charset="0"/>
              </a:rPr>
              <a:t>৯৩নং হাদিসটির বাংলা অনুবাদ    শিখে এবং লিখে আনবে!</a:t>
            </a:r>
            <a:endParaRPr lang="en-US" sz="6000" b="1" dirty="0">
              <a:solidFill>
                <a:srgbClr val="FFFF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6465716" y="3581400"/>
            <a:ext cx="2133600" cy="2974848"/>
          </a:xfrm>
          <a:prstGeom prst="cloudCallout">
            <a:avLst>
              <a:gd name="adj1" fmla="val -74833"/>
              <a:gd name="adj2" fmla="val 54303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53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144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6266" y="2362200"/>
            <a:ext cx="4724399" cy="31700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বিষয়ঃহাদিস শরিফ</a:t>
            </a:r>
          </a:p>
          <a:p>
            <a:r>
              <a:rPr lang="bn-IN" sz="3600" b="1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শ্রেণিঃদাখিল নবম-দশম</a:t>
            </a:r>
          </a:p>
          <a:p>
            <a:r>
              <a:rPr lang="bn-IN" sz="3600" b="1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অধ্যায়ঃ সপ্তম</a:t>
            </a:r>
          </a:p>
          <a:p>
            <a:r>
              <a:rPr lang="bn-IN" sz="4000" b="1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সময়ঃ৪০মিনিট</a:t>
            </a:r>
          </a:p>
          <a:p>
            <a:r>
              <a:rPr lang="bn-IN" sz="4000" b="1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তারিখঃ</a:t>
            </a:r>
            <a:r>
              <a:rPr lang="bn-BD" sz="4000" b="1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৩/৯/২০২০ </a:t>
            </a:r>
            <a:endParaRPr lang="en-US" sz="4000" b="1" dirty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457200"/>
            <a:ext cx="8636000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FFFF00"/>
                </a:solidFill>
                <a:latin typeface="Shonar Bangla" pitchFamily="34" charset="0"/>
                <a:cs typeface="Shonar Bangla" pitchFamily="34" charset="0"/>
              </a:rPr>
              <a:t>পাঠ পরিচিতি</a:t>
            </a:r>
            <a:endParaRPr lang="en-US" sz="5400" dirty="0">
              <a:solidFill>
                <a:srgbClr val="FFFF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2514600"/>
            <a:ext cx="3352800" cy="328291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honar Bangla" pitchFamily="34" charset="0"/>
              <a:cs typeface="Shonar Bangla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2837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" y="76199"/>
            <a:ext cx="9144000" cy="6858001"/>
          </a:xfrm>
        </p:spPr>
      </p:pic>
      <p:sp>
        <p:nvSpPr>
          <p:cNvPr id="3" name="TextBox 2"/>
          <p:cNvSpPr txBox="1"/>
          <p:nvPr/>
        </p:nvSpPr>
        <p:spPr>
          <a:xfrm>
            <a:off x="381000" y="50292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FF00"/>
                </a:solidFill>
                <a:latin typeface="Shonar Bangla" pitchFamily="34" charset="0"/>
                <a:cs typeface="Shonar Bangla" pitchFamily="34" charset="0"/>
              </a:rPr>
              <a:t>এই</a:t>
            </a:r>
            <a:r>
              <a:rPr lang="en-US" sz="5400" b="1" dirty="0" smtClean="0">
                <a:solidFill>
                  <a:srgbClr val="FFFF00"/>
                </a:solidFill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5400" b="1" dirty="0" err="1" smtClean="0">
                <a:solidFill>
                  <a:srgbClr val="FFFF00"/>
                </a:solidFill>
                <a:latin typeface="Shonar Bangla" pitchFamily="34" charset="0"/>
                <a:cs typeface="Shonar Bangla" pitchFamily="34" charset="0"/>
              </a:rPr>
              <a:t>শিশুটির</a:t>
            </a:r>
            <a:r>
              <a:rPr lang="en-US" sz="5400" b="1" dirty="0" smtClean="0">
                <a:solidFill>
                  <a:srgbClr val="FFFF00"/>
                </a:solidFill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5400" b="1" dirty="0" err="1" smtClean="0">
                <a:solidFill>
                  <a:srgbClr val="FFFF00"/>
                </a:solidFill>
                <a:latin typeface="Shonar Bangla" pitchFamily="34" charset="0"/>
                <a:cs typeface="Shonar Bangla" pitchFamily="34" charset="0"/>
              </a:rPr>
              <a:t>প্রতি</a:t>
            </a:r>
            <a:r>
              <a:rPr lang="en-US" sz="5400" b="1" dirty="0" smtClean="0">
                <a:solidFill>
                  <a:srgbClr val="FFFF00"/>
                </a:solidFill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5400" b="1" dirty="0" err="1" smtClean="0">
                <a:solidFill>
                  <a:srgbClr val="FFFF00"/>
                </a:solidFill>
                <a:latin typeface="Shonar Bangla" pitchFamily="34" charset="0"/>
                <a:cs typeface="Shonar Bangla" pitchFamily="34" charset="0"/>
              </a:rPr>
              <a:t>লক্ষ্য</a:t>
            </a:r>
            <a:r>
              <a:rPr lang="en-US" sz="5400" b="1" dirty="0" smtClean="0">
                <a:solidFill>
                  <a:srgbClr val="FFFF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Shonar Bangla" pitchFamily="34" charset="0"/>
                <a:cs typeface="Shonar Bangla" pitchFamily="34" charset="0"/>
              </a:rPr>
              <a:t>কর</a:t>
            </a:r>
            <a:r>
              <a:rPr lang="en-US" sz="5400" b="1" dirty="0" smtClean="0">
                <a:solidFill>
                  <a:srgbClr val="FFFF00"/>
                </a:solidFill>
                <a:latin typeface="Shonar Bangla" pitchFamily="34" charset="0"/>
                <a:cs typeface="Shonar Bangla" pitchFamily="34" charset="0"/>
              </a:rPr>
              <a:t>  </a:t>
            </a:r>
            <a:endParaRPr lang="en-US" sz="5400" b="1" dirty="0">
              <a:solidFill>
                <a:srgbClr val="FFFF0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828281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bn-BD" sz="6000" b="1" i="1" dirty="0" smtClean="0"/>
              <a:t>পাঠ ঘোষণা</a:t>
            </a:r>
            <a:endParaRPr lang="en-US" sz="6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r>
              <a:rPr lang="bn-BD" sz="6600" dirty="0" smtClean="0"/>
              <a:t>  </a:t>
            </a:r>
            <a:r>
              <a:rPr lang="ar-SA" sz="6600" b="1" dirty="0" smtClean="0"/>
              <a:t>باب الضحك   </a:t>
            </a:r>
            <a:r>
              <a:rPr lang="bn-BD" sz="6600" b="1" dirty="0" smtClean="0"/>
              <a:t>অর্থাৎ হাসি সংক্রান্ত অধ্যায় </a:t>
            </a:r>
            <a:endParaRPr lang="en-US" sz="6600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3276600"/>
            <a:ext cx="8763000" cy="2554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Shonar Bangla" pitchFamily="34" charset="0"/>
                <a:cs typeface="Shonar Bangla" pitchFamily="34" charset="0"/>
              </a:rPr>
              <a:t>১/</a:t>
            </a:r>
            <a:r>
              <a:rPr lang="bn-BD" sz="4000" b="1" dirty="0" smtClean="0">
                <a:latin typeface="Shonar Bangla" pitchFamily="34" charset="0"/>
                <a:cs typeface="Shonar Bangla" pitchFamily="34" charset="0"/>
              </a:rPr>
              <a:t>    হাদিস এবং হাদিসের অনুবাদ শিখতে পারবে ।</a:t>
            </a:r>
            <a:endParaRPr lang="en-US" sz="4000" b="1" dirty="0" smtClean="0">
              <a:latin typeface="Shonar Bangla" pitchFamily="34" charset="0"/>
              <a:cs typeface="Shonar Bangla" pitchFamily="34" charset="0"/>
            </a:endParaRPr>
          </a:p>
          <a:p>
            <a:r>
              <a:rPr lang="en-US" sz="4000" b="1" dirty="0" smtClean="0">
                <a:latin typeface="Shonar Bangla" pitchFamily="34" charset="0"/>
                <a:cs typeface="Shonar Bangla" pitchFamily="34" charset="0"/>
              </a:rPr>
              <a:t>২/</a:t>
            </a:r>
            <a:r>
              <a:rPr lang="bn-BD" sz="4000" b="1" dirty="0" smtClean="0">
                <a:latin typeface="Shonar Bangla" pitchFamily="34" charset="0"/>
                <a:cs typeface="Shonar Bangla" pitchFamily="34" charset="0"/>
              </a:rPr>
              <a:t>    হাসি কাকে বলে? হাসির প্রকারভেদ ও হুকুম বলতে পারবে । </a:t>
            </a:r>
            <a:endParaRPr lang="en-US" sz="4000" b="1" dirty="0" smtClean="0">
              <a:latin typeface="Shonar Bangla" pitchFamily="34" charset="0"/>
              <a:cs typeface="Shonar Bangla" pitchFamily="34" charset="0"/>
            </a:endParaRPr>
          </a:p>
          <a:p>
            <a:r>
              <a:rPr lang="en-US" sz="4000" b="1" dirty="0" smtClean="0">
                <a:latin typeface="Shonar Bangla" pitchFamily="34" charset="0"/>
                <a:cs typeface="Shonar Bangla" pitchFamily="34" charset="0"/>
              </a:rPr>
              <a:t>৩/</a:t>
            </a:r>
            <a:r>
              <a:rPr lang="bn-BD" sz="4000" b="1" dirty="0" smtClean="0">
                <a:latin typeface="Shonar Bangla" pitchFamily="34" charset="0"/>
                <a:cs typeface="Shonar Bangla" pitchFamily="34" charset="0"/>
              </a:rPr>
              <a:t>   </a:t>
            </a:r>
            <a:r>
              <a:rPr lang="ar-SA" sz="4000" b="1" dirty="0" smtClean="0">
                <a:latin typeface="Shonar Bangla" pitchFamily="34" charset="0"/>
                <a:cs typeface="Shonar Bangla" pitchFamily="34" charset="0"/>
              </a:rPr>
              <a:t>ضحك </a:t>
            </a:r>
            <a:r>
              <a:rPr lang="bn-BD" sz="4000" b="1" dirty="0" smtClean="0">
                <a:latin typeface="Shonar Bangla" pitchFamily="34" charset="0"/>
                <a:cs typeface="Shonar Bangla" pitchFamily="34" charset="0"/>
              </a:rPr>
              <a:t>ও </a:t>
            </a:r>
            <a:r>
              <a:rPr lang="ar-SA" sz="4000" b="1" dirty="0" smtClean="0">
                <a:latin typeface="Shonar Bangla" pitchFamily="34" charset="0"/>
                <a:cs typeface="Shonar Bangla" pitchFamily="34" charset="0"/>
              </a:rPr>
              <a:t>تبسم</a:t>
            </a:r>
            <a:r>
              <a:rPr lang="bn-BD" sz="4000" b="1" dirty="0" smtClean="0">
                <a:latin typeface="Shonar Bangla" pitchFamily="34" charset="0"/>
                <a:cs typeface="Shonar Bangla" pitchFamily="34" charset="0"/>
              </a:rPr>
              <a:t>এর মধ্যে পার্থক্য করতে পারবে । </a:t>
            </a:r>
            <a:endParaRPr lang="en-US" sz="4000" b="1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2286000"/>
            <a:ext cx="81534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Shonar Bangla" pitchFamily="34" charset="0"/>
                <a:cs typeface="Shonar Bangla" pitchFamily="34" charset="0"/>
              </a:rPr>
              <a:t>এই</a:t>
            </a:r>
            <a:r>
              <a:rPr lang="en-US" sz="40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b="1" dirty="0" err="1" smtClean="0">
                <a:latin typeface="Shonar Bangla" pitchFamily="34" charset="0"/>
                <a:cs typeface="Shonar Bangla" pitchFamily="34" charset="0"/>
              </a:rPr>
              <a:t>পাঠ</a:t>
            </a:r>
            <a:r>
              <a:rPr lang="en-US" sz="40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b="1" dirty="0" err="1" smtClean="0">
                <a:latin typeface="Shonar Bangla" pitchFamily="34" charset="0"/>
                <a:cs typeface="Shonar Bangla" pitchFamily="34" charset="0"/>
              </a:rPr>
              <a:t>শেষে</a:t>
            </a:r>
            <a:r>
              <a:rPr lang="en-US" sz="4000" b="1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b="1" dirty="0" err="1" smtClean="0">
                <a:latin typeface="Shonar Bangla" pitchFamily="34" charset="0"/>
                <a:cs typeface="Shonar Bangla" pitchFamily="34" charset="0"/>
              </a:rPr>
              <a:t>শিক্ষার্থীরা</a:t>
            </a:r>
            <a:r>
              <a:rPr lang="en-US" sz="4000" b="1" dirty="0" smtClean="0">
                <a:latin typeface="Shonar Bangla" pitchFamily="34" charset="0"/>
                <a:cs typeface="Shonar Bangla" pitchFamily="34" charset="0"/>
              </a:rPr>
              <a:t> ……………</a:t>
            </a:r>
            <a:endParaRPr lang="en-US" sz="4000" b="1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609600" y="228600"/>
            <a:ext cx="4724400" cy="1447800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/>
              <a:t> </a:t>
            </a:r>
            <a:r>
              <a:rPr lang="bn-BD" sz="5400" dirty="0" smtClean="0">
                <a:solidFill>
                  <a:schemeClr val="tx1"/>
                </a:solidFill>
              </a:rPr>
              <a:t>শিখন ফল 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7924800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ar-AE" sz="7200" dirty="0" smtClean="0"/>
              <a:t>عن عا</a:t>
            </a:r>
            <a:r>
              <a:rPr lang="ar-SA" sz="7200" dirty="0" smtClean="0"/>
              <a:t>ئ</a:t>
            </a:r>
            <a:r>
              <a:rPr lang="ar-AE" sz="7200" dirty="0" smtClean="0"/>
              <a:t>شة ضي الله تعالى عنها قالت ما رايت النبي صلى الله عليه وسلم مستجمعا ضاحكا حتى </a:t>
            </a:r>
            <a:r>
              <a:rPr lang="ar-SA" sz="7200" dirty="0" smtClean="0"/>
              <a:t>أ</a:t>
            </a:r>
            <a:r>
              <a:rPr lang="ar-AE" sz="7200" dirty="0" smtClean="0"/>
              <a:t>رى منه لهواته انما كان يتبسم - رواه البخارئ</a:t>
            </a:r>
            <a:endParaRPr lang="en-US" sz="7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762000"/>
            <a:ext cx="8153400" cy="590931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1C1C1C"/>
                </a:solidFill>
                <a:latin typeface="Shonar Bangla" pitchFamily="34" charset="0"/>
                <a:cs typeface="Shonar Bangla" pitchFamily="34" charset="0"/>
              </a:rPr>
              <a:t>৯৩ নং হাদিসের বাংলা অনুবাদঃ </a:t>
            </a:r>
            <a:r>
              <a:rPr lang="bn-IN" sz="5400" dirty="0" smtClean="0">
                <a:solidFill>
                  <a:srgbClr val="1C1C1C"/>
                </a:solidFill>
                <a:latin typeface="Shonar Bangla" pitchFamily="34" charset="0"/>
                <a:cs typeface="Shonar Bangla" pitchFamily="34" charset="0"/>
              </a:rPr>
              <a:t>হযরত আয়েশা (রাঃ) হতে বর্ণিত,তিনি বলেন,আমি হযরত নবী করীম (সঃ) কে এমনভাবে অট্টহাসি অবস্থায় দেখিনি যাতে তাঁর জিহবার মুল অংশ দেখা যায়; বরং তিনি কেবল মুচকি হাসতেন। (ইমাম বুখারী( রঃ)  হাদিসটি  বর্ণনা করেছেন।)</a:t>
            </a:r>
            <a:endParaRPr lang="en-US" sz="5400" dirty="0">
              <a:solidFill>
                <a:srgbClr val="1C1C1C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533400"/>
            <a:ext cx="6705600" cy="184665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Shonar Bangla" pitchFamily="34" charset="0"/>
                <a:cs typeface="Shonar Bangla" pitchFamily="34" charset="0"/>
              </a:rPr>
              <a:t>শরিয়তের পরিভাষায় হাসি তিন প্রকারঃ</a:t>
            </a:r>
          </a:p>
          <a:p>
            <a:pPr algn="ctr"/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2743200"/>
            <a:ext cx="6781800" cy="255454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000000"/>
                </a:solidFill>
                <a:latin typeface="Shonar Bangla" pitchFamily="34" charset="0"/>
                <a:cs typeface="Shonar Bangla" pitchFamily="34" charset="0"/>
              </a:rPr>
              <a:t>(</a:t>
            </a:r>
            <a:r>
              <a:rPr lang="bn-IN" sz="8000" dirty="0" smtClean="0">
                <a:solidFill>
                  <a:srgbClr val="000000"/>
                </a:solidFill>
                <a:latin typeface="Shonar Bangla" pitchFamily="34" charset="0"/>
                <a:cs typeface="Shonar Bangla" pitchFamily="34" charset="0"/>
              </a:rPr>
              <a:t>১)</a:t>
            </a:r>
            <a:r>
              <a:rPr lang="ar-AE" sz="8000" dirty="0" smtClean="0">
                <a:solidFill>
                  <a:srgbClr val="000000"/>
                </a:solidFill>
                <a:latin typeface="Shonar Bangla" pitchFamily="34" charset="0"/>
              </a:rPr>
              <a:t> التبسم</a:t>
            </a:r>
            <a:r>
              <a:rPr lang="bn-IN" sz="8000" dirty="0" smtClean="0">
                <a:solidFill>
                  <a:srgbClr val="000000"/>
                </a:solidFill>
                <a:latin typeface="Shonar Bangla" pitchFamily="34" charset="0"/>
                <a:cs typeface="Shonar Bangla" pitchFamily="34" charset="0"/>
              </a:rPr>
              <a:t>(২)</a:t>
            </a:r>
            <a:r>
              <a:rPr lang="ar-AE" sz="8000" dirty="0" smtClean="0">
                <a:solidFill>
                  <a:srgbClr val="000000"/>
                </a:solidFill>
                <a:latin typeface="Shonar Bangla" pitchFamily="34" charset="0"/>
              </a:rPr>
              <a:t> الضحك </a:t>
            </a:r>
            <a:r>
              <a:rPr lang="en-US" sz="8000" dirty="0" smtClean="0">
                <a:solidFill>
                  <a:srgbClr val="000000"/>
                </a:solidFill>
                <a:latin typeface="Shonar Bangla" pitchFamily="34" charset="0"/>
                <a:cs typeface="Shonar Bangla" pitchFamily="34" charset="0"/>
              </a:rPr>
              <a:t>(</a:t>
            </a:r>
            <a:r>
              <a:rPr lang="en-US" sz="8000" dirty="0">
                <a:solidFill>
                  <a:srgbClr val="000000"/>
                </a:solidFill>
                <a:latin typeface="Shonar Bangla" pitchFamily="34" charset="0"/>
                <a:cs typeface="Shonar Bangla" pitchFamily="34" charset="0"/>
              </a:rPr>
              <a:t>৩</a:t>
            </a:r>
            <a:r>
              <a:rPr lang="bn-IN" sz="8000" dirty="0" smtClean="0">
                <a:solidFill>
                  <a:srgbClr val="000000"/>
                </a:solidFill>
                <a:latin typeface="Shonar Bangla" pitchFamily="34" charset="0"/>
                <a:cs typeface="Shonar Bangla" pitchFamily="34" charset="0"/>
              </a:rPr>
              <a:t>)</a:t>
            </a:r>
            <a:r>
              <a:rPr lang="ar-AE" sz="8000" dirty="0" smtClean="0">
                <a:solidFill>
                  <a:srgbClr val="000000"/>
                </a:solidFill>
                <a:latin typeface="Shonar Bangla" pitchFamily="34" charset="0"/>
              </a:rPr>
              <a:t> القهقهة</a:t>
            </a:r>
            <a:endParaRPr lang="en-US" sz="8000" dirty="0">
              <a:solidFill>
                <a:srgbClr val="00000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469</Words>
  <Application>Microsoft Office PowerPoint</Application>
  <PresentationFormat>On-screen Show (4:3)</PresentationFormat>
  <Paragraphs>38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পাঠ ঘোষণা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Moyinul</dc:creator>
  <cp:lastModifiedBy>Mamun_Sir</cp:lastModifiedBy>
  <cp:revision>195</cp:revision>
  <dcterms:created xsi:type="dcterms:W3CDTF">2006-08-16T00:00:00Z</dcterms:created>
  <dcterms:modified xsi:type="dcterms:W3CDTF">2020-09-04T15:18:20Z</dcterms:modified>
</cp:coreProperties>
</file>