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257" r:id="rId4"/>
    <p:sldId id="274" r:id="rId5"/>
    <p:sldId id="276" r:id="rId6"/>
    <p:sldId id="279" r:id="rId7"/>
    <p:sldId id="275" r:id="rId8"/>
    <p:sldId id="273" r:id="rId9"/>
    <p:sldId id="261" r:id="rId10"/>
    <p:sldId id="263" r:id="rId11"/>
    <p:sldId id="278" r:id="rId12"/>
    <p:sldId id="281" r:id="rId13"/>
    <p:sldId id="264" r:id="rId14"/>
    <p:sldId id="282" r:id="rId15"/>
    <p:sldId id="265" r:id="rId16"/>
    <p:sldId id="266" r:id="rId17"/>
    <p:sldId id="280" r:id="rId18"/>
    <p:sldId id="267" r:id="rId19"/>
    <p:sldId id="283" r:id="rId20"/>
    <p:sldId id="284" r:id="rId21"/>
    <p:sldId id="269" r:id="rId22"/>
    <p:sldId id="285" r:id="rId23"/>
    <p:sldId id="270" r:id="rId24"/>
    <p:sldId id="271"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1E21BC-EE25-48FB-8018-FBC09BEEDE7F}" type="datetimeFigureOut">
              <a:rPr lang="en-US" smtClean="0"/>
              <a:t>9/4/2020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704648-2B2B-4E52-94BE-9D4B913139C4}" type="slidenum">
              <a:rPr lang="en-US" smtClean="0"/>
              <a:t>‹#›</a:t>
            </a:fld>
            <a:endParaRPr lang="en-US"/>
          </a:p>
        </p:txBody>
      </p:sp>
    </p:spTree>
    <p:extLst>
      <p:ext uri="{BB962C8B-B14F-4D97-AF65-F5344CB8AC3E}">
        <p14:creationId xmlns:p14="http://schemas.microsoft.com/office/powerpoint/2010/main" val="4284858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 </a:t>
            </a:r>
            <a:endParaRPr lang="en-US" dirty="0"/>
          </a:p>
        </p:txBody>
      </p:sp>
      <p:sp>
        <p:nvSpPr>
          <p:cNvPr id="4" name="Slide Number Placeholder 3"/>
          <p:cNvSpPr>
            <a:spLocks noGrp="1"/>
          </p:cNvSpPr>
          <p:nvPr>
            <p:ph type="sldNum" sz="quarter" idx="10"/>
          </p:nvPr>
        </p:nvSpPr>
        <p:spPr/>
        <p:txBody>
          <a:bodyPr/>
          <a:lstStyle/>
          <a:p>
            <a:fld id="{9F704648-2B2B-4E52-94BE-9D4B913139C4}" type="slidenum">
              <a:rPr lang="en-US" smtClean="0"/>
              <a:t>18</a:t>
            </a:fld>
            <a:endParaRPr lang="en-US"/>
          </a:p>
        </p:txBody>
      </p:sp>
    </p:spTree>
    <p:extLst>
      <p:ext uri="{BB962C8B-B14F-4D97-AF65-F5344CB8AC3E}">
        <p14:creationId xmlns:p14="http://schemas.microsoft.com/office/powerpoint/2010/main" val="2680537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704648-2B2B-4E52-94BE-9D4B913139C4}" type="slidenum">
              <a:rPr lang="en-US" smtClean="0"/>
              <a:t>20</a:t>
            </a:fld>
            <a:endParaRPr lang="en-US"/>
          </a:p>
        </p:txBody>
      </p:sp>
    </p:spTree>
    <p:extLst>
      <p:ext uri="{BB962C8B-B14F-4D97-AF65-F5344CB8AC3E}">
        <p14:creationId xmlns:p14="http://schemas.microsoft.com/office/powerpoint/2010/main" val="2023422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DAF78F-EDFC-432A-99AC-8A9CAE00EC79}"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2951479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DAF78F-EDFC-432A-99AC-8A9CAE00EC79}"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2372200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DAF78F-EDFC-432A-99AC-8A9CAE00EC79}"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2997732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516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0929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711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814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75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392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045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69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DAF78F-EDFC-432A-99AC-8A9CAE00EC79}"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904126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62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114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70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DAF78F-EDFC-432A-99AC-8A9CAE00EC79}"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293279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DAF78F-EDFC-432A-99AC-8A9CAE00EC79}" type="datetimeFigureOut">
              <a:rPr lang="en-US" smtClean="0"/>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1247496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DAF78F-EDFC-432A-99AC-8A9CAE00EC79}" type="datetimeFigureOut">
              <a:rPr lang="en-US" smtClean="0"/>
              <a:t>9/4/2020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3568231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DAF78F-EDFC-432A-99AC-8A9CAE00EC79}" type="datetimeFigureOut">
              <a:rPr lang="en-US" smtClean="0"/>
              <a:t>9/4/2020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705252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DAF78F-EDFC-432A-99AC-8A9CAE00EC79}" type="datetimeFigureOut">
              <a:rPr lang="en-US" smtClean="0"/>
              <a:t>9/4/2020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397162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DAF78F-EDFC-432A-99AC-8A9CAE00EC79}" type="datetimeFigureOut">
              <a:rPr lang="en-US" smtClean="0"/>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1450249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DAF78F-EDFC-432A-99AC-8A9CAE00EC79}" type="datetimeFigureOut">
              <a:rPr lang="en-US" smtClean="0"/>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05E52-0C56-47CD-B1F0-1955B5E61CA7}" type="slidenum">
              <a:rPr lang="en-US" smtClean="0"/>
              <a:t>‹#›</a:t>
            </a:fld>
            <a:endParaRPr lang="en-US"/>
          </a:p>
        </p:txBody>
      </p:sp>
    </p:spTree>
    <p:extLst>
      <p:ext uri="{BB962C8B-B14F-4D97-AF65-F5344CB8AC3E}">
        <p14:creationId xmlns:p14="http://schemas.microsoft.com/office/powerpoint/2010/main" val="3324923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AF78F-EDFC-432A-99AC-8A9CAE00EC79}" type="datetimeFigureOut">
              <a:rPr lang="en-US" smtClean="0"/>
              <a:t>9/4/2020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05E52-0C56-47CD-B1F0-1955B5E61CA7}" type="slidenum">
              <a:rPr lang="en-US" smtClean="0"/>
              <a:t>‹#›</a:t>
            </a:fld>
            <a:endParaRPr lang="en-US"/>
          </a:p>
        </p:txBody>
      </p:sp>
    </p:spTree>
    <p:extLst>
      <p:ext uri="{BB962C8B-B14F-4D97-AF65-F5344CB8AC3E}">
        <p14:creationId xmlns:p14="http://schemas.microsoft.com/office/powerpoint/2010/main" val="3810144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9/4/2020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866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18.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mijaneid@gmail.com"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732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616" y="1992573"/>
            <a:ext cx="11122926" cy="317009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r>
              <a:rPr lang="bn-BD" sz="4000" dirty="0">
                <a:latin typeface="NikoshBAN" panose="02000000000000000000" pitchFamily="2" charset="0"/>
                <a:cs typeface="NikoshBAN" panose="02000000000000000000" pitchFamily="2" charset="0"/>
              </a:rPr>
              <a:t>ই - সার্ভিস এর পূর্ণ রুপ হলো ইলেক্ট্রনিক সার্ভিস। আর ই - সার্ভিস বিভিন্ন অনলাইন সেবাকে বুঝায়। যেমনঃআগে পরিক্ষার রেজাল্ট আনতে স্কুলে যেতে হত আর এখন মোবাইলের সাহায্যে আনতে পারা যায়। </a:t>
            </a:r>
          </a:p>
          <a:p>
            <a:endParaRPr lang="bn-BD" sz="4000" dirty="0">
              <a:latin typeface="NikoshBAN" panose="02000000000000000000" pitchFamily="2" charset="0"/>
              <a:cs typeface="NikoshBAN" panose="02000000000000000000" pitchFamily="2" charset="0"/>
            </a:endParaRPr>
          </a:p>
          <a:p>
            <a:r>
              <a:rPr lang="bn-BD" sz="4000" dirty="0">
                <a:latin typeface="NikoshBAN" panose="02000000000000000000" pitchFamily="2" charset="0"/>
                <a:cs typeface="NikoshBAN" panose="02000000000000000000" pitchFamily="2" charset="0"/>
              </a:rPr>
              <a:t>ইন্টারনেট অনলাইনে আপনি যে সেবা পাবেন তাই ই হচ্ছে ই-সার্ভিস । </a:t>
            </a:r>
            <a:endParaRPr lang="en-US" sz="4000" dirty="0">
              <a:latin typeface="NikoshBAN" panose="02000000000000000000" pitchFamily="2" charset="0"/>
              <a:cs typeface="NikoshBAN" panose="02000000000000000000" pitchFamily="2" charset="0"/>
            </a:endParaRPr>
          </a:p>
        </p:txBody>
      </p:sp>
      <p:sp>
        <p:nvSpPr>
          <p:cNvPr id="3" name="TextBox 2"/>
          <p:cNvSpPr txBox="1"/>
          <p:nvPr/>
        </p:nvSpPr>
        <p:spPr>
          <a:xfrm>
            <a:off x="2866030" y="382137"/>
            <a:ext cx="6045958" cy="132343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rtlCol="0">
            <a:spAutoFit/>
          </a:bodyPr>
          <a:lstStyle/>
          <a:p>
            <a:r>
              <a:rPr lang="bn-BD" sz="8000" dirty="0">
                <a:solidFill>
                  <a:prstClr val="black"/>
                </a:solidFill>
                <a:latin typeface="NikoshBAN" panose="02000000000000000000" pitchFamily="2" charset="0"/>
                <a:cs typeface="NikoshBAN" panose="02000000000000000000" pitchFamily="2" charset="0"/>
              </a:rPr>
              <a:t>ই - সার্ভিস কি ?  </a:t>
            </a:r>
            <a:endParaRPr lang="en-US" sz="8000" dirty="0"/>
          </a:p>
        </p:txBody>
      </p:sp>
    </p:spTree>
    <p:extLst>
      <p:ext uri="{BB962C8B-B14F-4D97-AF65-F5344CB8AC3E}">
        <p14:creationId xmlns:p14="http://schemas.microsoft.com/office/powerpoint/2010/main" val="376727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956111" y="261582"/>
            <a:ext cx="5486400" cy="220980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6000" dirty="0">
                <a:latin typeface="NikoshBAN" panose="02000000000000000000" pitchFamily="2" charset="0"/>
                <a:cs typeface="NikoshBAN" panose="02000000000000000000" pitchFamily="2" charset="0"/>
              </a:rPr>
              <a:t>একক কাজ</a:t>
            </a:r>
            <a:endParaRPr lang="en-US" sz="6000" dirty="0">
              <a:latin typeface="NikoshBAN" panose="02000000000000000000" pitchFamily="2" charset="0"/>
              <a:cs typeface="NikoshBAN" panose="02000000000000000000" pitchFamily="2" charset="0"/>
            </a:endParaRPr>
          </a:p>
        </p:txBody>
      </p:sp>
      <p:sp>
        <p:nvSpPr>
          <p:cNvPr id="6" name="Rectangle 5"/>
          <p:cNvSpPr/>
          <p:nvPr/>
        </p:nvSpPr>
        <p:spPr>
          <a:xfrm>
            <a:off x="4543865" y="4213948"/>
            <a:ext cx="5261317"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bn-BD" sz="4800" dirty="0">
                <a:latin typeface="NikoshBAN" panose="02000000000000000000" pitchFamily="2" charset="0"/>
                <a:cs typeface="NikoshBAN" panose="02000000000000000000" pitchFamily="2" charset="0"/>
              </a:rPr>
              <a:t>ই - সার্ভিস কি ?  </a:t>
            </a: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5326" y="391335"/>
            <a:ext cx="3052267" cy="3678389"/>
          </a:xfrm>
          <a:prstGeom prst="rect">
            <a:avLst/>
          </a:prstGeom>
          <a:ln>
            <a:noFill/>
          </a:ln>
          <a:effectLst>
            <a:softEdge rad="112500"/>
          </a:effectLst>
        </p:spPr>
      </p:pic>
    </p:spTree>
    <p:extLst>
      <p:ext uri="{BB962C8B-B14F-4D97-AF65-F5344CB8AC3E}">
        <p14:creationId xmlns:p14="http://schemas.microsoft.com/office/powerpoint/2010/main" val="374098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l="-647" t="7584" b="60574"/>
          <a:stretch>
            <a:fillRect/>
          </a:stretch>
        </p:blipFill>
        <p:spPr bwMode="auto">
          <a:xfrm>
            <a:off x="1524000" y="0"/>
            <a:ext cx="9144000" cy="1416908"/>
          </a:xfrm>
          <a:prstGeom prst="rect">
            <a:avLst/>
          </a:prstGeom>
          <a:noFill/>
          <a:ln w="9525">
            <a:noFill/>
            <a:miter lim="800000"/>
            <a:headEnd/>
            <a:tailEnd/>
          </a:ln>
        </p:spPr>
      </p:pic>
      <p:pic>
        <p:nvPicPr>
          <p:cNvPr id="5" name="Picture 4" descr="130129_PINTU_ELECTRONIC-mon.jpg"/>
          <p:cNvPicPr>
            <a:picLocks noChangeAspect="1"/>
          </p:cNvPicPr>
          <p:nvPr/>
        </p:nvPicPr>
        <p:blipFill>
          <a:blip r:embed="rId3" cstate="print"/>
          <a:stretch>
            <a:fillRect/>
          </a:stretch>
        </p:blipFill>
        <p:spPr>
          <a:xfrm>
            <a:off x="1700696" y="1524000"/>
            <a:ext cx="8967304" cy="4267200"/>
          </a:xfrm>
          <a:prstGeom prst="rect">
            <a:avLst/>
          </a:prstGeom>
        </p:spPr>
      </p:pic>
    </p:spTree>
    <p:extLst>
      <p:ext uri="{BB962C8B-B14F-4D97-AF65-F5344CB8AC3E}">
        <p14:creationId xmlns:p14="http://schemas.microsoft.com/office/powerpoint/2010/main" val="135929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7453" y="2742987"/>
            <a:ext cx="10921431" cy="181588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বাংলাদেশ ডাক বিভগের ইলেকট্রনিক মানি  ট্রান্সফার  সিস্টেমের মাধ্যমে  দেশের এক অঞ্চল থেকে অন্তন্য অঞ্চলে  নিরাপদে , দ্রত ও কম খরচে টাকা পাঠানো যায় । </a:t>
            </a:r>
          </a:p>
          <a:p>
            <a:r>
              <a:rPr lang="bn-BD" sz="2800" dirty="0">
                <a:latin typeface="NikoshBAN" panose="02000000000000000000" pitchFamily="2" charset="0"/>
                <a:cs typeface="NikoshBAN" panose="02000000000000000000" pitchFamily="2" charset="0"/>
              </a:rPr>
              <a:t>১ মিনিটের মধ্যে ৫০ হাজার টাকা পর্যন্ত পাঠানো যায় । দেশের প্রায় সকল ডাকঘরে এই সেবা পাওয়া যায় । </a:t>
            </a:r>
            <a:endParaRPr lang="en-US" sz="2800" dirty="0">
              <a:latin typeface="NikoshBAN" panose="02000000000000000000" pitchFamily="2" charset="0"/>
              <a:cs typeface="NikoshBAN" panose="02000000000000000000" pitchFamily="2" charset="0"/>
            </a:endParaRPr>
          </a:p>
        </p:txBody>
      </p:sp>
      <p:sp>
        <p:nvSpPr>
          <p:cNvPr id="5" name="Rectangle 4"/>
          <p:cNvSpPr/>
          <p:nvPr/>
        </p:nvSpPr>
        <p:spPr>
          <a:xfrm>
            <a:off x="651178" y="539039"/>
            <a:ext cx="10987706"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r>
              <a:rPr lang="bn-BD" sz="4800" b="1" dirty="0">
                <a:latin typeface="NikoshBAN" panose="02000000000000000000" pitchFamily="2" charset="0"/>
                <a:cs typeface="NikoshBAN" panose="02000000000000000000" pitchFamily="2" charset="0"/>
              </a:rPr>
              <a:t>  ইলেকট্রনিক মানি  ট্রান্সফার  সিস্টেম ( ই- এমটিএস ) </a:t>
            </a:r>
            <a:endParaRPr lang="en-US" sz="4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3705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_08_07_2014.jpg"/>
          <p:cNvPicPr>
            <a:picLocks noChangeAspect="1"/>
          </p:cNvPicPr>
          <p:nvPr/>
        </p:nvPicPr>
        <p:blipFill>
          <a:blip r:embed="rId2"/>
          <a:stretch>
            <a:fillRect/>
          </a:stretch>
        </p:blipFill>
        <p:spPr>
          <a:xfrm>
            <a:off x="115116" y="1530648"/>
            <a:ext cx="4686892" cy="3047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0" y="4871304"/>
            <a:ext cx="12192000" cy="187743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defRPr/>
            </a:pPr>
            <a:r>
              <a:rPr lang="en-US" sz="2800" b="1" dirty="0">
                <a:ln w="18415" cmpd="sng">
                  <a:solidFill>
                    <a:srgbClr val="FFFFFF"/>
                  </a:solidFill>
                  <a:prstDash val="solid"/>
                </a:ln>
                <a:latin typeface="NikoshBAN" panose="02000000000000000000" pitchFamily="2" charset="0"/>
                <a:cs typeface="NikoshBAN" panose="02000000000000000000" pitchFamily="2" charset="0"/>
              </a:rPr>
              <a:t>ই-</a:t>
            </a:r>
            <a:r>
              <a:rPr lang="en-US" sz="2800" b="1" dirty="0" err="1">
                <a:ln w="18415" cmpd="sng">
                  <a:solidFill>
                    <a:srgbClr val="FFFFFF"/>
                  </a:solidFill>
                  <a:prstDash val="solid"/>
                </a:ln>
                <a:latin typeface="NikoshBAN" panose="02000000000000000000" pitchFamily="2" charset="0"/>
                <a:cs typeface="NikoshBAN" panose="02000000000000000000" pitchFamily="2" charset="0"/>
              </a:rPr>
              <a:t>পর্চা</a:t>
            </a:r>
            <a:r>
              <a:rPr lang="en-US" sz="2800" b="1" dirty="0">
                <a:ln w="18415" cmpd="sng">
                  <a:solidFill>
                    <a:srgbClr val="FFFFFF"/>
                  </a:solidFill>
                  <a:prstDash val="solid"/>
                </a:ln>
                <a:latin typeface="NikoshBAN" panose="02000000000000000000" pitchFamily="2" charset="0"/>
                <a:cs typeface="NikoshBAN" panose="02000000000000000000" pitchFamily="2" charset="0"/>
              </a:rPr>
              <a:t> </a:t>
            </a:r>
            <a:r>
              <a:rPr lang="en-US" sz="2800" b="1" dirty="0" err="1">
                <a:ln w="18415" cmpd="sng">
                  <a:solidFill>
                    <a:srgbClr val="FFFFFF"/>
                  </a:solidFill>
                  <a:prstDash val="solid"/>
                </a:ln>
                <a:latin typeface="NikoshBAN" panose="02000000000000000000" pitchFamily="2" charset="0"/>
                <a:cs typeface="NikoshBAN" panose="02000000000000000000" pitchFamily="2" charset="0"/>
              </a:rPr>
              <a:t>চালুর</a:t>
            </a:r>
            <a:r>
              <a:rPr lang="en-US" sz="2800" b="1" dirty="0">
                <a:ln w="18415" cmpd="sng">
                  <a:solidFill>
                    <a:srgbClr val="FFFFFF"/>
                  </a:solidFill>
                  <a:prstDash val="solid"/>
                </a:ln>
                <a:latin typeface="NikoshBAN" panose="02000000000000000000" pitchFamily="2" charset="0"/>
                <a:cs typeface="NikoshBAN" panose="02000000000000000000" pitchFamily="2" charset="0"/>
              </a:rPr>
              <a:t> </a:t>
            </a:r>
            <a:r>
              <a:rPr lang="en-US" sz="2800" b="1" dirty="0" err="1">
                <a:ln w="18415" cmpd="sng">
                  <a:solidFill>
                    <a:srgbClr val="FFFFFF"/>
                  </a:solidFill>
                  <a:prstDash val="solid"/>
                </a:ln>
                <a:latin typeface="NikoshBAN" panose="02000000000000000000" pitchFamily="2" charset="0"/>
                <a:cs typeface="NikoshBAN" panose="02000000000000000000" pitchFamily="2" charset="0"/>
              </a:rPr>
              <a:t>পূর্বে</a:t>
            </a:r>
            <a:r>
              <a:rPr lang="en-US" sz="2800" b="1" dirty="0">
                <a:ln w="18415" cmpd="sng">
                  <a:solidFill>
                    <a:srgbClr val="FFFFFF"/>
                  </a:solidFill>
                  <a:prstDash val="solid"/>
                </a:ln>
                <a:latin typeface="NikoshBAN" panose="02000000000000000000" pitchFamily="2" charset="0"/>
                <a:cs typeface="NikoshBAN" panose="02000000000000000000" pitchFamily="2" charset="0"/>
              </a:rPr>
              <a:t> </a:t>
            </a:r>
            <a:r>
              <a:rPr lang="en-US" sz="2800" b="1" dirty="0" err="1">
                <a:ln w="18415" cmpd="sng">
                  <a:solidFill>
                    <a:srgbClr val="FFFFFF"/>
                  </a:solidFill>
                  <a:prstDash val="solid"/>
                </a:ln>
                <a:latin typeface="NikoshBAN" panose="02000000000000000000" pitchFamily="2" charset="0"/>
                <a:cs typeface="NikoshBAN" panose="02000000000000000000" pitchFamily="2" charset="0"/>
              </a:rPr>
              <a:t>জমির</a:t>
            </a:r>
            <a:r>
              <a:rPr lang="en-US" sz="2800" b="1" dirty="0">
                <a:ln w="18415" cmpd="sng">
                  <a:solidFill>
                    <a:srgbClr val="FFFFFF"/>
                  </a:solidFill>
                  <a:prstDash val="solid"/>
                </a:ln>
                <a:latin typeface="NikoshBAN" panose="02000000000000000000" pitchFamily="2" charset="0"/>
                <a:cs typeface="NikoshBAN" panose="02000000000000000000" pitchFamily="2" charset="0"/>
              </a:rPr>
              <a:t> </a:t>
            </a:r>
            <a:r>
              <a:rPr lang="en-US" sz="2800" b="1" dirty="0" err="1">
                <a:ln w="18415" cmpd="sng">
                  <a:solidFill>
                    <a:srgbClr val="FFFFFF"/>
                  </a:solidFill>
                  <a:prstDash val="solid"/>
                </a:ln>
                <a:latin typeface="NikoshBAN" panose="02000000000000000000" pitchFamily="2" charset="0"/>
                <a:cs typeface="NikoshBAN" panose="02000000000000000000" pitchFamily="2" charset="0"/>
              </a:rPr>
              <a:t>রেকর্ডের</a:t>
            </a:r>
            <a:r>
              <a:rPr lang="en-US" sz="2800" b="1" dirty="0">
                <a:ln w="18415" cmpd="sng">
                  <a:solidFill>
                    <a:srgbClr val="FFFFFF"/>
                  </a:solidFill>
                  <a:prstDash val="solid"/>
                </a:ln>
                <a:latin typeface="NikoshBAN" panose="02000000000000000000" pitchFamily="2" charset="0"/>
                <a:cs typeface="NikoshBAN" panose="02000000000000000000" pitchFamily="2" charset="0"/>
              </a:rPr>
              <a:t> </a:t>
            </a:r>
            <a:r>
              <a:rPr lang="en-US" sz="2800" b="1" dirty="0" err="1">
                <a:ln w="18415" cmpd="sng">
                  <a:solidFill>
                    <a:srgbClr val="FFFFFF"/>
                  </a:solidFill>
                  <a:prstDash val="solid"/>
                </a:ln>
                <a:latin typeface="NikoshBAN" panose="02000000000000000000" pitchFamily="2" charset="0"/>
                <a:cs typeface="NikoshBAN" panose="02000000000000000000" pitchFamily="2" charset="0"/>
              </a:rPr>
              <a:t>পর্চা</a:t>
            </a:r>
            <a:r>
              <a:rPr lang="en-US" sz="2800" b="1" dirty="0">
                <a:ln w="18415" cmpd="sng">
                  <a:solidFill>
                    <a:srgbClr val="FFFFFF"/>
                  </a:solidFill>
                  <a:prstDash val="solid"/>
                </a:ln>
                <a:latin typeface="NikoshBAN" panose="02000000000000000000" pitchFamily="2" charset="0"/>
                <a:cs typeface="NikoshBAN" panose="02000000000000000000" pitchFamily="2" charset="0"/>
              </a:rPr>
              <a:t> </a:t>
            </a:r>
            <a:r>
              <a:rPr lang="en-US" sz="2800" b="1" dirty="0" err="1">
                <a:ln w="18415" cmpd="sng">
                  <a:solidFill>
                    <a:srgbClr val="FFFFFF"/>
                  </a:solidFill>
                  <a:prstDash val="solid"/>
                </a:ln>
                <a:latin typeface="NikoshBAN" panose="02000000000000000000" pitchFamily="2" charset="0"/>
                <a:cs typeface="NikoshBAN" panose="02000000000000000000" pitchFamily="2" charset="0"/>
              </a:rPr>
              <a:t>সংগ্রহের</a:t>
            </a:r>
            <a:r>
              <a:rPr lang="en-US" sz="2800" b="1" dirty="0">
                <a:ln w="18415" cmpd="sng">
                  <a:solidFill>
                    <a:srgbClr val="FFFFFF"/>
                  </a:solidFill>
                  <a:prstDash val="solid"/>
                </a:ln>
                <a:latin typeface="NikoshBAN" panose="02000000000000000000" pitchFamily="2" charset="0"/>
                <a:cs typeface="NikoshBAN" panose="02000000000000000000" pitchFamily="2" charset="0"/>
              </a:rPr>
              <a:t> </a:t>
            </a:r>
            <a:r>
              <a:rPr lang="en-US" sz="2800" b="1" dirty="0" err="1">
                <a:ln w="18415" cmpd="sng">
                  <a:solidFill>
                    <a:srgbClr val="FFFFFF"/>
                  </a:solidFill>
                  <a:prstDash val="solid"/>
                </a:ln>
                <a:latin typeface="NikoshBAN" panose="02000000000000000000" pitchFamily="2" charset="0"/>
                <a:cs typeface="NikoshBAN" panose="02000000000000000000" pitchFamily="2" charset="0"/>
              </a:rPr>
              <a:t>জন্য</a:t>
            </a:r>
            <a:r>
              <a:rPr lang="en-US" sz="2800" b="1" dirty="0">
                <a:ln w="18415" cmpd="sng">
                  <a:solidFill>
                    <a:srgbClr val="FFFFFF"/>
                  </a:solidFill>
                  <a:prstDash val="solid"/>
                </a:ln>
                <a:latin typeface="NikoshBAN" panose="02000000000000000000" pitchFamily="2" charset="0"/>
                <a:cs typeface="NikoshBAN" panose="02000000000000000000" pitchFamily="2" charset="0"/>
              </a:rPr>
              <a:t> </a:t>
            </a:r>
            <a:r>
              <a:rPr lang="en-US" sz="2800" b="1" dirty="0" err="1">
                <a:ln w="18415" cmpd="sng">
                  <a:solidFill>
                    <a:srgbClr val="FFFFFF"/>
                  </a:solidFill>
                  <a:prstDash val="solid"/>
                </a:ln>
                <a:latin typeface="NikoshBAN" panose="02000000000000000000" pitchFamily="2" charset="0"/>
                <a:cs typeface="NikoshBAN" panose="02000000000000000000" pitchFamily="2" charset="0"/>
              </a:rPr>
              <a:t>আবেদন</a:t>
            </a:r>
            <a:r>
              <a:rPr lang="en-US" sz="2800" b="1" dirty="0">
                <a:ln w="18415" cmpd="sng">
                  <a:solidFill>
                    <a:srgbClr val="FFFFFF"/>
                  </a:solidFill>
                  <a:prstDash val="solid"/>
                </a:ln>
                <a:latin typeface="NikoshBAN" panose="02000000000000000000" pitchFamily="2" charset="0"/>
                <a:cs typeface="NikoshBAN" panose="02000000000000000000" pitchFamily="2" charset="0"/>
              </a:rPr>
              <a:t> </a:t>
            </a:r>
            <a:r>
              <a:rPr lang="en-US" sz="2800" b="1" dirty="0" err="1">
                <a:ln w="18415" cmpd="sng">
                  <a:solidFill>
                    <a:srgbClr val="FFFFFF"/>
                  </a:solidFill>
                  <a:prstDash val="solid"/>
                </a:ln>
                <a:latin typeface="NikoshBAN" panose="02000000000000000000" pitchFamily="2" charset="0"/>
                <a:cs typeface="NikoshBAN" panose="02000000000000000000" pitchFamily="2" charset="0"/>
              </a:rPr>
              <a:t>কারীগণকে</a:t>
            </a:r>
            <a:r>
              <a:rPr lang="en-US" sz="2800" b="1" dirty="0">
                <a:ln w="18415" cmpd="sng">
                  <a:solidFill>
                    <a:srgbClr val="FFFFFF"/>
                  </a:solidFill>
                  <a:prstDash val="solid"/>
                </a:ln>
                <a:latin typeface="NikoshBAN" panose="02000000000000000000" pitchFamily="2" charset="0"/>
                <a:cs typeface="NikoshBAN" panose="02000000000000000000" pitchFamily="2" charset="0"/>
              </a:rPr>
              <a:t> </a:t>
            </a:r>
            <a:r>
              <a:rPr lang="en-US" sz="2800" b="1" dirty="0" err="1">
                <a:ln w="18415" cmpd="sng">
                  <a:solidFill>
                    <a:srgbClr val="FFFFFF"/>
                  </a:solidFill>
                  <a:prstDash val="solid"/>
                </a:ln>
                <a:latin typeface="NikoshBAN" panose="02000000000000000000" pitchFamily="2" charset="0"/>
                <a:cs typeface="NikoshBAN" panose="02000000000000000000" pitchFamily="2" charset="0"/>
              </a:rPr>
              <a:t>সরাসরি</a:t>
            </a:r>
            <a:r>
              <a:rPr lang="en-US" sz="2800" b="1" dirty="0">
                <a:ln w="18415" cmpd="sng">
                  <a:solidFill>
                    <a:srgbClr val="FFFFFF"/>
                  </a:solidFill>
                  <a:prstDash val="solid"/>
                </a:ln>
                <a:latin typeface="NikoshBAN" panose="02000000000000000000" pitchFamily="2" charset="0"/>
                <a:cs typeface="NikoshBAN" panose="02000000000000000000" pitchFamily="2" charset="0"/>
              </a:rPr>
              <a:t> </a:t>
            </a:r>
            <a:r>
              <a:rPr lang="en-US" sz="2800" b="1" dirty="0" err="1">
                <a:ln w="18415" cmpd="sng">
                  <a:solidFill>
                    <a:srgbClr val="FFFFFF"/>
                  </a:solidFill>
                  <a:prstDash val="solid"/>
                </a:ln>
                <a:latin typeface="NikoshBAN" panose="02000000000000000000" pitchFamily="2" charset="0"/>
                <a:cs typeface="NikoshBAN" panose="02000000000000000000" pitchFamily="2" charset="0"/>
              </a:rPr>
              <a:t>সংশ্লিষ্ট</a:t>
            </a:r>
            <a:r>
              <a:rPr lang="en-US" sz="2800" b="1" dirty="0">
                <a:ln w="18415" cmpd="sng">
                  <a:solidFill>
                    <a:srgbClr val="FFFFFF"/>
                  </a:solidFill>
                  <a:prstDash val="solid"/>
                </a:ln>
                <a:latin typeface="NikoshBAN" panose="02000000000000000000" pitchFamily="2" charset="0"/>
                <a:cs typeface="NikoshBAN" panose="02000000000000000000" pitchFamily="2" charset="0"/>
              </a:rPr>
              <a:t> </a:t>
            </a:r>
            <a:r>
              <a:rPr lang="en-US" sz="2800" b="1" dirty="0" err="1">
                <a:ln w="18415" cmpd="sng">
                  <a:solidFill>
                    <a:srgbClr val="FFFFFF"/>
                  </a:solidFill>
                  <a:prstDash val="solid"/>
                </a:ln>
                <a:latin typeface="NikoshBAN" panose="02000000000000000000" pitchFamily="2" charset="0"/>
                <a:cs typeface="NikoshBAN" panose="02000000000000000000" pitchFamily="2" charset="0"/>
              </a:rPr>
              <a:t>অফিসে</a:t>
            </a:r>
            <a:r>
              <a:rPr lang="en-US" sz="2800" b="1" dirty="0">
                <a:ln w="18415" cmpd="sng">
                  <a:solidFill>
                    <a:srgbClr val="FFFFFF"/>
                  </a:solidFill>
                  <a:prstDash val="solid"/>
                </a:ln>
                <a:latin typeface="NikoshBAN" panose="02000000000000000000" pitchFamily="2" charset="0"/>
                <a:cs typeface="NikoshBAN" panose="02000000000000000000" pitchFamily="2" charset="0"/>
              </a:rPr>
              <a:t> </a:t>
            </a:r>
            <a:r>
              <a:rPr lang="en-US" sz="2800" b="1" dirty="0" err="1">
                <a:ln w="18415" cmpd="sng">
                  <a:solidFill>
                    <a:srgbClr val="FFFFFF"/>
                  </a:solidFill>
                  <a:prstDash val="solid"/>
                </a:ln>
                <a:latin typeface="NikoshBAN" panose="02000000000000000000" pitchFamily="2" charset="0"/>
                <a:cs typeface="NikoshBAN" panose="02000000000000000000" pitchFamily="2" charset="0"/>
              </a:rPr>
              <a:t>উপস্থিত</a:t>
            </a:r>
            <a:r>
              <a:rPr lang="en-US" sz="2800" b="1" dirty="0">
                <a:ln w="18415" cmpd="sng">
                  <a:solidFill>
                    <a:srgbClr val="FFFFFF"/>
                  </a:solidFill>
                  <a:prstDash val="solid"/>
                </a:ln>
                <a:latin typeface="NikoshBAN" panose="02000000000000000000" pitchFamily="2" charset="0"/>
                <a:cs typeface="NikoshBAN" panose="02000000000000000000" pitchFamily="2" charset="0"/>
              </a:rPr>
              <a:t> </a:t>
            </a:r>
            <a:r>
              <a:rPr lang="en-US" sz="2800" b="1" dirty="0" err="1">
                <a:ln w="18415" cmpd="sng">
                  <a:solidFill>
                    <a:srgbClr val="FFFFFF"/>
                  </a:solidFill>
                  <a:prstDash val="solid"/>
                </a:ln>
                <a:latin typeface="NikoshBAN" panose="02000000000000000000" pitchFamily="2" charset="0"/>
                <a:cs typeface="NikoshBAN" panose="02000000000000000000" pitchFamily="2" charset="0"/>
              </a:rPr>
              <a:t>হতে</a:t>
            </a:r>
            <a:r>
              <a:rPr lang="en-US" sz="2800" b="1" dirty="0">
                <a:ln w="18415" cmpd="sng">
                  <a:solidFill>
                    <a:srgbClr val="FFFFFF"/>
                  </a:solidFill>
                  <a:prstDash val="solid"/>
                </a:ln>
                <a:latin typeface="NikoshBAN" panose="02000000000000000000" pitchFamily="2" charset="0"/>
                <a:cs typeface="NikoshBAN" panose="02000000000000000000" pitchFamily="2" charset="0"/>
              </a:rPr>
              <a:t> </a:t>
            </a:r>
            <a:r>
              <a:rPr lang="en-US" sz="2800" b="1" dirty="0" err="1">
                <a:ln w="18415" cmpd="sng">
                  <a:solidFill>
                    <a:srgbClr val="FFFFFF"/>
                  </a:solidFill>
                  <a:prstDash val="solid"/>
                </a:ln>
                <a:latin typeface="NikoshBAN" panose="02000000000000000000" pitchFamily="2" charset="0"/>
                <a:cs typeface="NikoshBAN" panose="02000000000000000000" pitchFamily="2" charset="0"/>
              </a:rPr>
              <a:t>হতো</a:t>
            </a:r>
            <a:r>
              <a:rPr lang="en-US" sz="2800" b="1" dirty="0">
                <a:ln w="18415" cmpd="sng">
                  <a:solidFill>
                    <a:srgbClr val="FFFFFF"/>
                  </a:solidFill>
                  <a:prstDash val="solid"/>
                </a:ln>
                <a:latin typeface="NikoshBAN" panose="02000000000000000000" pitchFamily="2" charset="0"/>
                <a:cs typeface="NikoshBAN" panose="02000000000000000000" pitchFamily="2" charset="0"/>
              </a:rPr>
              <a:t>।</a:t>
            </a:r>
            <a:r>
              <a:rPr lang="bn-BD" sz="2800" b="1" dirty="0">
                <a:ln w="18415" cmpd="sng">
                  <a:solidFill>
                    <a:srgbClr val="FFFFFF"/>
                  </a:solidFill>
                  <a:prstDash val="solid"/>
                </a:ln>
                <a:latin typeface="NikoshBAN" panose="02000000000000000000" pitchFamily="2" charset="0"/>
                <a:cs typeface="NikoshBAN" panose="02000000000000000000" pitchFamily="2" charset="0"/>
              </a:rPr>
              <a:t>বর্তমানে </a:t>
            </a:r>
            <a:r>
              <a:rPr lang="en-US" sz="2800" b="1" dirty="0">
                <a:ln w="18415" cmpd="sng">
                  <a:solidFill>
                    <a:srgbClr val="FFFFFF"/>
                  </a:solidFill>
                  <a:prstDash val="solid"/>
                </a:ln>
                <a:latin typeface="NikoshBAN" panose="02000000000000000000" pitchFamily="2" charset="0"/>
                <a:cs typeface="NikoshBAN" panose="02000000000000000000" pitchFamily="2" charset="0"/>
              </a:rPr>
              <a:t>ই-</a:t>
            </a:r>
            <a:r>
              <a:rPr lang="en-US" sz="2800" b="1" dirty="0" err="1">
                <a:ln w="18415" cmpd="sng">
                  <a:solidFill>
                    <a:srgbClr val="FFFFFF"/>
                  </a:solidFill>
                  <a:prstDash val="solid"/>
                </a:ln>
                <a:latin typeface="NikoshBAN" panose="02000000000000000000" pitchFamily="2" charset="0"/>
                <a:cs typeface="NikoshBAN" panose="02000000000000000000" pitchFamily="2" charset="0"/>
              </a:rPr>
              <a:t>পর্চা</a:t>
            </a:r>
            <a:r>
              <a:rPr lang="bn-BD" sz="2800" b="1" dirty="0">
                <a:ln w="18415" cmpd="sng">
                  <a:solidFill>
                    <a:srgbClr val="FFFFFF"/>
                  </a:solidFill>
                  <a:prstDash val="solid"/>
                </a:ln>
                <a:latin typeface="NikoshBAN" panose="02000000000000000000" pitchFamily="2" charset="0"/>
                <a:cs typeface="NikoshBAN" panose="02000000000000000000" pitchFamily="2" charset="0"/>
              </a:rPr>
              <a:t> চালু হওয়ার পর গ্রাহক জমির রেকর্ডের </a:t>
            </a:r>
            <a:r>
              <a:rPr lang="en-US" sz="2800" b="1" dirty="0" err="1">
                <a:ln w="18415" cmpd="sng">
                  <a:solidFill>
                    <a:srgbClr val="FFFFFF"/>
                  </a:solidFill>
                  <a:prstDash val="solid"/>
                </a:ln>
                <a:latin typeface="NikoshBAN" panose="02000000000000000000" pitchFamily="2" charset="0"/>
                <a:cs typeface="NikoshBAN" panose="02000000000000000000" pitchFamily="2" charset="0"/>
              </a:rPr>
              <a:t>পর্চা</a:t>
            </a:r>
            <a:r>
              <a:rPr lang="bn-BD" sz="2800" b="1" dirty="0">
                <a:ln w="18415" cmpd="sng">
                  <a:solidFill>
                    <a:srgbClr val="FFFFFF"/>
                  </a:solidFill>
                  <a:prstDash val="solid"/>
                </a:ln>
                <a:latin typeface="NikoshBAN" panose="02000000000000000000" pitchFamily="2" charset="0"/>
                <a:cs typeface="NikoshBAN" panose="02000000000000000000" pitchFamily="2" charset="0"/>
              </a:rPr>
              <a:t> অনলাইন  থেকে সংগ্রহ করছে এবংনির্দিষ্ট ফি </a:t>
            </a:r>
          </a:p>
          <a:p>
            <a:pPr algn="just">
              <a:defRPr/>
            </a:pPr>
            <a:r>
              <a:rPr lang="bn-BD" sz="2800" b="1" dirty="0">
                <a:ln w="18415" cmpd="sng">
                  <a:solidFill>
                    <a:srgbClr val="FFFFFF"/>
                  </a:solidFill>
                  <a:prstDash val="solid"/>
                </a:ln>
                <a:latin typeface="NikoshBAN" panose="02000000000000000000" pitchFamily="2" charset="0"/>
                <a:cs typeface="NikoshBAN" panose="02000000000000000000" pitchFamily="2" charset="0"/>
              </a:rPr>
              <a:t>জমা দিয়ে দেশ বিদেশের  যে কোন স্থান থেকে </a:t>
            </a:r>
            <a:r>
              <a:rPr lang="en-US" sz="2800" b="1" dirty="0" err="1">
                <a:ln w="18415" cmpd="sng">
                  <a:solidFill>
                    <a:srgbClr val="FFFFFF"/>
                  </a:solidFill>
                  <a:prstDash val="solid"/>
                </a:ln>
                <a:latin typeface="NikoshBAN" panose="02000000000000000000" pitchFamily="2" charset="0"/>
                <a:cs typeface="NikoshBAN" panose="02000000000000000000" pitchFamily="2" charset="0"/>
              </a:rPr>
              <a:t>পর্চা</a:t>
            </a:r>
            <a:r>
              <a:rPr lang="bn-BD" sz="2800" b="1" dirty="0">
                <a:ln w="18415" cmpd="sng">
                  <a:solidFill>
                    <a:srgbClr val="FFFFFF"/>
                  </a:solidFill>
                  <a:prstDash val="solid"/>
                </a:ln>
                <a:latin typeface="NikoshBAN" panose="02000000000000000000" pitchFamily="2" charset="0"/>
                <a:cs typeface="NikoshBAN" panose="02000000000000000000" pitchFamily="2" charset="0"/>
              </a:rPr>
              <a:t> </a:t>
            </a:r>
            <a:r>
              <a:rPr lang="en-US" sz="2800" b="1" dirty="0" err="1">
                <a:ln w="18415" cmpd="sng">
                  <a:solidFill>
                    <a:srgbClr val="FFFFFF"/>
                  </a:solidFill>
                  <a:prstDash val="solid"/>
                </a:ln>
                <a:latin typeface="NikoshBAN" panose="02000000000000000000" pitchFamily="2" charset="0"/>
                <a:cs typeface="NikoshBAN" panose="02000000000000000000" pitchFamily="2" charset="0"/>
              </a:rPr>
              <a:t>সংগ্রহ</a:t>
            </a:r>
            <a:r>
              <a:rPr lang="bn-BD" sz="2800" b="1" dirty="0">
                <a:ln w="18415" cmpd="sng">
                  <a:solidFill>
                    <a:srgbClr val="FFFFFF"/>
                  </a:solidFill>
                  <a:prstDash val="solid"/>
                </a:ln>
                <a:latin typeface="NikoshBAN" panose="02000000000000000000" pitchFamily="2" charset="0"/>
                <a:cs typeface="NikoshBAN" panose="02000000000000000000" pitchFamily="2" charset="0"/>
              </a:rPr>
              <a:t> করতে পারেন । </a:t>
            </a:r>
          </a:p>
          <a:p>
            <a:pPr algn="just">
              <a:defRPr/>
            </a:pPr>
            <a:endParaRPr lang="en-US" sz="3200" b="1" dirty="0">
              <a:ln w="18415" cmpd="sng">
                <a:solidFill>
                  <a:srgbClr val="FFFFFF"/>
                </a:solidFill>
                <a:prstDash val="solid"/>
              </a:ln>
              <a:latin typeface="NikoshBAN" panose="02000000000000000000" pitchFamily="2" charset="0"/>
              <a:cs typeface="NikoshBAN" panose="02000000000000000000" pitchFamily="2" charset="0"/>
            </a:endParaRPr>
          </a:p>
        </p:txBody>
      </p:sp>
      <p:sp>
        <p:nvSpPr>
          <p:cNvPr id="8" name="TextBox 7"/>
          <p:cNvSpPr txBox="1"/>
          <p:nvPr/>
        </p:nvSpPr>
        <p:spPr>
          <a:xfrm>
            <a:off x="5079265" y="533400"/>
            <a:ext cx="6976258" cy="135421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b="1" dirty="0">
                <a:ln w="18415" cmpd="sng">
                  <a:solidFill>
                    <a:srgbClr val="FFFFFF"/>
                  </a:solidFill>
                  <a:prstDash val="solid"/>
                </a:ln>
                <a:latin typeface="NikoshBAN" panose="02000000000000000000" pitchFamily="2" charset="0"/>
                <a:cs typeface="NikoshBAN" panose="02000000000000000000" pitchFamily="2" charset="0"/>
              </a:rPr>
              <a:t>বর্তমানে দেশের সকল  জমির রেকর্ডের অনুলিপি অনলাইনে সংগ্রহ করা হয় । এ টিকে বলা হয় ই -পর্চা । </a:t>
            </a:r>
            <a:endParaRPr lang="en-US" sz="3200" dirty="0"/>
          </a:p>
          <a:p>
            <a:r>
              <a:rPr lang="bn-BD" b="1" dirty="0">
                <a:ln w="18415" cmpd="sng">
                  <a:solidFill>
                    <a:srgbClr val="FFFFFF"/>
                  </a:solidFill>
                  <a:prstDash val="solid"/>
                </a:ln>
                <a:latin typeface="NikoshBAN" panose="02000000000000000000" pitchFamily="2" charset="0"/>
                <a:cs typeface="NikoshBAN" panose="02000000000000000000" pitchFamily="2" charset="0"/>
              </a:rPr>
              <a:t> </a:t>
            </a:r>
            <a:endParaRPr lang="en-US" dirty="0"/>
          </a:p>
        </p:txBody>
      </p:sp>
      <p:sp>
        <p:nvSpPr>
          <p:cNvPr id="3" name="Down Arrow Callout 2"/>
          <p:cNvSpPr/>
          <p:nvPr/>
        </p:nvSpPr>
        <p:spPr>
          <a:xfrm>
            <a:off x="439583" y="140676"/>
            <a:ext cx="3807726" cy="1530648"/>
          </a:xfrm>
          <a:prstGeom prst="downArrow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bn-BD" sz="3600" dirty="0"/>
              <a:t> </a:t>
            </a:r>
            <a:r>
              <a:rPr lang="bn-BD" sz="3600" b="1" dirty="0"/>
              <a:t>ই-পর্চা সেবা </a:t>
            </a:r>
            <a:endParaRPr lang="en-US" sz="3600" b="1" dirty="0"/>
          </a:p>
        </p:txBody>
      </p:sp>
    </p:spTree>
    <p:extLst>
      <p:ext uri="{BB962C8B-B14F-4D97-AF65-F5344CB8AC3E}">
        <p14:creationId xmlns:p14="http://schemas.microsoft.com/office/powerpoint/2010/main" val="76957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03010" y="5388052"/>
            <a:ext cx="9144000" cy="5524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800" b="1" dirty="0">
                <a:ln w="18415" cmpd="sng">
                  <a:solidFill>
                    <a:srgbClr val="FFFFFF"/>
                  </a:solidFill>
                  <a:prstDash val="solid"/>
                </a:ln>
                <a:solidFill>
                  <a:schemeClr val="tx1"/>
                </a:solidFill>
                <a:latin typeface="NikoshBAN" panose="02000000000000000000" pitchFamily="2" charset="0"/>
                <a:cs typeface="NikoshBAN" panose="02000000000000000000" pitchFamily="2" charset="0"/>
              </a:rPr>
              <a:t>মোবাইলে স্বাস্থ্য পরামর্শ দিয়ে থাকেন বিভিন্ন সরকারি স্বাস্থ্যকেন্দ্রের চিকিৎসকেরা।</a:t>
            </a:r>
            <a:endParaRPr lang="en-US" sz="2800" b="1" dirty="0">
              <a:ln w="18415" cmpd="sng">
                <a:solidFill>
                  <a:srgbClr val="FFFFFF"/>
                </a:solidFill>
                <a:prstDash val="solid"/>
              </a:ln>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85" y="1146411"/>
            <a:ext cx="3671248" cy="372583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466" y="1146411"/>
            <a:ext cx="3575713" cy="3725839"/>
          </a:xfrm>
          <a:prstGeom prst="rect">
            <a:avLst/>
          </a:prstGeom>
        </p:spPr>
      </p:pic>
      <p:pic>
        <p:nvPicPr>
          <p:cNvPr id="11" name="Picture 10" descr="health_64179_0.jpg"/>
          <p:cNvPicPr>
            <a:picLocks noChangeAspect="1"/>
          </p:cNvPicPr>
          <p:nvPr/>
        </p:nvPicPr>
        <p:blipFill>
          <a:blip r:embed="rId4"/>
          <a:stretch>
            <a:fillRect/>
          </a:stretch>
        </p:blipFill>
        <p:spPr>
          <a:xfrm>
            <a:off x="8325502" y="1146411"/>
            <a:ext cx="3276600" cy="3725839"/>
          </a:xfrm>
          <a:prstGeom prst="rect">
            <a:avLst/>
          </a:prstGeom>
          <a:ln>
            <a:solidFill>
              <a:schemeClr val="tx1">
                <a:lumMod val="95000"/>
                <a:lumOff val="5000"/>
              </a:schemeClr>
            </a:solidFill>
          </a:ln>
        </p:spPr>
      </p:pic>
      <p:sp>
        <p:nvSpPr>
          <p:cNvPr id="13" name="Rectangle 12"/>
          <p:cNvSpPr/>
          <p:nvPr/>
        </p:nvSpPr>
        <p:spPr>
          <a:xfrm>
            <a:off x="4950069" y="70557"/>
            <a:ext cx="26670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bn-BD" sz="3600" b="1" dirty="0">
                <a:latin typeface="NikoshBAN" pitchFamily="2" charset="0"/>
                <a:cs typeface="NikoshBAN" pitchFamily="2" charset="0"/>
              </a:rPr>
              <a:t>ই - </a:t>
            </a:r>
            <a:r>
              <a:rPr lang="en-US" sz="3600" b="1" dirty="0" err="1">
                <a:latin typeface="NikoshBAN" pitchFamily="2" charset="0"/>
                <a:cs typeface="NikoshBAN" pitchFamily="2" charset="0"/>
              </a:rPr>
              <a:t>স্বাস্থ্যসেবা</a:t>
            </a:r>
            <a:endParaRPr lang="en-US" sz="3600" b="1" dirty="0">
              <a:latin typeface="NikoshBAN" pitchFamily="2" charset="0"/>
              <a:cs typeface="NikoshBAN" pitchFamily="2" charset="0"/>
            </a:endParaRPr>
          </a:p>
        </p:txBody>
      </p:sp>
    </p:spTree>
    <p:extLst>
      <p:ext uri="{BB962C8B-B14F-4D97-AF65-F5344CB8AC3E}">
        <p14:creationId xmlns:p14="http://schemas.microsoft.com/office/powerpoint/2010/main" val="21679641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141" y="111224"/>
            <a:ext cx="5444798" cy="3505962"/>
          </a:xfrm>
          <a:prstGeom prst="rect">
            <a:avLst/>
          </a:prstGeom>
        </p:spPr>
      </p:pic>
      <p:sp>
        <p:nvSpPr>
          <p:cNvPr id="7" name="TextBox 6"/>
          <p:cNvSpPr txBox="1"/>
          <p:nvPr/>
        </p:nvSpPr>
        <p:spPr>
          <a:xfrm>
            <a:off x="332935" y="3967252"/>
            <a:ext cx="11526130" cy="107721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dirty="0"/>
              <a:t> </a:t>
            </a:r>
            <a:r>
              <a:rPr lang="bn-BD" sz="3200" dirty="0">
                <a:latin typeface="NikoshBAN" panose="02000000000000000000" pitchFamily="2" charset="0"/>
                <a:cs typeface="NikoshBAN" panose="02000000000000000000" pitchFamily="2" charset="0"/>
              </a:rPr>
              <a:t>টেলিমেডিসিন সেবার মাধ্যমে হাসপাতালে না এসেও  বিশেষজ্ঞ চিকিৎসকের সেবা ও পরামর্শ পাচ্ছেন । </a:t>
            </a:r>
            <a:endParaRPr lang="en-US" sz="3200" dirty="0">
              <a:latin typeface="NikoshBAN" panose="02000000000000000000" pitchFamily="2" charset="0"/>
              <a:cs typeface="NikoshBAN" panose="02000000000000000000" pitchFamily="2" charset="0"/>
            </a:endParaRPr>
          </a:p>
        </p:txBody>
      </p:sp>
      <p:sp>
        <p:nvSpPr>
          <p:cNvPr id="8" name="TextBox 7"/>
          <p:cNvSpPr txBox="1"/>
          <p:nvPr/>
        </p:nvSpPr>
        <p:spPr>
          <a:xfrm>
            <a:off x="168813" y="5471941"/>
            <a:ext cx="11690252" cy="9541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ই- স্বাস্থ্যসেবা বা টেলিমেডিসিন সেবা বলতে বুঝায় মোবাইল ফোন বা ভিডিও কনফারেন্সিং  এর মাধ্যমে চিকিৎসা সেবা । </a:t>
            </a:r>
            <a:endParaRPr lang="en-US"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5347" y="111224"/>
            <a:ext cx="5190186" cy="3472100"/>
          </a:xfrm>
          <a:prstGeom prst="rect">
            <a:avLst/>
          </a:prstGeom>
        </p:spPr>
      </p:pic>
    </p:spTree>
    <p:extLst>
      <p:ext uri="{BB962C8B-B14F-4D97-AF65-F5344CB8AC3E}">
        <p14:creationId xmlns:p14="http://schemas.microsoft.com/office/powerpoint/2010/main" val="134998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bile_train_ticket_02.gif"/>
          <p:cNvPicPr>
            <a:picLocks noChangeAspect="1"/>
          </p:cNvPicPr>
          <p:nvPr/>
        </p:nvPicPr>
        <p:blipFill>
          <a:blip r:embed="rId2"/>
          <a:stretch>
            <a:fillRect/>
          </a:stretch>
        </p:blipFill>
        <p:spPr>
          <a:xfrm>
            <a:off x="1221867" y="3812233"/>
            <a:ext cx="4572000" cy="2916216"/>
          </a:xfrm>
          <a:prstGeom prst="rect">
            <a:avLst/>
          </a:prstGeom>
        </p:spPr>
      </p:pic>
      <p:pic>
        <p:nvPicPr>
          <p:cNvPr id="7" name="Picture 6" descr="mobile_train_ticket_01.jpg"/>
          <p:cNvPicPr>
            <a:picLocks noChangeAspect="1"/>
          </p:cNvPicPr>
          <p:nvPr/>
        </p:nvPicPr>
        <p:blipFill>
          <a:blip r:embed="rId3"/>
          <a:stretch>
            <a:fillRect/>
          </a:stretch>
        </p:blipFill>
        <p:spPr>
          <a:xfrm>
            <a:off x="6400800" y="4008063"/>
            <a:ext cx="4191000" cy="2361721"/>
          </a:xfrm>
          <a:prstGeom prst="rect">
            <a:avLst/>
          </a:prstGeom>
        </p:spPr>
      </p:pic>
      <p:sp>
        <p:nvSpPr>
          <p:cNvPr id="9" name="TextBox 8"/>
          <p:cNvSpPr txBox="1"/>
          <p:nvPr/>
        </p:nvSpPr>
        <p:spPr>
          <a:xfrm>
            <a:off x="1524000" y="6400800"/>
            <a:ext cx="4495800" cy="523220"/>
          </a:xfrm>
          <a:prstGeom prst="rect">
            <a:avLst/>
          </a:prstGeom>
          <a:noFill/>
        </p:spPr>
        <p:txBody>
          <a:bodyPr wrap="square" rtlCol="0">
            <a:spAutoFit/>
          </a:bodyPr>
          <a:lstStyle/>
          <a:p>
            <a:r>
              <a:rPr lang="bn-BD" sz="2800" dirty="0">
                <a:latin typeface="NikoshBAN" pitchFamily="2" charset="0"/>
                <a:cs typeface="NikoshBAN" pitchFamily="2" charset="0"/>
              </a:rPr>
              <a:t>মোবাইলে টিকিট বুকিং করার প্রক্রিয়া</a:t>
            </a:r>
            <a:endParaRPr lang="en-US" sz="2800" dirty="0">
              <a:latin typeface="NikoshBAN" pitchFamily="2" charset="0"/>
              <a:cs typeface="NikoshBAN" pitchFamily="2" charset="0"/>
            </a:endParaRPr>
          </a:p>
        </p:txBody>
      </p:sp>
      <p:sp>
        <p:nvSpPr>
          <p:cNvPr id="10" name="TextBox 9"/>
          <p:cNvSpPr txBox="1"/>
          <p:nvPr/>
        </p:nvSpPr>
        <p:spPr>
          <a:xfrm>
            <a:off x="6096000" y="6334781"/>
            <a:ext cx="4419600" cy="461665"/>
          </a:xfrm>
          <a:prstGeom prst="rect">
            <a:avLst/>
          </a:prstGeom>
          <a:noFill/>
        </p:spPr>
        <p:txBody>
          <a:bodyPr wrap="square" rtlCol="0">
            <a:spAutoFit/>
          </a:bodyPr>
          <a:lstStyle/>
          <a:p>
            <a:r>
              <a:rPr lang="bn-BD" sz="2400" dirty="0">
                <a:latin typeface="NikoshBAN" pitchFamily="2" charset="0"/>
                <a:cs typeface="NikoshBAN" pitchFamily="2" charset="0"/>
              </a:rPr>
              <a:t>মোবাইলে টিকিট বুকিং করার পর প্রাপ্ত টিকিট</a:t>
            </a:r>
            <a:endParaRPr lang="en-US" sz="2400" dirty="0">
              <a:latin typeface="NikoshBAN" pitchFamily="2" charset="0"/>
              <a:cs typeface="NikoshBAN" pitchFamily="2" charset="0"/>
            </a:endParaRPr>
          </a:p>
        </p:txBody>
      </p:sp>
      <p:pic>
        <p:nvPicPr>
          <p:cNvPr id="11" name="Picture 10" descr="exworkbook.gif"/>
          <p:cNvPicPr>
            <a:picLocks noChangeAspect="1"/>
          </p:cNvPicPr>
          <p:nvPr/>
        </p:nvPicPr>
        <p:blipFill>
          <a:blip r:embed="rId4"/>
          <a:stretch>
            <a:fillRect/>
          </a:stretch>
        </p:blipFill>
        <p:spPr>
          <a:xfrm>
            <a:off x="1220533" y="1036996"/>
            <a:ext cx="4572000" cy="3006070"/>
          </a:xfrm>
          <a:prstGeom prst="rect">
            <a:avLst/>
          </a:prstGeom>
        </p:spPr>
      </p:pic>
      <p:pic>
        <p:nvPicPr>
          <p:cNvPr id="12" name="Picture 11" descr="imagest.jpg"/>
          <p:cNvPicPr>
            <a:picLocks noChangeAspect="1"/>
          </p:cNvPicPr>
          <p:nvPr/>
        </p:nvPicPr>
        <p:blipFill>
          <a:blip r:embed="rId5"/>
          <a:stretch>
            <a:fillRect/>
          </a:stretch>
        </p:blipFill>
        <p:spPr>
          <a:xfrm>
            <a:off x="6234113" y="1036995"/>
            <a:ext cx="4357688" cy="2775237"/>
          </a:xfrm>
          <a:prstGeom prst="rect">
            <a:avLst/>
          </a:prstGeom>
        </p:spPr>
      </p:pic>
      <p:sp>
        <p:nvSpPr>
          <p:cNvPr id="13" name="Rectangle 12"/>
          <p:cNvSpPr/>
          <p:nvPr/>
        </p:nvSpPr>
        <p:spPr>
          <a:xfrm>
            <a:off x="7010401" y="3581401"/>
            <a:ext cx="2212465" cy="461665"/>
          </a:xfrm>
          <a:prstGeom prst="rect">
            <a:avLst/>
          </a:prstGeom>
        </p:spPr>
        <p:txBody>
          <a:bodyPr wrap="none">
            <a:spAutoFit/>
          </a:bodyPr>
          <a:lstStyle/>
          <a:p>
            <a:r>
              <a:rPr lang="bn-BD" sz="2400" dirty="0">
                <a:latin typeface="NikoshBAN" pitchFamily="2" charset="0"/>
                <a:cs typeface="NikoshBAN" pitchFamily="2" charset="0"/>
              </a:rPr>
              <a:t>ট্রেনের টিকিটের লাইন</a:t>
            </a:r>
            <a:endParaRPr lang="en-US" sz="2400" dirty="0">
              <a:latin typeface="NikoshBAN" pitchFamily="2" charset="0"/>
              <a:cs typeface="NikoshBAN" pitchFamily="2" charset="0"/>
            </a:endParaRPr>
          </a:p>
        </p:txBody>
      </p:sp>
      <p:sp>
        <p:nvSpPr>
          <p:cNvPr id="6" name="Rectangle 5"/>
          <p:cNvSpPr/>
          <p:nvPr/>
        </p:nvSpPr>
        <p:spPr>
          <a:xfrm>
            <a:off x="2324241" y="71723"/>
            <a:ext cx="7819743" cy="76944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bn-BD" sz="4400" dirty="0">
                <a:latin typeface="NikoshBAN" panose="02000000000000000000" pitchFamily="2" charset="0"/>
                <a:cs typeface="NikoshBAN" panose="02000000000000000000" pitchFamily="2" charset="0"/>
              </a:rPr>
              <a:t>রেলওয়ের ই- টিকেটিং  ও মোবাইল টিকেটিং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6068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animEffect transition="in" filter="fade">
                                      <p:cBhvr>
                                        <p:cTn id="5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0125" y="451922"/>
            <a:ext cx="11505063"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r>
              <a:rPr lang="bn-BD" sz="4800" dirty="0">
                <a:latin typeface="NikoshBAN" panose="02000000000000000000" pitchFamily="2" charset="0"/>
                <a:cs typeface="NikoshBAN" panose="02000000000000000000" pitchFamily="2" charset="0"/>
              </a:rPr>
              <a:t>         রেলওয়ের ই- টিকেটিং  ও মোবাইল টিকেটিং  </a:t>
            </a:r>
            <a:endParaRPr lang="en-US" sz="4800" dirty="0">
              <a:latin typeface="NikoshBAN" panose="02000000000000000000" pitchFamily="2" charset="0"/>
              <a:cs typeface="NikoshBAN" panose="02000000000000000000" pitchFamily="2" charset="0"/>
            </a:endParaRPr>
          </a:p>
        </p:txBody>
      </p:sp>
      <p:sp>
        <p:nvSpPr>
          <p:cNvPr id="5" name="TextBox 4"/>
          <p:cNvSpPr txBox="1"/>
          <p:nvPr/>
        </p:nvSpPr>
        <p:spPr>
          <a:xfrm>
            <a:off x="150125" y="1815152"/>
            <a:ext cx="11941792" cy="187743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400" dirty="0">
                <a:latin typeface="NikoshBAN" panose="02000000000000000000" pitchFamily="2" charset="0"/>
                <a:cs typeface="NikoshBAN" panose="02000000000000000000" pitchFamily="2" charset="0"/>
              </a:rPr>
              <a:t>বাংলাদেশ রেলওয়ের কয়েকটি আন্তঃনগর  ট্রেনের টিকেট  এখন মোবাইল ফোনেও ক্রয় করা যায় । আবার অনলাইনেও টিকেট সংগ্রহের ব্যবস্থা রয়েছে । ফলে , নিজের সুবিধামতো সময়ে  রেলস্টেশনে  না গিয়েও নির্দিষ্ট  গন্তব্যের টিকেট সংগ্রহ  সম্ভব  হচ্ছে । মোবাইল ফোন বা অনলাইনেও টিকেট সংগ্রহ করা হলে ট্রেন ছাড়ার অল্প সময় পূর্বে যাত্রীকে স্টেশনে যেতে হয় এবং মোবাইল ফোন বা অনলাইনে প্রাপ্ত গোপন নম্বর প্রদর্শন  করে সেখানে নির্ধারিত  কাউন্টার থেকে যাত্রার টিকেট সংগ্রহ করে নিতে হয় । </a:t>
            </a:r>
          </a:p>
          <a:p>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4353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47414" y="245660"/>
            <a:ext cx="7438030" cy="76944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rtlCol="0">
            <a:spAutoFit/>
          </a:bodyPr>
          <a:lstStyle/>
          <a:p>
            <a:r>
              <a:rPr lang="bn-BD" sz="4400" dirty="0">
                <a:solidFill>
                  <a:prstClr val="black"/>
                </a:solidFill>
                <a:latin typeface="NikoshBAN" panose="02000000000000000000" pitchFamily="2" charset="0"/>
                <a:cs typeface="NikoshBAN" panose="02000000000000000000" pitchFamily="2" charset="0"/>
              </a:rPr>
              <a:t>ই – সার্ভিস ব্যবহারের ক্ষেত্রগুলো কি কি ?  </a:t>
            </a:r>
            <a:endParaRPr lang="en-US" sz="4400" dirty="0"/>
          </a:p>
        </p:txBody>
      </p:sp>
      <p:sp>
        <p:nvSpPr>
          <p:cNvPr id="5" name="TextBox 4"/>
          <p:cNvSpPr txBox="1"/>
          <p:nvPr/>
        </p:nvSpPr>
        <p:spPr>
          <a:xfrm>
            <a:off x="245661" y="1869743"/>
            <a:ext cx="10877264" cy="3539430"/>
          </a:xfrm>
          <a:prstGeom prst="rect">
            <a:avLst/>
          </a:prstGeom>
          <a:ln w="76200">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বাংলাদেশ সরকারের  বিভিন্ন মন্ত্রণালয়, বিভাগ  ও অধিদপ্তরসমুহের উদ্যোগে ইতোমধ্যেই অনেক ই -সার্ভিস  বা  ই-সেবা চালু হয়েছে ।  এর মধ্যে </a:t>
            </a:r>
            <a:r>
              <a:rPr lang="en-US" sz="3200" dirty="0" err="1">
                <a:latin typeface="NikoshBAN" panose="02000000000000000000" pitchFamily="2" charset="0"/>
                <a:cs typeface="NikoshBAN" panose="02000000000000000000" pitchFamily="2" charset="0"/>
              </a:rPr>
              <a:t>উল্লেখযোগ্য</a:t>
            </a:r>
            <a:r>
              <a:rPr lang="bn-BD" sz="3200" dirty="0">
                <a:latin typeface="NikoshBAN" panose="02000000000000000000" pitchFamily="2" charset="0"/>
                <a:cs typeface="NikoshBAN" panose="02000000000000000000" pitchFamily="2" charset="0"/>
              </a:rPr>
              <a:t> হলো</a:t>
            </a:r>
          </a:p>
          <a:p>
            <a:r>
              <a:rPr lang="en-US" sz="3200" dirty="0" err="1">
                <a:latin typeface="NikoshBAN" pitchFamily="2" charset="0"/>
                <a:cs typeface="NikoshBAN" pitchFamily="2" charset="0"/>
              </a:rPr>
              <a:t>পাঠ্যপুস্তকের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ডিজিটাল</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সংস্করণ</a:t>
            </a:r>
            <a:r>
              <a:rPr lang="bn-BD" sz="3200" dirty="0">
                <a:latin typeface="NikoshBAN" pitchFamily="2" charset="0"/>
                <a:cs typeface="NikoshBAN" pitchFamily="2" charset="0"/>
              </a:rPr>
              <a:t> , ই-পূর্জি , ই-পর্চা , ই-টিকেট , টেলিমেডিসিন , অনলাইন আয়কর হিসাব করার ক্যালকুলেটর  ইত্যাদি । </a:t>
            </a:r>
          </a:p>
          <a:p>
            <a:r>
              <a:rPr lang="bn-BD" sz="3200" dirty="0">
                <a:latin typeface="NikoshBAN" pitchFamily="2" charset="0"/>
                <a:cs typeface="NikoshBAN" pitchFamily="2" charset="0"/>
              </a:rPr>
              <a:t>এ ছাড়াও বিভিন্ন অফিস ,শিক্ষা প্রতিষ্ঠান,আদালত , ব্যবসা প্রতিষ্ঠানে ই -সার্ভিস  বা  </a:t>
            </a:r>
          </a:p>
          <a:p>
            <a:r>
              <a:rPr lang="bn-BD" sz="3200" dirty="0">
                <a:latin typeface="NikoshBAN" pitchFamily="2" charset="0"/>
                <a:cs typeface="NikoshBAN" pitchFamily="2" charset="0"/>
              </a:rPr>
              <a:t>ই-সেবা চালু হয়েছে ।</a:t>
            </a:r>
            <a:endParaRPr lang="en-US" sz="3200" dirty="0">
              <a:latin typeface="NikoshBAN" pitchFamily="2" charset="0"/>
              <a:cs typeface="NikoshBAN" pitchFamily="2" charset="0"/>
            </a:endParaRPr>
          </a:p>
          <a:p>
            <a:r>
              <a:rPr lang="bn-BD" sz="3200" dirty="0">
                <a:latin typeface="NikoshBAN" panose="02000000000000000000" pitchFamily="2" charset="0"/>
                <a:cs typeface="NikoshBAN" panose="02000000000000000000" pitchFamily="2" charset="0"/>
              </a:rPr>
              <a:t>  </a:t>
            </a:r>
            <a:endParaRPr lang="en-US" sz="3200" dirty="0"/>
          </a:p>
        </p:txBody>
      </p:sp>
    </p:spTree>
    <p:extLst>
      <p:ext uri="{BB962C8B-B14F-4D97-AF65-F5344CB8AC3E}">
        <p14:creationId xmlns:p14="http://schemas.microsoft.com/office/powerpoint/2010/main" val="136069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noGrp="1"/>
          </p:cNvSpPr>
          <p:nvPr>
            <p:ph type="title"/>
          </p:nvPr>
        </p:nvSpPr>
        <p:spPr>
          <a:xfrm>
            <a:off x="1981200" y="304800"/>
            <a:ext cx="8229600" cy="114300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defRPr/>
            </a:pPr>
            <a:r>
              <a:rPr lang="en-US" sz="4800" b="1" dirty="0" err="1">
                <a:solidFill>
                  <a:schemeClr val="tx1"/>
                </a:solidFill>
                <a:effectLst>
                  <a:outerShdw blurRad="38100" dist="38100" dir="2700000" algn="tl">
                    <a:srgbClr val="000000">
                      <a:alpha val="43137"/>
                    </a:srgbClr>
                  </a:outerShdw>
                </a:effectLst>
                <a:latin typeface="NikoshBAN" panose="02000000000000000000" pitchFamily="2" charset="0"/>
                <a:ea typeface="+mj-ea"/>
                <a:cs typeface="NikoshBAN" panose="02000000000000000000" pitchFamily="2" charset="0"/>
              </a:rPr>
              <a:t>শি</a:t>
            </a:r>
            <a:r>
              <a:rPr lang="en-US" sz="4800" b="1" dirty="0" err="1">
                <a:solidFill>
                  <a:schemeClr val="tx1"/>
                </a:solidFill>
                <a:latin typeface="NikoshBAN" panose="02000000000000000000" pitchFamily="2" charset="0"/>
                <a:ea typeface="+mj-ea"/>
                <a:cs typeface="NikoshBAN" panose="02000000000000000000" pitchFamily="2" charset="0"/>
              </a:rPr>
              <a:t>ক্ষক</a:t>
            </a:r>
            <a:r>
              <a:rPr lang="en-US" sz="4800" b="1" dirty="0">
                <a:solidFill>
                  <a:schemeClr val="tx1"/>
                </a:solidFill>
                <a:latin typeface="NikoshBAN" panose="02000000000000000000" pitchFamily="2" charset="0"/>
                <a:ea typeface="+mj-ea"/>
                <a:cs typeface="NikoshBAN" panose="02000000000000000000" pitchFamily="2" charset="0"/>
              </a:rPr>
              <a:t> </a:t>
            </a:r>
            <a:r>
              <a:rPr lang="bn-BD" sz="4800" b="1" dirty="0">
                <a:solidFill>
                  <a:schemeClr val="tx1"/>
                </a:solidFill>
                <a:latin typeface="NikoshBAN" panose="02000000000000000000" pitchFamily="2" charset="0"/>
                <a:ea typeface="+mj-ea"/>
                <a:cs typeface="NikoshBAN" panose="02000000000000000000" pitchFamily="2" charset="0"/>
              </a:rPr>
              <a:t>পরিচিতি</a:t>
            </a:r>
            <a:endParaRPr lang="en-US" sz="4800" b="1" dirty="0">
              <a:solidFill>
                <a:schemeClr val="tx1"/>
              </a:solidFill>
              <a:latin typeface="NikoshBAN" panose="02000000000000000000" pitchFamily="2" charset="0"/>
              <a:ea typeface="+mj-ea"/>
              <a:cs typeface="NikoshBAN" panose="02000000000000000000" pitchFamily="2" charset="0"/>
            </a:endParaRPr>
          </a:p>
        </p:txBody>
      </p:sp>
      <p:grpSp>
        <p:nvGrpSpPr>
          <p:cNvPr id="6" name="Group 5"/>
          <p:cNvGrpSpPr/>
          <p:nvPr/>
        </p:nvGrpSpPr>
        <p:grpSpPr>
          <a:xfrm>
            <a:off x="1981200" y="1828800"/>
            <a:ext cx="8229600" cy="3657600"/>
            <a:chOff x="457200" y="1828800"/>
            <a:chExt cx="8229600" cy="3657600"/>
          </a:xfrm>
        </p:grpSpPr>
        <p:sp>
          <p:nvSpPr>
            <p:cNvPr id="2" name="Rectangle 1"/>
            <p:cNvSpPr/>
            <p:nvPr/>
          </p:nvSpPr>
          <p:spPr>
            <a:xfrm>
              <a:off x="4435522" y="1828801"/>
              <a:ext cx="4251278" cy="365759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defRPr/>
              </a:pPr>
              <a:r>
                <a:rPr lang="bn-BD" sz="2400" dirty="0">
                  <a:solidFill>
                    <a:schemeClr val="tx1">
                      <a:lumMod val="95000"/>
                      <a:lumOff val="5000"/>
                    </a:schemeClr>
                  </a:solidFill>
                  <a:latin typeface="NikoshBAN" panose="02000000000000000000" pitchFamily="2" charset="0"/>
                  <a:cs typeface="NikoshBAN" panose="02000000000000000000" pitchFamily="2" charset="0"/>
                </a:rPr>
                <a:t>মোঃ মিজানুর রহমান</a:t>
              </a:r>
            </a:p>
            <a:p>
              <a:pPr algn="ctr">
                <a:defRPr/>
              </a:pPr>
              <a:r>
                <a:rPr lang="bn-BD" sz="2400" dirty="0">
                  <a:solidFill>
                    <a:schemeClr val="tx1">
                      <a:lumMod val="95000"/>
                      <a:lumOff val="5000"/>
                    </a:schemeClr>
                  </a:solidFill>
                  <a:latin typeface="NikoshBAN" panose="02000000000000000000" pitchFamily="2" charset="0"/>
                  <a:cs typeface="NikoshBAN" panose="02000000000000000000" pitchFamily="2" charset="0"/>
                </a:rPr>
                <a:t>সহকারি শিক্ষক</a:t>
              </a:r>
            </a:p>
            <a:p>
              <a:pPr algn="ctr">
                <a:defRPr/>
              </a:pPr>
              <a:r>
                <a:rPr lang="bn-BD" sz="2400" dirty="0">
                  <a:solidFill>
                    <a:schemeClr val="tx1">
                      <a:lumMod val="95000"/>
                      <a:lumOff val="5000"/>
                    </a:schemeClr>
                  </a:solidFill>
                  <a:latin typeface="NikoshBAN" panose="02000000000000000000" pitchFamily="2" charset="0"/>
                  <a:cs typeface="NikoshBAN" panose="02000000000000000000" pitchFamily="2" charset="0"/>
                </a:rPr>
                <a:t>চৌধুরাণী</a:t>
              </a:r>
              <a:r>
                <a:rPr lang="en-US" sz="2400" dirty="0">
                  <a:solidFill>
                    <a:schemeClr val="tx1">
                      <a:lumMod val="95000"/>
                      <a:lumOff val="5000"/>
                    </a:schemeClr>
                  </a:solidFill>
                  <a:latin typeface="NikoshBAN" panose="02000000000000000000" pitchFamily="2" charset="0"/>
                  <a:cs typeface="NikoshBAN" panose="02000000000000000000" pitchFamily="2" charset="0"/>
                </a:rPr>
                <a:t> </a:t>
              </a:r>
              <a:r>
                <a:rPr lang="as-IN" sz="2400" dirty="0">
                  <a:solidFill>
                    <a:schemeClr val="tx1">
                      <a:lumMod val="95000"/>
                      <a:lumOff val="5000"/>
                    </a:schemeClr>
                  </a:solidFill>
                  <a:latin typeface="NikoshBAN" panose="02000000000000000000" pitchFamily="2" charset="0"/>
                  <a:cs typeface="NikoshBAN" panose="02000000000000000000" pitchFamily="2" charset="0"/>
                </a:rPr>
                <a:t>গ</a:t>
              </a:r>
              <a:r>
                <a:rPr lang="en-US" sz="2400" dirty="0" err="1">
                  <a:solidFill>
                    <a:schemeClr val="tx1">
                      <a:lumMod val="95000"/>
                      <a:lumOff val="5000"/>
                    </a:schemeClr>
                  </a:solidFill>
                  <a:latin typeface="NikoshBAN" panose="02000000000000000000" pitchFamily="2" charset="0"/>
                  <a:cs typeface="NikoshBAN" panose="02000000000000000000" pitchFamily="2" charset="0"/>
                </a:rPr>
                <a:t>ার্লস</a:t>
              </a:r>
              <a:r>
                <a:rPr lang="en-US" sz="2400" dirty="0">
                  <a:solidFill>
                    <a:schemeClr val="tx1">
                      <a:lumMod val="95000"/>
                      <a:lumOff val="5000"/>
                    </a:schemeClr>
                  </a:solidFill>
                  <a:latin typeface="NikoshBAN" panose="02000000000000000000" pitchFamily="2" charset="0"/>
                  <a:cs typeface="NikoshBAN" panose="02000000000000000000" pitchFamily="2" charset="0"/>
                </a:rPr>
                <a:t> </a:t>
              </a:r>
              <a:r>
                <a:rPr lang="as-IN" sz="2400" dirty="0">
                  <a:solidFill>
                    <a:schemeClr val="tx1">
                      <a:lumMod val="95000"/>
                      <a:lumOff val="5000"/>
                    </a:schemeClr>
                  </a:solidFill>
                  <a:latin typeface="NikoshBAN" panose="02000000000000000000" pitchFamily="2" charset="0"/>
                  <a:cs typeface="NikoshBAN" panose="02000000000000000000" pitchFamily="2" charset="0"/>
                </a:rPr>
                <a:t>স</a:t>
              </a:r>
              <a:r>
                <a:rPr lang="en-US" sz="2400" dirty="0">
                  <a:solidFill>
                    <a:schemeClr val="tx1">
                      <a:lumMod val="95000"/>
                      <a:lumOff val="5000"/>
                    </a:schemeClr>
                  </a:solidFill>
                  <a:latin typeface="NikoshBAN" panose="02000000000000000000" pitchFamily="2" charset="0"/>
                  <a:cs typeface="NikoshBAN" panose="02000000000000000000" pitchFamily="2" charset="0"/>
                </a:rPr>
                <a:t>্</a:t>
              </a:r>
              <a:r>
                <a:rPr lang="as-IN" sz="2400" dirty="0">
                  <a:solidFill>
                    <a:schemeClr val="tx1">
                      <a:lumMod val="95000"/>
                      <a:lumOff val="5000"/>
                    </a:schemeClr>
                  </a:solidFill>
                  <a:latin typeface="NikoshBAN" panose="02000000000000000000" pitchFamily="2" charset="0"/>
                  <a:cs typeface="NikoshBAN" panose="02000000000000000000" pitchFamily="2" charset="0"/>
                </a:rPr>
                <a:t>ক</a:t>
              </a:r>
              <a:r>
                <a:rPr lang="en-US" sz="2400" dirty="0">
                  <a:solidFill>
                    <a:schemeClr val="tx1">
                      <a:lumMod val="95000"/>
                      <a:lumOff val="5000"/>
                    </a:schemeClr>
                  </a:solidFill>
                  <a:latin typeface="NikoshBAN" panose="02000000000000000000" pitchFamily="2" charset="0"/>
                  <a:cs typeface="NikoshBAN" panose="02000000000000000000" pitchFamily="2" charset="0"/>
                </a:rPr>
                <a:t>ু</a:t>
              </a:r>
              <a:r>
                <a:rPr lang="as-IN" sz="2400" dirty="0">
                  <a:solidFill>
                    <a:schemeClr val="tx1">
                      <a:lumMod val="95000"/>
                      <a:lumOff val="5000"/>
                    </a:schemeClr>
                  </a:solidFill>
                  <a:latin typeface="NikoshBAN" panose="02000000000000000000" pitchFamily="2" charset="0"/>
                  <a:cs typeface="NikoshBAN" panose="02000000000000000000" pitchFamily="2" charset="0"/>
                </a:rPr>
                <a:t>ল</a:t>
              </a:r>
              <a:r>
                <a:rPr lang="en-US" sz="2400" dirty="0">
                  <a:solidFill>
                    <a:schemeClr val="tx1">
                      <a:lumMod val="95000"/>
                      <a:lumOff val="5000"/>
                    </a:schemeClr>
                  </a:solidFill>
                  <a:latin typeface="NikoshBAN" panose="02000000000000000000" pitchFamily="2" charset="0"/>
                  <a:cs typeface="NikoshBAN" panose="02000000000000000000" pitchFamily="2" charset="0"/>
                </a:rPr>
                <a:t> </a:t>
              </a:r>
              <a:r>
                <a:rPr lang="en-US" sz="2400" dirty="0" err="1">
                  <a:solidFill>
                    <a:schemeClr val="tx1">
                      <a:lumMod val="95000"/>
                      <a:lumOff val="5000"/>
                    </a:schemeClr>
                  </a:solidFill>
                  <a:latin typeface="NikoshBAN" panose="02000000000000000000" pitchFamily="2" charset="0"/>
                  <a:cs typeface="NikoshBAN" panose="02000000000000000000" pitchFamily="2" charset="0"/>
                </a:rPr>
                <a:t>এন্ড</a:t>
              </a:r>
              <a:r>
                <a:rPr lang="en-US" sz="2400" dirty="0">
                  <a:solidFill>
                    <a:schemeClr val="tx1">
                      <a:lumMod val="95000"/>
                      <a:lumOff val="5000"/>
                    </a:schemeClr>
                  </a:solidFill>
                  <a:latin typeface="NikoshBAN" panose="02000000000000000000" pitchFamily="2" charset="0"/>
                  <a:cs typeface="NikoshBAN" panose="02000000000000000000" pitchFamily="2" charset="0"/>
                </a:rPr>
                <a:t> ক</a:t>
              </a:r>
              <a:r>
                <a:rPr lang="as-IN" sz="2400" dirty="0">
                  <a:solidFill>
                    <a:schemeClr val="tx1">
                      <a:lumMod val="95000"/>
                      <a:lumOff val="5000"/>
                    </a:schemeClr>
                  </a:solidFill>
                  <a:latin typeface="NikoshBAN" panose="02000000000000000000" pitchFamily="2" charset="0"/>
                  <a:cs typeface="NikoshBAN" panose="02000000000000000000" pitchFamily="2" charset="0"/>
                </a:rPr>
                <a:t>ল</a:t>
              </a:r>
              <a:r>
                <a:rPr lang="en-US" sz="2400" dirty="0">
                  <a:solidFill>
                    <a:schemeClr val="tx1">
                      <a:lumMod val="95000"/>
                      <a:lumOff val="5000"/>
                    </a:schemeClr>
                  </a:solidFill>
                  <a:latin typeface="NikoshBAN" panose="02000000000000000000" pitchFamily="2" charset="0"/>
                  <a:cs typeface="NikoshBAN" panose="02000000000000000000" pitchFamily="2" charset="0"/>
                </a:rPr>
                <a:t>ে</a:t>
              </a:r>
              <a:r>
                <a:rPr lang="as-IN" sz="2400" dirty="0">
                  <a:solidFill>
                    <a:schemeClr val="tx1">
                      <a:lumMod val="95000"/>
                      <a:lumOff val="5000"/>
                    </a:schemeClr>
                  </a:solidFill>
                  <a:latin typeface="NikoshBAN" panose="02000000000000000000" pitchFamily="2" charset="0"/>
                  <a:cs typeface="NikoshBAN" panose="02000000000000000000" pitchFamily="2" charset="0"/>
                </a:rPr>
                <a:t>জ</a:t>
              </a:r>
              <a:r>
                <a:rPr lang="en-US" sz="2400" dirty="0">
                  <a:solidFill>
                    <a:schemeClr val="tx1">
                      <a:lumMod val="95000"/>
                      <a:lumOff val="5000"/>
                    </a:schemeClr>
                  </a:solidFill>
                  <a:latin typeface="NikoshBAN" panose="02000000000000000000" pitchFamily="2" charset="0"/>
                  <a:cs typeface="NikoshBAN" panose="02000000000000000000" pitchFamily="2" charset="0"/>
                </a:rPr>
                <a:t>  </a:t>
              </a:r>
              <a:r>
                <a:rPr lang="bn-BD" sz="2400" dirty="0">
                  <a:solidFill>
                    <a:schemeClr val="tx1">
                      <a:lumMod val="95000"/>
                      <a:lumOff val="5000"/>
                    </a:schemeClr>
                  </a:solidFill>
                  <a:latin typeface="NikoshBAN" panose="02000000000000000000" pitchFamily="2" charset="0"/>
                  <a:cs typeface="NikoshBAN" panose="02000000000000000000" pitchFamily="2" charset="0"/>
                </a:rPr>
                <a:t> </a:t>
              </a:r>
            </a:p>
            <a:p>
              <a:pPr algn="ctr">
                <a:defRPr/>
              </a:pPr>
              <a:r>
                <a:rPr lang="bn-BD" sz="2400" dirty="0">
                  <a:solidFill>
                    <a:schemeClr val="tx1">
                      <a:lumMod val="95000"/>
                      <a:lumOff val="5000"/>
                    </a:schemeClr>
                  </a:solidFill>
                  <a:latin typeface="NikoshBAN" panose="02000000000000000000" pitchFamily="2" charset="0"/>
                  <a:cs typeface="NikoshBAN" panose="02000000000000000000" pitchFamily="2" charset="0"/>
                </a:rPr>
                <a:t>পীরগাছা,রংপুর ।</a:t>
              </a:r>
            </a:p>
            <a:p>
              <a:pPr algn="ctr">
                <a:defRPr/>
              </a:pPr>
              <a:r>
                <a:rPr lang="en-US" sz="2000" dirty="0">
                  <a:solidFill>
                    <a:schemeClr val="tx1">
                      <a:lumMod val="95000"/>
                      <a:lumOff val="5000"/>
                    </a:schemeClr>
                  </a:solidFill>
                  <a:latin typeface="NikoshBAN" panose="02000000000000000000" pitchFamily="2" charset="0"/>
                  <a:cs typeface="NikoshBAN" panose="02000000000000000000" pitchFamily="2" charset="0"/>
                </a:rPr>
                <a:t>E-mail:  </a:t>
              </a:r>
              <a:r>
                <a:rPr lang="en-US" sz="2000" dirty="0">
                  <a:solidFill>
                    <a:schemeClr val="tx1">
                      <a:lumMod val="95000"/>
                      <a:lumOff val="5000"/>
                    </a:schemeClr>
                  </a:solidFill>
                  <a:latin typeface="NikoshBAN" panose="02000000000000000000" pitchFamily="2" charset="0"/>
                  <a:cs typeface="NikoshBAN" panose="02000000000000000000" pitchFamily="2" charset="0"/>
                  <a:hlinkClick r:id="rId2"/>
                </a:rPr>
                <a:t>mijaneid@gmail.com</a:t>
              </a:r>
              <a:endParaRPr lang="en-US" sz="2000" dirty="0">
                <a:solidFill>
                  <a:schemeClr val="tx1">
                    <a:lumMod val="95000"/>
                    <a:lumOff val="5000"/>
                  </a:schemeClr>
                </a:solidFill>
                <a:latin typeface="NikoshBAN" panose="02000000000000000000" pitchFamily="2" charset="0"/>
                <a:cs typeface="NikoshBAN" panose="02000000000000000000" pitchFamily="2" charset="0"/>
              </a:endParaRPr>
            </a:p>
            <a:p>
              <a:pPr algn="ctr">
                <a:defRPr/>
              </a:pPr>
              <a:r>
                <a:rPr lang="en-US" sz="2000" dirty="0">
                  <a:solidFill>
                    <a:schemeClr val="tx1">
                      <a:lumMod val="95000"/>
                      <a:lumOff val="5000"/>
                    </a:schemeClr>
                  </a:solidFill>
                  <a:latin typeface="NikoshBAN" panose="02000000000000000000" pitchFamily="2" charset="0"/>
                  <a:cs typeface="NikoshBAN" panose="02000000000000000000" pitchFamily="2" charset="0"/>
                </a:rPr>
                <a:t>Mobile : </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01715572082</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828800"/>
              <a:ext cx="3657600" cy="36576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spTree>
    <p:extLst>
      <p:ext uri="{BB962C8B-B14F-4D97-AF65-F5344CB8AC3E}">
        <p14:creationId xmlns:p14="http://schemas.microsoft.com/office/powerpoint/2010/main" val="107624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351361" y="413538"/>
            <a:ext cx="6324600" cy="2057400"/>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7200" b="1" dirty="0">
                <a:latin typeface="NikoshBAN" panose="02000000000000000000" pitchFamily="2" charset="0"/>
                <a:cs typeface="NikoshBAN" panose="02000000000000000000" pitchFamily="2" charset="0"/>
              </a:rPr>
              <a:t>দলীয় কাজ</a:t>
            </a:r>
            <a:endParaRPr lang="en-US" sz="7200" b="1" dirty="0">
              <a:latin typeface="NikoshBAN" panose="02000000000000000000" pitchFamily="2" charset="0"/>
              <a:cs typeface="NikoshBAN" panose="02000000000000000000" pitchFamily="2" charset="0"/>
            </a:endParaRPr>
          </a:p>
        </p:txBody>
      </p:sp>
      <p:sp>
        <p:nvSpPr>
          <p:cNvPr id="10" name="Rounded Rectangle 9"/>
          <p:cNvSpPr/>
          <p:nvPr/>
        </p:nvSpPr>
        <p:spPr>
          <a:xfrm>
            <a:off x="2485822" y="5225256"/>
            <a:ext cx="7765366" cy="104100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4000" dirty="0">
                <a:latin typeface="NikoshBAN" panose="02000000000000000000" pitchFamily="2" charset="0"/>
                <a:cs typeface="NikoshBAN" panose="02000000000000000000" pitchFamily="2" charset="0"/>
              </a:rPr>
              <a:t>কয়েকটি উল্লেখযোগ্য </a:t>
            </a:r>
            <a:r>
              <a:rPr lang="en-US" sz="4000" dirty="0">
                <a:latin typeface="NikoshBAN" panose="02000000000000000000" pitchFamily="2" charset="0"/>
                <a:cs typeface="NikoshBAN" panose="02000000000000000000" pitchFamily="2" charset="0"/>
              </a:rPr>
              <a:t>ই- </a:t>
            </a:r>
            <a:r>
              <a:rPr lang="en-US" sz="4000" dirty="0" err="1">
                <a:latin typeface="NikoshBAN" panose="02000000000000000000" pitchFamily="2" charset="0"/>
                <a:cs typeface="NikoshBAN" panose="02000000000000000000" pitchFamily="2" charset="0"/>
              </a:rPr>
              <a:t>সার্ভিস</a:t>
            </a:r>
            <a:r>
              <a:rPr lang="bn-BD" sz="4000" dirty="0">
                <a:latin typeface="NikoshBAN" panose="02000000000000000000" pitchFamily="2" charset="0"/>
                <a:cs typeface="NikoshBAN" panose="02000000000000000000" pitchFamily="2" charset="0"/>
              </a:rPr>
              <a:t>ের নাম লিখ । </a:t>
            </a:r>
            <a:endParaRPr lang="en-US" sz="4000" dirty="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530180" y="759854"/>
            <a:ext cx="3582537" cy="3582537"/>
          </a:xfrm>
          <a:prstGeom prst="rect">
            <a:avLst/>
          </a:prstGeom>
          <a:ln>
            <a:noFill/>
          </a:ln>
          <a:effectLst>
            <a:softEdge rad="112500"/>
          </a:effectLst>
          <a:ex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230609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20263" y="258765"/>
            <a:ext cx="5133277" cy="963251"/>
          </a:xfrm>
          <a:prstGeom prst="rect">
            <a:avLst/>
          </a:prstGeom>
        </p:spPr>
        <p:style>
          <a:lnRef idx="1">
            <a:schemeClr val="accent3"/>
          </a:lnRef>
          <a:fillRef idx="2">
            <a:schemeClr val="accent3"/>
          </a:fillRef>
          <a:effectRef idx="1">
            <a:schemeClr val="accent3"/>
          </a:effectRef>
          <a:fontRef idx="minor">
            <a:schemeClr val="dk1"/>
          </a:fontRef>
        </p:style>
      </p:pic>
      <p:sp>
        <p:nvSpPr>
          <p:cNvPr id="3" name="Rectangle 2"/>
          <p:cNvSpPr/>
          <p:nvPr/>
        </p:nvSpPr>
        <p:spPr>
          <a:xfrm>
            <a:off x="286604" y="1703654"/>
            <a:ext cx="11600596" cy="403187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bn-BD" sz="3200" dirty="0">
                <a:latin typeface="NikoshBAN" panose="02000000000000000000" pitchFamily="2" charset="0"/>
                <a:cs typeface="NikoshBAN" panose="02000000000000000000" pitchFamily="2" charset="0"/>
              </a:rPr>
              <a:t>বাংলাদেশ সরকারের  বিভিন্ন মন্ত্রণালয়, বিভাগ  ও অধিদপ্তরসমুহের উদ্যোগে ইতোমধ্যেই অনেক ই -সার্ভিস  বা  ই-সেবা চালু হয়েছে ।  এর মধ্যে </a:t>
            </a:r>
            <a:r>
              <a:rPr lang="en-US" sz="3200" dirty="0" err="1">
                <a:latin typeface="NikoshBAN" panose="02000000000000000000" pitchFamily="2" charset="0"/>
                <a:cs typeface="NikoshBAN" panose="02000000000000000000" pitchFamily="2" charset="0"/>
              </a:rPr>
              <a:t>উল্লেখযোগ্য</a:t>
            </a:r>
            <a:r>
              <a:rPr lang="bn-BD" sz="3200" dirty="0">
                <a:latin typeface="NikoshBAN" panose="02000000000000000000" pitchFamily="2" charset="0"/>
                <a:cs typeface="NikoshBAN" panose="02000000000000000000" pitchFamily="2" charset="0"/>
              </a:rPr>
              <a:t> হলো</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পাঠ্যপুস্তকের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ডিজিটাল</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সংস্করণ</a:t>
            </a:r>
            <a:r>
              <a:rPr lang="bn-BD" sz="3200" dirty="0">
                <a:latin typeface="NikoshBAN" pitchFamily="2" charset="0"/>
                <a:cs typeface="NikoshBAN" pitchFamily="2" charset="0"/>
              </a:rPr>
              <a:t> , ই-পূর্জি , ই-পর্চা , ই-টিকেট , টেলিমেডিসিন , অনলাইন আয়কর হিসাব করার ক্যালকুলেটর  ইত্যাদি । এ ছাড়াও বিভিন্ন অফিস ,শিক্ষা প্রতিষ্ঠান,আদালত , ব্যবসা প্রতিষ্ঠানে ই -সার্ভিস  বা  ই-সেবা চালু হয়েছে । বর্তমানে বাংলাদেশে প্রায় সকল গুরুত্বপূর্ণ কাজ গুলো ই -সার্ভিস  বা  ই-সেবার  মাধ্যমে সম্পন্ন হচ্ছে । </a:t>
            </a:r>
          </a:p>
          <a:p>
            <a:r>
              <a:rPr lang="bn-BD" sz="3200" dirty="0">
                <a:latin typeface="NikoshBAN" pitchFamily="2" charset="0"/>
                <a:cs typeface="NikoshBAN" pitchFamily="2" charset="0"/>
              </a:rPr>
              <a:t>তাই এক কথায় বলা যায় , বাংলাদেশে ই -সার্ভিস  বা  ই-সেবার গুরুত্ব অপরিসীম । </a:t>
            </a:r>
            <a:endParaRPr lang="en-US" sz="3200" dirty="0">
              <a:latin typeface="NikoshBAN" pitchFamily="2" charset="0"/>
              <a:cs typeface="NikoshBAN" pitchFamily="2" charset="0"/>
            </a:endParaRPr>
          </a:p>
          <a:p>
            <a:r>
              <a:rPr lang="bn-BD" sz="3200" dirty="0">
                <a:latin typeface="NikoshBAN" panose="02000000000000000000" pitchFamily="2" charset="0"/>
                <a:cs typeface="NikoshBAN" panose="02000000000000000000" pitchFamily="2" charset="0"/>
              </a:rPr>
              <a:t>  </a:t>
            </a:r>
            <a:endParaRPr lang="en-US" sz="3200" dirty="0"/>
          </a:p>
        </p:txBody>
      </p:sp>
    </p:spTree>
    <p:extLst>
      <p:ext uri="{BB962C8B-B14F-4D97-AF65-F5344CB8AC3E}">
        <p14:creationId xmlns:p14="http://schemas.microsoft.com/office/powerpoint/2010/main" val="5497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54773" y="150126"/>
            <a:ext cx="3369859" cy="110799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6600" dirty="0">
                <a:latin typeface="NikoshBAN" panose="02000000000000000000" pitchFamily="2" charset="0"/>
                <a:cs typeface="NikoshBAN" panose="02000000000000000000" pitchFamily="2" charset="0"/>
              </a:rPr>
              <a:t>মূল্যায়ন</a:t>
            </a:r>
            <a:endParaRPr lang="en-AU" sz="6600" dirty="0">
              <a:latin typeface="NikoshBAN" panose="02000000000000000000" pitchFamily="2" charset="0"/>
              <a:cs typeface="NikoshBAN" panose="02000000000000000000" pitchFamily="2" charset="0"/>
            </a:endParaRPr>
          </a:p>
        </p:txBody>
      </p:sp>
      <p:sp>
        <p:nvSpPr>
          <p:cNvPr id="2" name="TextBox 1"/>
          <p:cNvSpPr txBox="1"/>
          <p:nvPr/>
        </p:nvSpPr>
        <p:spPr>
          <a:xfrm>
            <a:off x="2197290" y="2156346"/>
            <a:ext cx="9376011"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3600" dirty="0">
                <a:latin typeface="NikoshBAN" panose="02000000000000000000" pitchFamily="2" charset="0"/>
                <a:cs typeface="NikoshBAN" panose="02000000000000000000" pitchFamily="2" charset="0"/>
              </a:rPr>
              <a:t>১।  ই –সার্ভিস  বা  ই –সেবা কি ?</a:t>
            </a:r>
          </a:p>
          <a:p>
            <a:r>
              <a:rPr lang="bn-BD" sz="3600" dirty="0">
                <a:latin typeface="NikoshBAN" panose="02000000000000000000" pitchFamily="2" charset="0"/>
                <a:cs typeface="NikoshBAN" panose="02000000000000000000" pitchFamily="2" charset="0"/>
              </a:rPr>
              <a:t>২। </a:t>
            </a:r>
            <a:r>
              <a:rPr lang="bn-BD" sz="3600" dirty="0">
                <a:solidFill>
                  <a:prstClr val="black"/>
                </a:solidFill>
                <a:latin typeface="NikoshBAN" panose="02000000000000000000" pitchFamily="2" charset="0"/>
                <a:cs typeface="NikoshBAN" panose="02000000000000000000" pitchFamily="2" charset="0"/>
              </a:rPr>
              <a:t>ই – সার্ভিস ব্যবহারের ক্ষেত্রগুলো কি কি ?  </a:t>
            </a:r>
            <a:endParaRPr lang="en-US" sz="3600" dirty="0"/>
          </a:p>
          <a:p>
            <a:r>
              <a:rPr lang="bn-BD" sz="3600" dirty="0">
                <a:latin typeface="NikoshBAN" panose="02000000000000000000" pitchFamily="2" charset="0"/>
                <a:cs typeface="NikoshBAN" panose="02000000000000000000" pitchFamily="2" charset="0"/>
              </a:rPr>
              <a:t>৩। বাংলাদেশে  ই- সার্ভিস এর গুরুত্ব ব্যাখ্যা কর ।  </a:t>
            </a:r>
            <a:endParaRPr lang="en-US" sz="3600" dirty="0"/>
          </a:p>
        </p:txBody>
      </p:sp>
    </p:spTree>
    <p:extLst>
      <p:ext uri="{BB962C8B-B14F-4D97-AF65-F5344CB8AC3E}">
        <p14:creationId xmlns:p14="http://schemas.microsoft.com/office/powerpoint/2010/main" val="1428720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3833" y="5008728"/>
            <a:ext cx="10454185" cy="15285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r>
              <a:rPr lang="en-US" sz="48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বাংলাদেশে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বিদ্যমান</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পাঁচটি </a:t>
            </a:r>
            <a:r>
              <a:rPr lang="en-US" sz="3600" dirty="0" err="1">
                <a:latin typeface="NikoshBAN" panose="02000000000000000000" pitchFamily="2" charset="0"/>
                <a:cs typeface="NikoshBAN" panose="02000000000000000000" pitchFamily="2" charset="0"/>
              </a:rPr>
              <a:t>উল্লেখযোগ্য</a:t>
            </a:r>
            <a:r>
              <a:rPr lang="en-US" sz="3600" dirty="0">
                <a:latin typeface="NikoshBAN" panose="02000000000000000000" pitchFamily="2" charset="0"/>
                <a:cs typeface="NikoshBAN" panose="02000000000000000000" pitchFamily="2" charset="0"/>
              </a:rPr>
              <a:t> ই-</a:t>
            </a:r>
            <a:r>
              <a:rPr lang="en-US" sz="3600" dirty="0" err="1">
                <a:latin typeface="NikoshBAN" panose="02000000000000000000" pitchFamily="2" charset="0"/>
                <a:cs typeface="NikoshBAN" panose="02000000000000000000" pitchFamily="2" charset="0"/>
              </a:rPr>
              <a:t>সার্ভিস</a:t>
            </a:r>
            <a:r>
              <a:rPr lang="bn-BD" sz="3600" dirty="0">
                <a:latin typeface="NikoshBAN" panose="02000000000000000000" pitchFamily="2" charset="0"/>
                <a:cs typeface="NikoshBAN" panose="02000000000000000000" pitchFamily="2" charset="0"/>
              </a:rPr>
              <a:t>ের </a:t>
            </a:r>
            <a:r>
              <a:rPr lang="en-US" sz="3600" dirty="0" err="1">
                <a:latin typeface="NikoshBAN" panose="02000000000000000000" pitchFamily="2" charset="0"/>
                <a:cs typeface="NikoshBAN" panose="02000000000000000000" pitchFamily="2" charset="0"/>
              </a:rPr>
              <a:t>বর্ণনা</a:t>
            </a:r>
            <a:r>
              <a:rPr lang="en-US" sz="3600" dirty="0">
                <a:latin typeface="NikoshBAN" panose="02000000000000000000" pitchFamily="2" charset="0"/>
                <a:cs typeface="NikoshBAN" panose="02000000000000000000" pitchFamily="2" charset="0"/>
              </a:rPr>
              <a:t> </a:t>
            </a:r>
            <a:r>
              <a:rPr lang="bn-BD" sz="3600">
                <a:latin typeface="NikoshBAN" panose="02000000000000000000" pitchFamily="2" charset="0"/>
                <a:cs typeface="NikoshBAN" panose="02000000000000000000" pitchFamily="2" charset="0"/>
              </a:rPr>
              <a:t>লিখে </a:t>
            </a:r>
            <a:r>
              <a:rPr lang="bn-BD" sz="3600" dirty="0">
                <a:latin typeface="NikoshBAN" panose="02000000000000000000" pitchFamily="2" charset="0"/>
                <a:cs typeface="NikoshBAN" panose="02000000000000000000" pitchFamily="2" charset="0"/>
              </a:rPr>
              <a:t>নিয়ে আসবে </a:t>
            </a:r>
            <a:r>
              <a:rPr lang="en-US" sz="3600" dirty="0">
                <a:latin typeface="NikoshBAN" panose="02000000000000000000" pitchFamily="2" charset="0"/>
                <a:cs typeface="NikoshBAN" panose="02000000000000000000" pitchFamily="2" charset="0"/>
              </a:rPr>
              <a:t>। </a:t>
            </a:r>
          </a:p>
          <a:p>
            <a:r>
              <a:rPr lang="bn-BD" sz="3600" dirty="0">
                <a:latin typeface="NikoshBAN" panose="02000000000000000000" pitchFamily="2" charset="0"/>
                <a:cs typeface="NikoshBAN" panose="02000000000000000000" pitchFamily="2" charset="0"/>
              </a:rPr>
              <a:t> </a:t>
            </a:r>
          </a:p>
        </p:txBody>
      </p:sp>
      <p:sp>
        <p:nvSpPr>
          <p:cNvPr id="5" name="Oval 4"/>
          <p:cNvSpPr/>
          <p:nvPr/>
        </p:nvSpPr>
        <p:spPr>
          <a:xfrm>
            <a:off x="7356143" y="354842"/>
            <a:ext cx="3971499" cy="2042615"/>
          </a:xfrm>
          <a:prstGeom prst="ellipse">
            <a:avLst/>
          </a:prstGeom>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bn-IN" sz="5400" b="1" dirty="0">
                <a:ln w="11430"/>
                <a:solidFill>
                  <a:prstClr val="black"/>
                </a:solidFill>
                <a:effectLst>
                  <a:outerShdw blurRad="50800" dist="39000" dir="5460000" algn="tl">
                    <a:srgbClr val="000000">
                      <a:alpha val="38000"/>
                    </a:srgbClr>
                  </a:outerShdw>
                </a:effectLst>
                <a:latin typeface="NikoshBAN" pitchFamily="2" charset="0"/>
                <a:cs typeface="NikoshBAN" pitchFamily="2" charset="0"/>
              </a:rPr>
              <a:t>বাড়ির কাজ</a:t>
            </a:r>
            <a:endParaRPr lang="en-US" sz="5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20" y="128789"/>
            <a:ext cx="6632619" cy="4739425"/>
          </a:xfrm>
          <a:prstGeom prst="rect">
            <a:avLst/>
          </a:prstGeom>
        </p:spPr>
      </p:pic>
    </p:spTree>
    <p:extLst>
      <p:ext uri="{BB962C8B-B14F-4D97-AF65-F5344CB8AC3E}">
        <p14:creationId xmlns:p14="http://schemas.microsoft.com/office/powerpoint/2010/main" val="131431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92657" y="517167"/>
            <a:ext cx="6371713" cy="2881126"/>
          </a:xfrm>
          <a:prstGeom prst="rect">
            <a:avLst/>
          </a:prstGeom>
        </p:spPr>
      </p:pic>
      <p:pic>
        <p:nvPicPr>
          <p:cNvPr id="6" name="Picture 5">
            <a:extLst>
              <a:ext uri="{FF2B5EF4-FFF2-40B4-BE49-F238E27FC236}">
                <a16:creationId xmlns:a16="http://schemas.microsoft.com/office/drawing/2014/main" id="{03B7746F-981C-4E19-B328-10118E1CE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38" y="2251834"/>
            <a:ext cx="4198662" cy="4198662"/>
          </a:xfrm>
          <a:prstGeom prst="rect">
            <a:avLst/>
          </a:prstGeom>
        </p:spPr>
      </p:pic>
    </p:spTree>
    <p:extLst>
      <p:ext uri="{BB962C8B-B14F-4D97-AF65-F5344CB8AC3E}">
        <p14:creationId xmlns:p14="http://schemas.microsoft.com/office/powerpoint/2010/main" val="60514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06073" y="540913"/>
            <a:ext cx="8203841" cy="5859887"/>
            <a:chOff x="1365738" y="227462"/>
            <a:chExt cx="6482862" cy="5791200"/>
          </a:xfrm>
        </p:grpSpPr>
        <p:sp>
          <p:nvSpPr>
            <p:cNvPr id="2" name="Flowchart: Process 1"/>
            <p:cNvSpPr/>
            <p:nvPr/>
          </p:nvSpPr>
          <p:spPr>
            <a:xfrm>
              <a:off x="1371600" y="228600"/>
              <a:ext cx="6477000" cy="1253836"/>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7200" b="1" dirty="0">
                  <a:ln w="19050">
                    <a:solidFill>
                      <a:srgbClr val="1F497D">
                        <a:tint val="1000"/>
                      </a:srgbClr>
                    </a:solidFill>
                    <a:prstDash val="solid"/>
                  </a:ln>
                  <a:solidFill>
                    <a:schemeClr val="tx1"/>
                  </a:solidFill>
                  <a:effectLst>
                    <a:outerShdw blurRad="50000" dist="50800" dir="7500000" algn="tl">
                      <a:srgbClr val="000000">
                        <a:shade val="5000"/>
                        <a:alpha val="35000"/>
                      </a:srgbClr>
                    </a:outerShdw>
                  </a:effectLst>
                  <a:latin typeface="NikoshBAN" pitchFamily="2" charset="0"/>
                  <a:cs typeface="NikoshBAN" pitchFamily="2" charset="0"/>
                </a:rPr>
                <a:t>পাঠ পরিচিতি</a:t>
              </a:r>
              <a:endParaRPr lang="en-US" sz="7200" b="1" dirty="0">
                <a:ln w="19050">
                  <a:solidFill>
                    <a:srgbClr val="1F497D">
                      <a:tint val="1000"/>
                    </a:srgbClr>
                  </a:solidFill>
                  <a:prstDash val="solid"/>
                </a:ln>
                <a:solidFill>
                  <a:schemeClr val="tx1"/>
                </a:solidFill>
                <a:effectLst>
                  <a:outerShdw blurRad="50000" dist="50800" dir="7500000" algn="tl">
                    <a:srgbClr val="000000">
                      <a:shade val="5000"/>
                      <a:alpha val="35000"/>
                    </a:srgbClr>
                  </a:outerShdw>
                </a:effectLst>
                <a:latin typeface="NikoshBAN" pitchFamily="2" charset="0"/>
                <a:cs typeface="NikoshBAN" pitchFamily="2" charset="0"/>
              </a:endParaRPr>
            </a:p>
          </p:txBody>
        </p:sp>
        <p:sp>
          <p:nvSpPr>
            <p:cNvPr id="7" name="Flowchart: Process 6"/>
            <p:cNvSpPr/>
            <p:nvPr/>
          </p:nvSpPr>
          <p:spPr>
            <a:xfrm>
              <a:off x="1365738" y="227462"/>
              <a:ext cx="6477000" cy="1253836"/>
            </a:xfrm>
            <a:prstGeom prst="flowChartProcess">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7200" b="1" dirty="0">
                  <a:ln w="19050">
                    <a:solidFill>
                      <a:srgbClr val="1F497D">
                        <a:tint val="1000"/>
                      </a:srgbClr>
                    </a:solidFill>
                    <a:prstDash val="solid"/>
                  </a:ln>
                  <a:solidFill>
                    <a:schemeClr val="tx1"/>
                  </a:solidFill>
                  <a:effectLst>
                    <a:outerShdw blurRad="50000" dist="50800" dir="7500000" algn="tl">
                      <a:srgbClr val="000000">
                        <a:shade val="5000"/>
                        <a:alpha val="35000"/>
                      </a:srgbClr>
                    </a:outerShdw>
                  </a:effectLst>
                  <a:latin typeface="NikoshBAN" pitchFamily="2" charset="0"/>
                  <a:cs typeface="NikoshBAN" pitchFamily="2" charset="0"/>
                </a:rPr>
                <a:t>পাঠ পরিচিতি</a:t>
              </a:r>
              <a:endParaRPr lang="en-US" sz="7200" b="1" dirty="0">
                <a:ln w="19050">
                  <a:solidFill>
                    <a:srgbClr val="1F497D">
                      <a:tint val="1000"/>
                    </a:srgbClr>
                  </a:solidFill>
                  <a:prstDash val="solid"/>
                </a:ln>
                <a:solidFill>
                  <a:schemeClr val="tx1"/>
                </a:solidFill>
                <a:effectLst>
                  <a:outerShdw blurRad="50000" dist="50800" dir="7500000" algn="tl">
                    <a:srgbClr val="000000">
                      <a:shade val="5000"/>
                      <a:alpha val="35000"/>
                    </a:srgbClr>
                  </a:outerShdw>
                </a:effectLst>
                <a:latin typeface="NikoshBAN" pitchFamily="2" charset="0"/>
                <a:cs typeface="NikoshBAN" pitchFamily="2" charset="0"/>
              </a:endParaRPr>
            </a:p>
          </p:txBody>
        </p:sp>
        <p:sp>
          <p:nvSpPr>
            <p:cNvPr id="8" name="Rectangle 7"/>
            <p:cNvSpPr/>
            <p:nvPr/>
          </p:nvSpPr>
          <p:spPr>
            <a:xfrm>
              <a:off x="1371600" y="1980062"/>
              <a:ext cx="6477000" cy="403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defRPr/>
              </a:pPr>
              <a:r>
                <a:rPr lang="bn-BD" sz="3600" dirty="0">
                  <a:solidFill>
                    <a:srgbClr val="000000"/>
                  </a:solidFill>
                  <a:latin typeface="NikoshBAN" pitchFamily="2" charset="0"/>
                  <a:cs typeface="NikoshBAN" pitchFamily="2" charset="0"/>
                </a:rPr>
                <a:t>      শ্রেণি : নবম </a:t>
              </a:r>
              <a:endParaRPr lang="bn-BD" sz="3600" dirty="0">
                <a:solidFill>
                  <a:srgbClr val="DAEDEF">
                    <a:lumMod val="40000"/>
                    <a:lumOff val="60000"/>
                  </a:srgbClr>
                </a:solidFill>
                <a:latin typeface="NikoshBAN" pitchFamily="2" charset="0"/>
                <a:cs typeface="NikoshBAN" pitchFamily="2" charset="0"/>
              </a:endParaRPr>
            </a:p>
            <a:p>
              <a:pPr>
                <a:defRPr/>
              </a:pPr>
              <a:r>
                <a:rPr lang="bn-BD" sz="3600" dirty="0">
                  <a:solidFill>
                    <a:srgbClr val="000000"/>
                  </a:solidFill>
                  <a:latin typeface="NikoshBAN" pitchFamily="2" charset="0"/>
                  <a:cs typeface="NikoshBAN" pitchFamily="2" charset="0"/>
                </a:rPr>
                <a:t>     বিষয় : </a:t>
              </a:r>
              <a:r>
                <a:rPr lang="en-US" sz="3200" dirty="0" err="1">
                  <a:solidFill>
                    <a:srgbClr val="000000"/>
                  </a:solidFill>
                  <a:latin typeface="NikoshBAN" pitchFamily="2" charset="0"/>
                  <a:cs typeface="NikoshBAN" pitchFamily="2" charset="0"/>
                </a:rPr>
                <a:t>তথ্য</a:t>
              </a:r>
              <a:r>
                <a:rPr lang="bn-BD" sz="3200" dirty="0">
                  <a:solidFill>
                    <a:srgbClr val="000000"/>
                  </a:solidFill>
                  <a:latin typeface="NikoshBAN" pitchFamily="2" charset="0"/>
                  <a:cs typeface="NikoshBAN" pitchFamily="2" charset="0"/>
                </a:rPr>
                <a:t> ও </a:t>
              </a:r>
              <a:r>
                <a:rPr lang="en-US" sz="3200" dirty="0" err="1">
                  <a:solidFill>
                    <a:srgbClr val="000000"/>
                  </a:solidFill>
                  <a:latin typeface="NikoshBAN" pitchFamily="2" charset="0"/>
                  <a:cs typeface="NikoshBAN" pitchFamily="2" charset="0"/>
                </a:rPr>
                <a:t>যোগাযোগ</a:t>
              </a:r>
              <a:r>
                <a:rPr lang="en-US" sz="3200" dirty="0">
                  <a:solidFill>
                    <a:srgbClr val="000000"/>
                  </a:solidFill>
                  <a:latin typeface="NikoshBAN" pitchFamily="2" charset="0"/>
                  <a:cs typeface="NikoshBAN" pitchFamily="2" charset="0"/>
                </a:rPr>
                <a:t> </a:t>
              </a:r>
              <a:r>
                <a:rPr lang="en-US" sz="3200" dirty="0" err="1">
                  <a:solidFill>
                    <a:srgbClr val="000000"/>
                  </a:solidFill>
                  <a:latin typeface="NikoshBAN" pitchFamily="2" charset="0"/>
                  <a:cs typeface="NikoshBAN" pitchFamily="2" charset="0"/>
                </a:rPr>
                <a:t>প্রযুক্তি</a:t>
              </a:r>
              <a:r>
                <a:rPr lang="bn-BD" sz="3200" dirty="0">
                  <a:solidFill>
                    <a:srgbClr val="000000"/>
                  </a:solidFill>
                  <a:latin typeface="NikoshBAN" pitchFamily="2" charset="0"/>
                  <a:cs typeface="NikoshBAN" pitchFamily="2" charset="0"/>
                </a:rPr>
                <a:t> </a:t>
              </a:r>
            </a:p>
            <a:p>
              <a:pPr>
                <a:defRPr/>
              </a:pPr>
              <a:r>
                <a:rPr lang="bn-BD" sz="3200" dirty="0">
                  <a:solidFill>
                    <a:srgbClr val="000000"/>
                  </a:solidFill>
                  <a:latin typeface="NikoshBAN" pitchFamily="2" charset="0"/>
                  <a:cs typeface="NikoshBAN" pitchFamily="2" charset="0"/>
                </a:rPr>
                <a:t>      </a:t>
              </a:r>
              <a:r>
                <a:rPr lang="en-US" sz="3600" dirty="0" err="1">
                  <a:solidFill>
                    <a:srgbClr val="000000"/>
                  </a:solidFill>
                  <a:latin typeface="NikoshBAN" pitchFamily="2" charset="0"/>
                  <a:cs typeface="NikoshBAN" pitchFamily="2" charset="0"/>
                </a:rPr>
                <a:t>অধ্যায়</a:t>
              </a:r>
              <a:r>
                <a:rPr lang="en-US" sz="3600" dirty="0">
                  <a:solidFill>
                    <a:srgbClr val="000000"/>
                  </a:solidFill>
                  <a:latin typeface="NikoshBAN" pitchFamily="2" charset="0"/>
                  <a:cs typeface="NikoshBAN" pitchFamily="2" charset="0"/>
                </a:rPr>
                <a:t>:</a:t>
              </a:r>
              <a:r>
                <a:rPr lang="bn-BD" sz="3600" dirty="0">
                  <a:solidFill>
                    <a:srgbClr val="000000"/>
                  </a:solidFill>
                  <a:latin typeface="NikoshBAN" pitchFamily="2" charset="0"/>
                  <a:cs typeface="NikoshBAN" pitchFamily="2" charset="0"/>
                </a:rPr>
                <a:t> প্রথম</a:t>
              </a:r>
            </a:p>
            <a:p>
              <a:pPr>
                <a:defRPr/>
              </a:pPr>
              <a:r>
                <a:rPr lang="bn-BD" sz="3600" dirty="0">
                  <a:solidFill>
                    <a:srgbClr val="000000"/>
                  </a:solidFill>
                  <a:latin typeface="NikoshBAN" pitchFamily="2" charset="0"/>
                  <a:cs typeface="NikoshBAN" pitchFamily="2" charset="0"/>
                </a:rPr>
                <a:t>      </a:t>
              </a:r>
              <a:r>
                <a:rPr lang="en-US" sz="3600" dirty="0" err="1">
                  <a:solidFill>
                    <a:srgbClr val="000000"/>
                  </a:solidFill>
                  <a:latin typeface="NikoshBAN" pitchFamily="2" charset="0"/>
                  <a:cs typeface="NikoshBAN" pitchFamily="2" charset="0"/>
                </a:rPr>
                <a:t>তথ্য</a:t>
              </a:r>
              <a:r>
                <a:rPr lang="bn-BD" sz="3600" dirty="0">
                  <a:solidFill>
                    <a:srgbClr val="000000"/>
                  </a:solidFill>
                  <a:latin typeface="NikoshBAN" pitchFamily="2" charset="0"/>
                  <a:cs typeface="NikoshBAN" pitchFamily="2" charset="0"/>
                </a:rPr>
                <a:t> ও </a:t>
              </a:r>
              <a:r>
                <a:rPr lang="en-US" sz="3600" dirty="0" err="1">
                  <a:solidFill>
                    <a:srgbClr val="000000"/>
                  </a:solidFill>
                  <a:latin typeface="NikoshBAN" pitchFamily="2" charset="0"/>
                  <a:cs typeface="NikoshBAN" pitchFamily="2" charset="0"/>
                </a:rPr>
                <a:t>যোগাযোগ</a:t>
              </a:r>
              <a:r>
                <a:rPr lang="en-US" sz="3600" dirty="0">
                  <a:solidFill>
                    <a:srgbClr val="000000"/>
                  </a:solidFill>
                  <a:latin typeface="NikoshBAN" pitchFamily="2" charset="0"/>
                  <a:cs typeface="NikoshBAN" pitchFamily="2" charset="0"/>
                </a:rPr>
                <a:t> </a:t>
              </a:r>
              <a:r>
                <a:rPr lang="en-US" sz="3600" dirty="0" err="1">
                  <a:solidFill>
                    <a:srgbClr val="000000"/>
                  </a:solidFill>
                  <a:latin typeface="NikoshBAN" pitchFamily="2" charset="0"/>
                  <a:cs typeface="NikoshBAN" pitchFamily="2" charset="0"/>
                </a:rPr>
                <a:t>প্রযুক্তি</a:t>
              </a:r>
              <a:r>
                <a:rPr lang="bn-BD" sz="3600" dirty="0">
                  <a:solidFill>
                    <a:srgbClr val="000000"/>
                  </a:solidFill>
                  <a:latin typeface="NikoshBAN" pitchFamily="2" charset="0"/>
                  <a:cs typeface="NikoshBAN" pitchFamily="2" charset="0"/>
                </a:rPr>
                <a:t> এবং আমাদের বাংলাদেশ </a:t>
              </a:r>
              <a:r>
                <a:rPr lang="en-US" sz="3600" dirty="0">
                  <a:solidFill>
                    <a:srgbClr val="000000"/>
                  </a:solidFill>
                  <a:latin typeface="NikoshBAN" pitchFamily="2" charset="0"/>
                  <a:cs typeface="NikoshBAN" pitchFamily="2" charset="0"/>
                </a:rPr>
                <a:t> </a:t>
              </a:r>
              <a:endParaRPr lang="bn-BD" sz="3600" dirty="0">
                <a:solidFill>
                  <a:srgbClr val="000000"/>
                </a:solidFill>
                <a:latin typeface="NikoshBAN" pitchFamily="2" charset="0"/>
                <a:cs typeface="NikoshBAN" pitchFamily="2" charset="0"/>
              </a:endParaRPr>
            </a:p>
            <a:p>
              <a:pPr>
                <a:defRPr/>
              </a:pPr>
              <a:r>
                <a:rPr lang="bn-BD" sz="3600" dirty="0">
                  <a:latin typeface="NikoshBAN" pitchFamily="2" charset="0"/>
                  <a:cs typeface="NikoshBAN" pitchFamily="2" charset="0"/>
                </a:rPr>
                <a:t>      সময় : 40 মিনিট</a:t>
              </a:r>
            </a:p>
            <a:p>
              <a:pPr>
                <a:defRPr/>
              </a:pPr>
              <a:r>
                <a:rPr lang="bn-BD" sz="3600" dirty="0">
                  <a:latin typeface="NikoshBAN" pitchFamily="2" charset="0"/>
                  <a:cs typeface="NikoshBAN" pitchFamily="2" charset="0"/>
                </a:rPr>
                <a:t>     তারিখ : 04-০9-২০২০ খ্রিঃ  </a:t>
              </a:r>
              <a:endParaRPr lang="en-US" sz="3600" dirty="0">
                <a:solidFill>
                  <a:prstClr val="black"/>
                </a:solidFill>
                <a:latin typeface="NikoshBAN" pitchFamily="2" charset="0"/>
                <a:cs typeface="NikoshBAN" pitchFamily="2" charset="0"/>
              </a:endParaRPr>
            </a:p>
          </p:txBody>
        </p:sp>
      </p:grpSp>
    </p:spTree>
    <p:extLst>
      <p:ext uri="{BB962C8B-B14F-4D97-AF65-F5344CB8AC3E}">
        <p14:creationId xmlns:p14="http://schemas.microsoft.com/office/powerpoint/2010/main" val="56704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38" y="1508786"/>
            <a:ext cx="5750971" cy="515132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9984" y="1508786"/>
            <a:ext cx="5472752" cy="5151320"/>
          </a:xfrm>
          <a:prstGeom prst="rect">
            <a:avLst/>
          </a:prstGeom>
        </p:spPr>
      </p:pic>
      <p:sp>
        <p:nvSpPr>
          <p:cNvPr id="2" name="TextBox 1"/>
          <p:cNvSpPr txBox="1"/>
          <p:nvPr/>
        </p:nvSpPr>
        <p:spPr>
          <a:xfrm>
            <a:off x="2806923" y="296214"/>
            <a:ext cx="6439437"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  চলো আমরা  ছবি গুলো মনোযোগ দিয়ে দেখি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3914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436" y="409433"/>
            <a:ext cx="5650173" cy="554472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55" y="409433"/>
            <a:ext cx="5615284" cy="5544726"/>
          </a:xfrm>
          <a:prstGeom prst="rect">
            <a:avLst/>
          </a:prstGeom>
        </p:spPr>
      </p:pic>
    </p:spTree>
    <p:extLst>
      <p:ext uri="{BB962C8B-B14F-4D97-AF65-F5344CB8AC3E}">
        <p14:creationId xmlns:p14="http://schemas.microsoft.com/office/powerpoint/2010/main" val="161992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01336" y="209920"/>
            <a:ext cx="6889077" cy="1688738"/>
          </a:xfrm>
          <a:prstGeom prst="rect">
            <a:avLst/>
          </a:prstGeom>
        </p:spPr>
      </p:pic>
      <p:sp>
        <p:nvSpPr>
          <p:cNvPr id="3" name="Rectangle 2"/>
          <p:cNvSpPr/>
          <p:nvPr/>
        </p:nvSpPr>
        <p:spPr>
          <a:xfrm>
            <a:off x="2714976" y="3037596"/>
            <a:ext cx="7154523"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a:spAutoFit/>
          </a:bodyPr>
          <a:lstStyle/>
          <a:p>
            <a:pPr lvl="0">
              <a:defRPr/>
            </a:pPr>
            <a:r>
              <a:rPr lang="bn-BD" sz="7200" dirty="0">
                <a:solidFill>
                  <a:prstClr val="black"/>
                </a:solidFill>
                <a:latin typeface="NikoshBAN" panose="02000000000000000000" pitchFamily="2" charset="0"/>
                <a:cs typeface="NikoshBAN" panose="02000000000000000000" pitchFamily="2" charset="0"/>
              </a:rPr>
              <a:t>ই - সার্ভিস ও </a:t>
            </a:r>
            <a:r>
              <a:rPr lang="bn-BD" sz="6600" dirty="0">
                <a:solidFill>
                  <a:prstClr val="black"/>
                </a:solidFill>
                <a:latin typeface="NikoshBAN" panose="02000000000000000000" pitchFamily="2" charset="0"/>
                <a:cs typeface="NikoshBAN" panose="02000000000000000000" pitchFamily="2" charset="0"/>
              </a:rPr>
              <a:t>বাংলাদেশ </a:t>
            </a:r>
            <a:endParaRPr lang="en-US" sz="6600" dirty="0">
              <a:solidFill>
                <a:srgbClr val="000000"/>
              </a:solidFill>
              <a:latin typeface="NikoshBAN" pitchFamily="2" charset="0"/>
              <a:cs typeface="NikoshBAN" pitchFamily="2" charset="0"/>
            </a:endParaRPr>
          </a:p>
        </p:txBody>
      </p:sp>
    </p:spTree>
    <p:extLst>
      <p:ext uri="{BB962C8B-B14F-4D97-AF65-F5344CB8AC3E}">
        <p14:creationId xmlns:p14="http://schemas.microsoft.com/office/powerpoint/2010/main" val="387063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4123" y="460190"/>
            <a:ext cx="2557110" cy="1107996"/>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6600" dirty="0" err="1">
                <a:latin typeface="NikoshBAN" panose="02000000000000000000" pitchFamily="2" charset="0"/>
                <a:cs typeface="NikoshBAN" panose="02000000000000000000" pitchFamily="2" charset="0"/>
              </a:rPr>
              <a:t>শিখনফল</a:t>
            </a:r>
            <a:endParaRPr lang="en-US" sz="6600" dirty="0">
              <a:latin typeface="NikoshBAN" panose="02000000000000000000" pitchFamily="2" charset="0"/>
              <a:cs typeface="NikoshBAN" panose="02000000000000000000" pitchFamily="2" charset="0"/>
            </a:endParaRPr>
          </a:p>
        </p:txBody>
      </p:sp>
      <p:sp>
        <p:nvSpPr>
          <p:cNvPr id="4" name="TextBox 3"/>
          <p:cNvSpPr txBox="1"/>
          <p:nvPr/>
        </p:nvSpPr>
        <p:spPr>
          <a:xfrm>
            <a:off x="1954821" y="2770496"/>
            <a:ext cx="7721441" cy="206210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এই পাঠ শেষে শিক্ষার্থীরা</a:t>
            </a:r>
            <a:r>
              <a:rPr lang="en-US" sz="3200" dirty="0">
                <a:latin typeface="NikoshBAN" panose="02000000000000000000" pitchFamily="2" charset="0"/>
                <a:cs typeface="NikoshBAN" panose="02000000000000000000" pitchFamily="2" charset="0"/>
              </a:rPr>
              <a:t>…</a:t>
            </a:r>
            <a:endParaRPr lang="bn-BD"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১। ই –সার্ভিস কি বলতে পারবে।</a:t>
            </a:r>
          </a:p>
          <a:p>
            <a:r>
              <a:rPr lang="bn-BD" sz="3200" dirty="0">
                <a:latin typeface="NikoshBAN" panose="02000000000000000000" pitchFamily="2" charset="0"/>
                <a:cs typeface="NikoshBAN" panose="02000000000000000000" pitchFamily="2" charset="0"/>
              </a:rPr>
              <a:t>২। ই- সার্ভিস ব্যবহারের ক্ষেত্রগুলো চিহ্নিত করতে পারবে। </a:t>
            </a:r>
          </a:p>
          <a:p>
            <a:r>
              <a:rPr lang="bn-BD" sz="3200" dirty="0">
                <a:latin typeface="NikoshBAN" panose="02000000000000000000" pitchFamily="2" charset="0"/>
                <a:cs typeface="NikoshBAN" panose="02000000000000000000" pitchFamily="2" charset="0"/>
              </a:rPr>
              <a:t>৩। বাংলাদেশে  ই- সার্ভিস এর গুরুত্ব ব্যাখ্যা করতে পারবে।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7458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jpg"/>
          <p:cNvPicPr>
            <a:picLocks noChangeAspect="1"/>
          </p:cNvPicPr>
          <p:nvPr/>
        </p:nvPicPr>
        <p:blipFill>
          <a:blip r:embed="rId2"/>
          <a:stretch>
            <a:fillRect/>
          </a:stretch>
        </p:blipFill>
        <p:spPr>
          <a:xfrm>
            <a:off x="2448880" y="1524000"/>
            <a:ext cx="7112000" cy="5334000"/>
          </a:xfrm>
          <a:prstGeom prst="rect">
            <a:avLst/>
          </a:prstGeom>
        </p:spPr>
      </p:pic>
      <p:sp>
        <p:nvSpPr>
          <p:cNvPr id="5" name="TextBox 4"/>
          <p:cNvSpPr txBox="1"/>
          <p:nvPr/>
        </p:nvSpPr>
        <p:spPr>
          <a:xfrm>
            <a:off x="3200400" y="457200"/>
            <a:ext cx="5334000" cy="707886"/>
          </a:xfrm>
          <a:prstGeom prst="rect">
            <a:avLst/>
          </a:prstGeom>
          <a:noFill/>
          <a:ln>
            <a:solidFill>
              <a:schemeClr val="tx1"/>
            </a:solidFill>
          </a:ln>
        </p:spPr>
        <p:txBody>
          <a:bodyPr wrap="square" rtlCol="0">
            <a:spAutoFit/>
          </a:bodyPr>
          <a:lstStyle/>
          <a:p>
            <a:r>
              <a:rPr lang="en-US" sz="4000" dirty="0" err="1">
                <a:latin typeface="NikoshBAN" pitchFamily="2" charset="0"/>
                <a:cs typeface="NikoshBAN" pitchFamily="2" charset="0"/>
              </a:rPr>
              <a:t>পাঠ্যপুস্তকের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ডিজিটাল</a:t>
            </a:r>
            <a:r>
              <a:rPr lang="en-US" sz="4000" dirty="0">
                <a:latin typeface="NikoshBAN" pitchFamily="2" charset="0"/>
                <a:cs typeface="NikoshBAN" pitchFamily="2" charset="0"/>
              </a:rPr>
              <a:t> </a:t>
            </a:r>
            <a:r>
              <a:rPr lang="en-US" sz="4000" dirty="0" err="1">
                <a:latin typeface="NikoshBAN" pitchFamily="2" charset="0"/>
                <a:cs typeface="NikoshBAN" pitchFamily="2" charset="0"/>
              </a:rPr>
              <a:t>সংস্করণ</a:t>
            </a:r>
            <a:endParaRPr lang="en-US" sz="1400" dirty="0">
              <a:latin typeface="NikoshBAN" pitchFamily="2" charset="0"/>
              <a:cs typeface="NikoshBAN" pitchFamily="2" charset="0"/>
            </a:endParaRPr>
          </a:p>
        </p:txBody>
      </p:sp>
    </p:spTree>
    <p:extLst>
      <p:ext uri="{BB962C8B-B14F-4D97-AF65-F5344CB8AC3E}">
        <p14:creationId xmlns:p14="http://schemas.microsoft.com/office/powerpoint/2010/main" val="400084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u10.jpg"/>
          <p:cNvPicPr>
            <a:picLocks noChangeAspect="1"/>
          </p:cNvPicPr>
          <p:nvPr/>
        </p:nvPicPr>
        <p:blipFill>
          <a:blip r:embed="rId2"/>
          <a:stretch>
            <a:fillRect/>
          </a:stretch>
        </p:blipFill>
        <p:spPr>
          <a:xfrm>
            <a:off x="1524000" y="0"/>
            <a:ext cx="38100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RPS_certificates_1297341985.jpg"/>
          <p:cNvPicPr>
            <a:picLocks noChangeAspect="1"/>
          </p:cNvPicPr>
          <p:nvPr/>
        </p:nvPicPr>
        <p:blipFill>
          <a:blip r:embed="rId3"/>
          <a:stretch>
            <a:fillRect/>
          </a:stretch>
        </p:blipFill>
        <p:spPr>
          <a:xfrm>
            <a:off x="6553200" y="0"/>
            <a:ext cx="41148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sar.29.jpg"/>
          <p:cNvPicPr>
            <a:picLocks noChangeAspect="1"/>
          </p:cNvPicPr>
          <p:nvPr/>
        </p:nvPicPr>
        <p:blipFill>
          <a:blip r:embed="rId4"/>
          <a:stretch>
            <a:fillRect/>
          </a:stretch>
        </p:blipFill>
        <p:spPr>
          <a:xfrm>
            <a:off x="6629400" y="2743200"/>
            <a:ext cx="40386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RPS_certificates_1297341982.jpg"/>
          <p:cNvPicPr>
            <a:picLocks noChangeAspect="1"/>
          </p:cNvPicPr>
          <p:nvPr/>
        </p:nvPicPr>
        <p:blipFill>
          <a:blip r:embed="rId5"/>
          <a:stretch>
            <a:fillRect/>
          </a:stretch>
        </p:blipFill>
        <p:spPr>
          <a:xfrm>
            <a:off x="1916366" y="2796752"/>
            <a:ext cx="36576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Left-Right Arrow Callout 6"/>
          <p:cNvSpPr/>
          <p:nvPr/>
        </p:nvSpPr>
        <p:spPr>
          <a:xfrm>
            <a:off x="5029200" y="1520488"/>
            <a:ext cx="1905000" cy="2209800"/>
          </a:xfrm>
          <a:prstGeom prst="leftRight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lumMod val="95000"/>
                    <a:lumOff val="5000"/>
                  </a:schemeClr>
                </a:solidFill>
                <a:latin typeface="NikoshLightBAN" pitchFamily="2" charset="0"/>
                <a:cs typeface="NikoshLightBAN" pitchFamily="2" charset="0"/>
              </a:rPr>
              <a:t>ই-</a:t>
            </a:r>
            <a:r>
              <a:rPr lang="en-US" sz="4000" dirty="0" err="1">
                <a:solidFill>
                  <a:schemeClr val="tx1">
                    <a:lumMod val="95000"/>
                    <a:lumOff val="5000"/>
                  </a:schemeClr>
                </a:solidFill>
                <a:latin typeface="NikoshLightBAN" pitchFamily="2" charset="0"/>
                <a:cs typeface="NikoshLightBAN" pitchFamily="2" charset="0"/>
              </a:rPr>
              <a:t>পূর্জিসেবা</a:t>
            </a:r>
            <a:r>
              <a:rPr lang="en-US" sz="3200" dirty="0">
                <a:solidFill>
                  <a:schemeClr val="tx1">
                    <a:lumMod val="95000"/>
                    <a:lumOff val="5000"/>
                  </a:schemeClr>
                </a:solidFill>
                <a:latin typeface="NikoshLightBAN" pitchFamily="2" charset="0"/>
                <a:cs typeface="NikoshLightBAN" pitchFamily="2" charset="0"/>
              </a:rPr>
              <a:t> </a:t>
            </a:r>
            <a:endParaRPr lang="en-US" sz="3200" dirty="0"/>
          </a:p>
        </p:txBody>
      </p:sp>
      <p:sp>
        <p:nvSpPr>
          <p:cNvPr id="10" name="TextBox 9"/>
          <p:cNvSpPr txBox="1"/>
          <p:nvPr/>
        </p:nvSpPr>
        <p:spPr>
          <a:xfrm>
            <a:off x="3124200" y="5441104"/>
            <a:ext cx="6858000"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latin typeface="NikoshBAN" pitchFamily="2" charset="0"/>
                <a:cs typeface="NikoshBAN" pitchFamily="2" charset="0"/>
              </a:rPr>
              <a:t>ই-</a:t>
            </a:r>
            <a:r>
              <a:rPr lang="en-US" sz="2800" dirty="0" err="1">
                <a:latin typeface="NikoshBAN" pitchFamily="2" charset="0"/>
                <a:cs typeface="NikoshBAN" pitchFamily="2" charset="0"/>
              </a:rPr>
              <a:t>পূর্জিঃ</a:t>
            </a:r>
            <a:r>
              <a:rPr lang="en-US" sz="2800" dirty="0">
                <a:latin typeface="NikoshBAN" pitchFamily="2" charset="0"/>
                <a:cs typeface="NikoshBAN" pitchFamily="2" charset="0"/>
              </a:rPr>
              <a:t> </a:t>
            </a:r>
            <a:r>
              <a:rPr lang="bn-BD" sz="2800" dirty="0">
                <a:latin typeface="NikoshBAN" pitchFamily="2" charset="0"/>
                <a:cs typeface="NikoshBAN" pitchFamily="2" charset="0"/>
              </a:rPr>
              <a:t>কবে, কখন এবং কী পরিমাণে আখ</a:t>
            </a:r>
            <a:r>
              <a:rPr lang="en-US" sz="2800" dirty="0">
                <a:latin typeface="NikoshBAN" pitchFamily="2" charset="0"/>
                <a:cs typeface="NikoshBAN" pitchFamily="2" charset="0"/>
              </a:rPr>
              <a:t>,</a:t>
            </a:r>
            <a:r>
              <a:rPr lang="bn-BD" sz="2800" dirty="0">
                <a:latin typeface="NikoshBAN" pitchFamily="2" charset="0"/>
                <a:cs typeface="NikoshBAN" pitchFamily="2" charset="0"/>
              </a:rPr>
              <a:t> চিনিকলের   ফটকে বা আখ ক্রয়কেন্দ্রে আনবেন, এই</a:t>
            </a:r>
            <a:r>
              <a:rPr lang="en-US" sz="2800" dirty="0">
                <a:latin typeface="NikoshBAN" pitchFamily="2" charset="0"/>
                <a:cs typeface="NikoshBAN" pitchFamily="2" charset="0"/>
              </a:rPr>
              <a:t> </a:t>
            </a:r>
            <a:r>
              <a:rPr lang="en-US" sz="2800" dirty="0" err="1">
                <a:latin typeface="NikoshBAN" pitchFamily="2" charset="0"/>
                <a:cs typeface="NikoshBAN" pitchFamily="2" charset="0"/>
              </a:rPr>
              <a:t>অনুমতি</a:t>
            </a:r>
            <a:r>
              <a:rPr lang="bn-BD" sz="2800" dirty="0">
                <a:latin typeface="NikoshBAN" pitchFamily="2" charset="0"/>
                <a:cs typeface="NikoshBAN" pitchFamily="2" charset="0"/>
              </a:rPr>
              <a:t> বার্তাটি চাষিরা পান তাঁদের মুঠোফোনে খুদে বার্তার মাধ্যমে। এটিই ই-পুর্জি।</a:t>
            </a:r>
            <a:endParaRPr lang="en-US" sz="28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247583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TotalTime>
  <Words>701</Words>
  <Application>Microsoft Office PowerPoint</Application>
  <PresentationFormat>Widescreen</PresentationFormat>
  <Paragraphs>70</Paragraphs>
  <Slides>24</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Calibri</vt:lpstr>
      <vt:lpstr>Calibri Light</vt:lpstr>
      <vt:lpstr>NikoshBAN</vt:lpstr>
      <vt:lpstr>NikoshLightBAN</vt:lpstr>
      <vt:lpstr>Times New Roman</vt:lpstr>
      <vt:lpstr>Vrinda</vt:lpstr>
      <vt:lpstr>Office Theme</vt:lpstr>
      <vt:lpstr>1_Office Theme</vt:lpstr>
      <vt:lpstr>PowerPoint Presentation</vt:lpstr>
      <vt:lpstr>শিক্ষক 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MIJAN</dc:creator>
  <cp:lastModifiedBy>Mijan</cp:lastModifiedBy>
  <cp:revision>162</cp:revision>
  <dcterms:created xsi:type="dcterms:W3CDTF">2019-12-13T13:04:43Z</dcterms:created>
  <dcterms:modified xsi:type="dcterms:W3CDTF">2020-09-04T15:42:25Z</dcterms:modified>
</cp:coreProperties>
</file>