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61" r:id="rId2"/>
    <p:sldId id="337" r:id="rId3"/>
    <p:sldId id="306" r:id="rId4"/>
    <p:sldId id="352" r:id="rId5"/>
    <p:sldId id="368" r:id="rId6"/>
    <p:sldId id="369" r:id="rId7"/>
    <p:sldId id="354" r:id="rId8"/>
    <p:sldId id="290" r:id="rId9"/>
    <p:sldId id="346" r:id="rId10"/>
    <p:sldId id="370" r:id="rId11"/>
    <p:sldId id="293" r:id="rId12"/>
    <p:sldId id="367" r:id="rId13"/>
    <p:sldId id="365" r:id="rId14"/>
    <p:sldId id="347" r:id="rId15"/>
    <p:sldId id="366" r:id="rId16"/>
    <p:sldId id="364" r:id="rId17"/>
    <p:sldId id="363" r:id="rId18"/>
    <p:sldId id="324" r:id="rId19"/>
    <p:sldId id="335" r:id="rId20"/>
    <p:sldId id="356" r:id="rId21"/>
    <p:sldId id="357" r:id="rId22"/>
    <p:sldId id="358" r:id="rId23"/>
    <p:sldId id="359" r:id="rId24"/>
    <p:sldId id="360" r:id="rId25"/>
    <p:sldId id="265" r:id="rId26"/>
    <p:sldId id="307" r:id="rId27"/>
    <p:sldId id="355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F7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8" autoAdjust="0"/>
    <p:restoredTop sz="94660"/>
  </p:normalViewPr>
  <p:slideViewPr>
    <p:cSldViewPr>
      <p:cViewPr>
        <p:scale>
          <a:sx n="64" d="100"/>
          <a:sy n="64" d="100"/>
        </p:scale>
        <p:origin x="-115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32FE-B0E0-4092-9187-5D1C8CFF4BE4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79E6-6256-47DB-844B-4AC40B868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19D2-D9E8-4A8B-8EF4-8140AA9CC3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1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1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1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1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1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1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3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u="none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3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7.jpeg"/><Relationship Id="rId5" Type="http://schemas.openxmlformats.org/officeDocument/2006/relationships/image" Target="../media/image1.gif"/><Relationship Id="rId10" Type="http://schemas.openxmlformats.org/officeDocument/2006/relationships/image" Target="../media/image6.jpeg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mailto:mdobydullah69@yahoo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334000"/>
            <a:ext cx="866775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371599"/>
            <a:ext cx="2438400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334000"/>
            <a:ext cx="866775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257800"/>
            <a:ext cx="866775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257800"/>
            <a:ext cx="866775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181600"/>
            <a:ext cx="866775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00"/>
            <a:ext cx="866775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0"/>
            <a:ext cx="866775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0"/>
            <a:ext cx="866775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0"/>
            <a:ext cx="866775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0"/>
            <a:ext cx="866775" cy="1247775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0"/>
            <a:ext cx="866775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"/>
            <a:ext cx="866775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0"/>
            <a:ext cx="866775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1000"/>
            <a:ext cx="866775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33400"/>
            <a:ext cx="866775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85800"/>
            <a:ext cx="866775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866775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90600"/>
            <a:ext cx="866775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43000"/>
            <a:ext cx="866775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295400"/>
            <a:ext cx="866775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447800"/>
            <a:ext cx="866775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600200"/>
            <a:ext cx="866775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752600"/>
            <a:ext cx="866775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905000"/>
            <a:ext cx="866775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057400"/>
            <a:ext cx="866775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209800"/>
            <a:ext cx="866775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362200"/>
            <a:ext cx="866775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514600"/>
            <a:ext cx="866775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667000"/>
            <a:ext cx="866775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819400"/>
            <a:ext cx="866775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971800"/>
            <a:ext cx="866775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124200"/>
            <a:ext cx="866775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276600"/>
            <a:ext cx="866775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429000"/>
            <a:ext cx="866775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581400"/>
            <a:ext cx="866775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733800"/>
            <a:ext cx="866775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886200"/>
            <a:ext cx="866775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038600"/>
            <a:ext cx="866775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91000"/>
            <a:ext cx="866775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343400"/>
            <a:ext cx="866775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495800"/>
            <a:ext cx="866775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648200"/>
            <a:ext cx="866775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5334000"/>
            <a:ext cx="866775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5334000"/>
            <a:ext cx="866775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52400"/>
            <a:ext cx="866775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04800"/>
            <a:ext cx="866775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57200"/>
            <a:ext cx="866775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609600"/>
            <a:ext cx="866775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62000"/>
            <a:ext cx="866775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914400"/>
            <a:ext cx="866775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066800"/>
            <a:ext cx="866775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219200"/>
            <a:ext cx="866775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371600"/>
            <a:ext cx="866775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524000"/>
            <a:ext cx="866775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676400"/>
            <a:ext cx="866775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828800"/>
            <a:ext cx="866775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981200"/>
            <a:ext cx="866775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133600"/>
            <a:ext cx="866775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286000"/>
            <a:ext cx="866775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438400"/>
            <a:ext cx="866775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590800"/>
            <a:ext cx="866775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743200"/>
            <a:ext cx="866775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838200"/>
            <a:ext cx="866775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334000"/>
            <a:ext cx="866775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334000"/>
            <a:ext cx="866775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257800"/>
            <a:ext cx="866775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257800"/>
            <a:ext cx="866775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5334000"/>
            <a:ext cx="866775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2895600"/>
            <a:ext cx="866775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048000"/>
            <a:ext cx="866775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200400"/>
            <a:ext cx="866775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352800"/>
            <a:ext cx="866775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505200"/>
            <a:ext cx="866775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657600"/>
            <a:ext cx="866775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810000"/>
            <a:ext cx="866775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962400"/>
            <a:ext cx="866775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4114800"/>
            <a:ext cx="866775" cy="12477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14400" y="914400"/>
            <a:ext cx="7315200" cy="5410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 </a:t>
            </a:r>
            <a:r>
              <a:rPr lang="bn-IN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9600" b="1" i="1" dirty="0" smtClean="0">
                <a:ln w="11430"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i="1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9600" b="1" i="1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9600" b="1" i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b="1" i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র্ষে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ক্লা</a:t>
            </a:r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endParaRPr lang="en-US" sz="9600" b="1" i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113" y="228600"/>
            <a:ext cx="2286000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717" y="3128962"/>
            <a:ext cx="1723692" cy="95120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543800" y="2782598"/>
            <a:ext cx="1628775" cy="951202"/>
          </a:xfrm>
          <a:prstGeom prst="rect">
            <a:avLst/>
          </a:prstGeom>
        </p:spPr>
      </p:pic>
      <p:sp>
        <p:nvSpPr>
          <p:cNvPr id="8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9"/>
            <a:tile tx="0" ty="0" sx="100000" sy="100000" flip="none" algn="tl"/>
          </a:blipFill>
        </p:spPr>
        <p:txBody>
          <a:bodyPr/>
          <a:lstStyle/>
          <a:p>
            <a:r>
              <a:rPr lang="bn-IN" sz="1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1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6" name="Picture 85" descr="Picture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45" y="3590"/>
            <a:ext cx="4608142" cy="6854409"/>
          </a:xfrm>
          <a:prstGeom prst="rect">
            <a:avLst/>
          </a:prstGeom>
        </p:spPr>
      </p:pic>
      <p:pic>
        <p:nvPicPr>
          <p:cNvPr id="87" name="Picture 86" descr="Picture3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24949"/>
            <a:ext cx="4590680" cy="68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1558"/>
      </p:ext>
    </p:extLst>
  </p:cSld>
  <p:clrMapOvr>
    <a:masterClrMapping/>
  </p:clrMapOvr>
  <p:transition>
    <p:checke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667000"/>
            <a:ext cx="8458200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</a:t>
            </a:r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কিছু ছবি </a:t>
            </a:r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যাক....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9143999" cy="417195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Placeholder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080" y="490200"/>
            <a:ext cx="2690734" cy="233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Placeholder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490200"/>
            <a:ext cx="2590800" cy="233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Placeholder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490201"/>
            <a:ext cx="2514600" cy="233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Placeholder 4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r="20692"/>
          <a:stretch/>
        </p:blipFill>
        <p:spPr bwMode="auto">
          <a:xfrm>
            <a:off x="261080" y="3783912"/>
            <a:ext cx="2690734" cy="17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Placeholder 4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3783912"/>
            <a:ext cx="2610787" cy="173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Picture Placeholder 4" descr="C:\Users\pcmc\Pictures\robbins.jpg"/>
          <p:cNvPicPr>
            <a:picLocks/>
          </p:cNvPicPr>
          <p:nvPr/>
        </p:nvPicPr>
        <p:blipFill rotWithShape="1">
          <a:blip r:embed="rId9"/>
          <a:srcRect l="22490" t="25925" b="25925"/>
          <a:stretch/>
        </p:blipFill>
        <p:spPr bwMode="auto">
          <a:xfrm>
            <a:off x="6400800" y="3733800"/>
            <a:ext cx="2514600" cy="17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Rectangle 26"/>
          <p:cNvSpPr/>
          <p:nvPr/>
        </p:nvSpPr>
        <p:spPr>
          <a:xfrm>
            <a:off x="261080" y="2925581"/>
            <a:ext cx="2690734" cy="427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এরিস্টটল 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52800" y="2925581"/>
            <a:ext cx="2610787" cy="427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অ্যাডাম স্মীথ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2" y="2925581"/>
            <a:ext cx="2514598" cy="427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জে.এম.কেইন্স 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1080" y="5688912"/>
            <a:ext cx="2690734" cy="427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 স্যামুয়েলসন 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2800" y="5688912"/>
            <a:ext cx="2610787" cy="427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মার্শাল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0800" y="5688912"/>
            <a:ext cx="2514599" cy="427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এল.রবিন্স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0" y="497694"/>
            <a:ext cx="4648200" cy="353039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এরিস্টটল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IN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৩৮৪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অব্দে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গ্রীকে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900" dirty="0" smtClean="0">
                <a:latin typeface="NikoshBAN" pitchFamily="2" charset="0"/>
                <a:cs typeface="NikoshBAN" pitchFamily="2" charset="0"/>
              </a:rPr>
            </a:b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bn-IN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খ্রীষ্টপূর্ব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৩২২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অব্দে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82703"/>
            <a:ext cx="3512981" cy="353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0" y="4876800"/>
            <a:ext cx="91440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এরিসটটল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অর্থনীতিকে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গার্হস্থ্য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1000" y="304800"/>
            <a:ext cx="4648200" cy="331701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অ্যাডাম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স্মিথ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১৭২৩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স্কটল্যান্ড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মৃত্যুঃ১৫মে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১৯৮৪ লন্ডন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যুক্তরাজ্য </a:t>
            </a:r>
            <a:r>
              <a:rPr lang="hi-IN" sz="2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ক্যাম্ব্রিজ বিশ্ববিদ্যালয়ের অধ্যাপক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চিরায়ত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উম্মুক্ত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বিখ্যাত গ্রন্থঃ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“An inquiry into the nature and causes of the wealth of nations”1776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40584"/>
            <a:ext cx="3512981" cy="331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0" y="4343400"/>
            <a:ext cx="9144000" cy="1752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অর্থনীতির জনক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Adam Smith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১৭৭৬ সালে তাঁর বিখ্যাত গ্রন্থ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“An 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Enquiry into the Nature and causes of the Wealth Nations”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বলেন অর্থনীতি এমন একটি বিজ্ঞান যা জাতি সমূহের সম্পদের প্রকৃতি ও কারণ অনুসন্ধান করেন। </a:t>
            </a:r>
            <a:endParaRPr lang="bn-IN" sz="20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8600" y="541837"/>
            <a:ext cx="4648200" cy="364072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কেইন্স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200" dirty="0" smtClean="0">
                <a:latin typeface="NikoshBAN" pitchFamily="2" charset="0"/>
                <a:cs typeface="NikoshBAN" pitchFamily="2" charset="0"/>
              </a:rPr>
            </a:br>
            <a:endParaRPr lang="bn-IN" sz="2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৩ ও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১৯৪৬  </a:t>
            </a:r>
          </a:p>
          <a:p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বিখ্যাত গ্রন্থঃ</a:t>
            </a:r>
            <a:r>
              <a:rPr lang="bn-IN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The theory of employment, interest and money.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50275"/>
            <a:ext cx="3512981" cy="36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-22485" y="4876800"/>
            <a:ext cx="91440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J. M.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Keynes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১৯৩৬ সালে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theory of employment, interest and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money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গ্রন্থে বলেন, দুষ্প্রাপ্য সম্পদের প্রয়োগ এবং আয় ও নিয়োগের নির্ধারক সমূহ আলোচনা করাই অর্থনীতির উদ্দেশ্য।  </a:t>
            </a:r>
            <a:endParaRPr lang="bn-IN" sz="2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8600" y="388494"/>
            <a:ext cx="4648200" cy="315043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900" dirty="0" err="1" smtClean="0"/>
              <a:t>পল</a:t>
            </a:r>
            <a:r>
              <a:rPr lang="en-US" sz="2900" dirty="0" smtClean="0"/>
              <a:t> </a:t>
            </a:r>
            <a:r>
              <a:rPr lang="bn-IN" sz="2900" dirty="0" smtClean="0"/>
              <a:t>স্যামু</a:t>
            </a:r>
            <a:r>
              <a:rPr lang="en-US" sz="2900" dirty="0" err="1" smtClean="0"/>
              <a:t>য়েলসন</a:t>
            </a:r>
            <a:r>
              <a:rPr lang="en-US" sz="2900" dirty="0" smtClean="0"/>
              <a:t> </a:t>
            </a:r>
            <a:r>
              <a:rPr lang="bn-IN" sz="2900" dirty="0" smtClean="0"/>
              <a:t> 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bn-BD" sz="2200" dirty="0" smtClean="0"/>
              <a:t>জন্মঃ</a:t>
            </a:r>
            <a:r>
              <a:rPr lang="en-US" sz="2200" dirty="0" smtClean="0"/>
              <a:t>১৫ ই </a:t>
            </a:r>
            <a:r>
              <a:rPr lang="en-US" sz="2200" dirty="0" err="1" smtClean="0"/>
              <a:t>মে</a:t>
            </a:r>
            <a:r>
              <a:rPr lang="en-US" sz="2200" dirty="0" smtClean="0"/>
              <a:t> ১৯১৫ </a:t>
            </a:r>
            <a:r>
              <a:rPr lang="en-US" sz="2200" dirty="0" err="1" smtClean="0"/>
              <a:t>মার্কিন</a:t>
            </a:r>
            <a:r>
              <a:rPr lang="en-US" sz="2200" dirty="0" smtClean="0"/>
              <a:t> </a:t>
            </a:r>
            <a:r>
              <a:rPr lang="en-US" sz="2200" dirty="0" err="1" smtClean="0"/>
              <a:t>যুক্ত্রাষ্ট্র</a:t>
            </a:r>
            <a:r>
              <a:rPr lang="en-US" sz="2200" dirty="0" smtClean="0"/>
              <a:t>।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bn-BD" sz="2200" dirty="0" smtClean="0"/>
              <a:t>মৃত্যুঃ১</a:t>
            </a:r>
            <a:r>
              <a:rPr lang="bn-IN" sz="2200" dirty="0" smtClean="0"/>
              <a:t>৩ ডিসেম্বর, ২০০৯।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পুরস্কারঃ</a:t>
            </a:r>
            <a:r>
              <a:rPr lang="en-US" sz="2200" dirty="0" smtClean="0"/>
              <a:t> ১৯৭০ </a:t>
            </a:r>
            <a:r>
              <a:rPr lang="en-US" sz="2200" dirty="0" err="1" smtClean="0"/>
              <a:t>নোবেল</a:t>
            </a:r>
            <a:r>
              <a:rPr lang="en-US" sz="2200" dirty="0" smtClean="0"/>
              <a:t> </a:t>
            </a:r>
            <a:r>
              <a:rPr lang="en-US" sz="2200" dirty="0" err="1" smtClean="0"/>
              <a:t>পুরস্কার</a:t>
            </a:r>
            <a:r>
              <a:rPr lang="en-US" sz="2200" dirty="0" smtClean="0"/>
              <a:t>  </a:t>
            </a:r>
            <a:r>
              <a:rPr lang="en-US" sz="2200" dirty="0" err="1" smtClean="0"/>
              <a:t>অর্থনীতি</a:t>
            </a:r>
            <a:r>
              <a:rPr lang="en-US" sz="2200" dirty="0" smtClean="0"/>
              <a:t>।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bn-BD" sz="2200" dirty="0" smtClean="0"/>
              <a:t>বিখ্যাত </a:t>
            </a:r>
            <a:r>
              <a:rPr lang="bn-BD" sz="2200" dirty="0" smtClean="0"/>
              <a:t>গ্রন্থঃ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“welfare”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r="20692"/>
          <a:stretch/>
        </p:blipFill>
        <p:spPr bwMode="auto">
          <a:xfrm>
            <a:off x="304800" y="388494"/>
            <a:ext cx="3200400" cy="31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-7495" y="3962400"/>
            <a:ext cx="9144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Prof.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paul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samuelson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 বিখ্যাত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welfare”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বলেন মানুষ কিভাবে অর্থ দ্বারা ও অর্থ ছাড়া দুষপ্রাপ্য সম্পদকে বিভিন্ন উৎপাদন কাজে নিয়োগের জন্য নির্বাচন করে এবং কিভাবে সমাজ ও জনগন ভবিষ্যতের ভোগের আশায় বন্টন করে তার আলোচনাই অর্থনীতির বিষয়বস্তু। </a:t>
            </a:r>
            <a:endParaRPr lang="bn-IN" sz="28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14800" y="304800"/>
            <a:ext cx="4648200" cy="33821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মার্শাল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২৬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১৮৪২,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লন্ডন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যুক্তরাজ্য </a:t>
            </a:r>
            <a:r>
              <a:rPr lang="hi-IN" sz="2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ক্যাম্ব্রিজ বিশ্ববিদ্যালয়ের অধ্যাপক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নব্য-চীরায়ত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বিখ্যাত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গ্রন্থঃ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The Principle of Economics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 </a:t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04800"/>
            <a:ext cx="3429000" cy="33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0" y="4419600"/>
            <a:ext cx="9144000" cy="1524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Alfred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Marshal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১৮৯০ সালে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The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Principle of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Economics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বিখ্যাত গ্রন্থে বলেন অর্থনীতি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একটি বিজ্ঞান যা মানুষের দৈনন্দিন জীবনের সাধারণ কার্যাবলি পর্যালোচনা করেন।   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368901"/>
            <a:ext cx="9144000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7200" y="392867"/>
            <a:ext cx="4648200" cy="3124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 রবিন্স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600" dirty="0" smtClean="0">
                <a:latin typeface="NikoshBAN" pitchFamily="2" charset="0"/>
                <a:cs typeface="NikoshBAN" pitchFamily="2" charset="0"/>
              </a:rPr>
            </a:br>
            <a:r>
              <a:rPr lang="en-US" sz="1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6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জন্মঃ২২নভেম্বর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১৮৯৮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Sipson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যুক্তরাজ্য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মৃত্যুঃ১৫মে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১৯৮৪ লন্ডন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যুক্তরাজ্য </a:t>
            </a:r>
            <a:r>
              <a:rPr lang="hi-IN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ক্যাম্ব্রিজ বিশ্ববিদ্যালয়ের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বিখ্যাত গ্রন্থঃ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“An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Essa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of the Nature and significance of Economic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seience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-1931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 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Placeholder 4" descr="C:\Users\pcmc\Pictures\robbins.jpg"/>
          <p:cNvPicPr>
            <a:picLocks/>
          </p:cNvPicPr>
          <p:nvPr/>
        </p:nvPicPr>
        <p:blipFill rotWithShape="1">
          <a:blip r:embed="rId4"/>
          <a:srcRect l="22490" t="25925" b="25925"/>
          <a:stretch/>
        </p:blipFill>
        <p:spPr bwMode="auto">
          <a:xfrm>
            <a:off x="133662" y="392867"/>
            <a:ext cx="38287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133662" y="3733800"/>
            <a:ext cx="8857938" cy="24765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Prof.L.Robins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১৯৩১ সালে 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Nature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and Significance of Economic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Science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” নামক গ্রন্থে অর্থনীতির একটি সর্বজন গ্রহণযোগ্য ও বিজ্ঞান সম্মত সংজ্ঞা দেন। তাঁর মতে, অর্থনীতি এমন একটি বিজ্ঞান যা মানুষের অসীম অভাব এবং বিকল্প ব্যবহারযোগ্য সীমিত সম্পদের মধ্যে সমন্বয় সাধন করে যা মানুষের মানবীয় গুণাবলির আচারণ বিশ্লেষণ করে।</a:t>
            </a:r>
          </a:p>
          <a:p>
            <a:pPr algn="just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তিনিই সর্বপ্রথম অর্থনীতিকে “দুষ্প্রাপ্যতার বিজ্ঞান” হিসাবে অভিহিত করেন।   </a:t>
            </a:r>
            <a:endParaRPr lang="bn-IN" sz="2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91440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endParaRPr lang="en-US" sz="6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3491" y="1219200"/>
            <a:ext cx="9144000" cy="518160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numCol="2" rtlCol="0" anchor="ctr"/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 জনক কে?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অ্যাডাম স্মীথ। 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অ্যাডাম স্মীথ মূলত কে ছিলেন?</a:t>
            </a: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দার্শনিক। 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অর্থনীতির জনক কে?</a:t>
            </a: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 স্যামুয়েলসন। 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সম্পর্কে সর্বপ্রথম ধারণা দিয়েছেন কে?</a:t>
            </a: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গ্রীক দার্শনিক।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 কয় ধরণের অর্থনীতি চালু  আছে?</a:t>
            </a: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ধরণের। 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অর্থনীতিকে সর্বপ্রথম ২ ভাগে ভাগ করেন কে?</a:t>
            </a: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রাগনার ফিশ।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মুক্তবাজার অর্থনীতি চালু হয়?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উত্তরঃ১ জুলাই ১৯৯১ সালে।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2514600"/>
            <a:ext cx="9144000" cy="1371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n>
                <a:solidFill>
                  <a:srgbClr val="00B0F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90600" y="1219200"/>
            <a:ext cx="2438400" cy="4889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half" idx="1"/>
          </p:nvPr>
        </p:nvSpPr>
        <p:spPr>
          <a:xfrm>
            <a:off x="152400" y="1082719"/>
            <a:ext cx="4114800" cy="4995863"/>
          </a:xfr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676900" y="1219200"/>
            <a:ext cx="2438400" cy="4889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4664075" y="1082720"/>
            <a:ext cx="4327525" cy="49958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প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26052"/>
            <a:ext cx="3733800" cy="22159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32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ওবাইদুল্লাহ</a:t>
            </a:r>
            <a:endParaRPr lang="bn-BD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 অর্থনীতি</a:t>
            </a:r>
            <a:endParaRPr lang="bn-BD" sz="28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কলেজ,কলাপাড়া</a:t>
            </a:r>
            <a:endParaRPr lang="bn-BD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mdobydullah69@yahoo.com</a:t>
            </a:r>
            <a:endParaRPr lang="bn-IN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2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mdobydullah69</a:t>
            </a:r>
            <a:endParaRPr lang="bn-BD" sz="2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Mob: 01714250679 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01531134248</a:t>
            </a:r>
            <a:endParaRPr lang="en-US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9559" y="4038600"/>
            <a:ext cx="3996556" cy="830997"/>
          </a:xfrm>
          <a:prstGeom prst="roundRect">
            <a:avLst>
              <a:gd name="adj" fmla="val 0"/>
            </a:avLst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3048000" y="109557"/>
            <a:ext cx="2971800" cy="804843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40767"/>
            <a:ext cx="1904999" cy="238528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852044" y="5212723"/>
            <a:ext cx="3996556" cy="400110"/>
          </a:xfrm>
          <a:prstGeom prst="roundRect">
            <a:avLst>
              <a:gd name="adj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0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0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0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24984" y="2667000"/>
            <a:ext cx="9144000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অ্যাডাম স্মীথ মূলত কি ছিলেন? </a:t>
            </a:r>
            <a:endParaRPr lang="bn-IN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2514600"/>
            <a:ext cx="9144000" cy="1295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মার্শালের গ্রন্থের নাম কি?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2750695"/>
            <a:ext cx="9144000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অর্থনীতির জনক কে?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28731" y="2743200"/>
            <a:ext cx="9144000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2743200"/>
            <a:ext cx="9144000" cy="1371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অ্যাডাম স্মীথের সংজ্ঞার বৈশিষ্ট্য লিখ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7800" y="80572"/>
            <a:ext cx="6477000" cy="1447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1676400"/>
            <a:ext cx="8229600" cy="4495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এল.রবিন্সের সংজ্ঞার বৈশিষ্ট্য লিখ?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" y="2037677"/>
            <a:ext cx="2514600" cy="31851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Rounded Rectangle 13"/>
          <p:cNvSpPr/>
          <p:nvPr/>
        </p:nvSpPr>
        <p:spPr>
          <a:xfrm>
            <a:off x="304800" y="664554"/>
            <a:ext cx="8534399" cy="859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72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 রেফারেন্স</a:t>
            </a:r>
            <a:endParaRPr lang="en-US" sz="3600" b="1" dirty="0">
              <a:ln w="50800"/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52" y="2547128"/>
            <a:ext cx="2257696" cy="3124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5" y="2819400"/>
            <a:ext cx="2449287" cy="33115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381001"/>
            <a:ext cx="7696200" cy="7619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আগামি পাঠ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11430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 সমস্যার প্রকৃতির 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 ব্যাখ্যা 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25908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অসীম অভাব ও সীমিত সম্পদের বর্ণনা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" y="4038600"/>
            <a:ext cx="7696200" cy="2057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দুষ্প্রাপ্যতা ও নির্বাচন এর সমস্যা তুলনামূলকভাবে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 করতে পারবে; 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723331"/>
            <a:ext cx="7483788" cy="5363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129662"/>
            <a:ext cx="6096000" cy="455090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5"/>
                <a:gd name="adj2" fmla="val 38385"/>
              </a:avLst>
            </a:prstTxWarp>
            <a:spAutoFit/>
          </a:bodyPr>
          <a:lstStyle/>
          <a:p>
            <a:pPr algn="ctr"/>
            <a:r>
              <a:rPr lang="bn-BD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428"/>
            <a:ext cx="3733800" cy="3800475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0" y="0"/>
            <a:ext cx="4608142" cy="6858000"/>
          </a:xfrm>
          <a:prstGeom prst="rect">
            <a:avLst/>
          </a:prstGeom>
        </p:spPr>
      </p:pic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320" y="0"/>
            <a:ext cx="459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454639"/>
            <a:ext cx="7643734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</a:t>
            </a:r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যাক....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2718"/>
            <a:ext cx="3733800" cy="3200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86459"/>
            <a:ext cx="3886200" cy="3200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722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960" y="762000"/>
            <a:ext cx="7643734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 কি?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15" y="2843132"/>
            <a:ext cx="3171825" cy="31718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142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454639"/>
            <a:ext cx="7643734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7643734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 সম্পর্কিত ধারণা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381001"/>
            <a:ext cx="7696200" cy="7619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......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11430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25908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অর্থনীতিবিদদের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 করতে 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" y="4038600"/>
            <a:ext cx="7696200" cy="2057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অর্থনীতিবিদদের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   /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 করতে পারবে; 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3999" cy="417195"/>
          </a:xfr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নিয়ে গড়ব দেশ, ডিজিটাল  বাংলাদেশ ।  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499" y="692047"/>
            <a:ext cx="91440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শাব্দিক অর্থে অর্থনীতিঃ </a:t>
            </a:r>
            <a:endParaRPr lang="bn-IN" sz="4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499" y="2286000"/>
            <a:ext cx="9144000" cy="2971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অর্থনীতির ইংরেজী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ECONOMICS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 এসেছে গ্রীক শব্দ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OIKONOMIA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জার্মান শব্দ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OECONOMIA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।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দুটি অংশ যার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OIKOS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শব্দের অর্থ গৃহ এবং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NEMEIN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ব্যবস্থা পনা। </a:t>
            </a: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অর্থগতভাবে শব্দের অর্থ গৃহ ব্যবস্থাপনা। </a:t>
            </a:r>
            <a:endParaRPr lang="bn-IN" sz="32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746</Words>
  <Application>Microsoft Office PowerPoint</Application>
  <PresentationFormat>On-screen Show (4:3)</PresentationFormat>
  <Paragraphs>125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PC</cp:lastModifiedBy>
  <cp:revision>1091</cp:revision>
  <dcterms:created xsi:type="dcterms:W3CDTF">2019-11-08T13:50:17Z</dcterms:created>
  <dcterms:modified xsi:type="dcterms:W3CDTF">2020-08-11T08:53:21Z</dcterms:modified>
</cp:coreProperties>
</file>