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F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7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0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2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C77E-545B-4344-AA58-39D2AC7BCEA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DE44-5D99-4B68-8039-8AA45208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65760" y="323556"/>
            <a:ext cx="11408899" cy="6105378"/>
          </a:xfrm>
          <a:prstGeom prst="fram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106" y="2868413"/>
            <a:ext cx="9186205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en-US" sz="6000" b="1" dirty="0" err="1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6000" b="1" dirty="0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পাঠে</a:t>
            </a:r>
            <a:r>
              <a:rPr lang="en-US" sz="6000" b="1" dirty="0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en-US" sz="6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6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6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9"/>
          <a:stretch/>
        </p:blipFill>
        <p:spPr>
          <a:xfrm>
            <a:off x="1195753" y="4346917"/>
            <a:ext cx="9791115" cy="130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6" y="450161"/>
            <a:ext cx="753737" cy="711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67" y="5623162"/>
            <a:ext cx="753737" cy="711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6" y="5649680"/>
            <a:ext cx="753737" cy="711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868" y="453451"/>
            <a:ext cx="753737" cy="711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Straight Connector 12"/>
          <p:cNvCxnSpPr/>
          <p:nvPr/>
        </p:nvCxnSpPr>
        <p:spPr>
          <a:xfrm>
            <a:off x="1674055" y="1645920"/>
            <a:ext cx="31511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6455" y="1798320"/>
            <a:ext cx="31511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78855" y="1950720"/>
            <a:ext cx="31511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1255" y="2103120"/>
            <a:ext cx="3151163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3655" y="2255520"/>
            <a:ext cx="3151163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48732" y="1465385"/>
            <a:ext cx="31511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01132" y="1617785"/>
            <a:ext cx="315116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53532" y="1770185"/>
            <a:ext cx="31511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05932" y="1922585"/>
            <a:ext cx="3151163" cy="0"/>
          </a:xfrm>
          <a:prstGeom prst="line">
            <a:avLst/>
          </a:prstGeom>
          <a:ln w="76200">
            <a:solidFill>
              <a:srgbClr val="CFE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58332" y="2074985"/>
            <a:ext cx="31511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10732" y="2227385"/>
            <a:ext cx="2998763" cy="281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xplosion 1 24"/>
          <p:cNvSpPr/>
          <p:nvPr/>
        </p:nvSpPr>
        <p:spPr>
          <a:xfrm>
            <a:off x="5798233" y="1382151"/>
            <a:ext cx="874541" cy="1137138"/>
          </a:xfrm>
          <a:prstGeom prst="irregularSeal1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509" y="307074"/>
            <a:ext cx="4639412" cy="10156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শিক্ষকের সরব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09" y="1472862"/>
            <a:ext cx="4956574" cy="49249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5839" y="1624084"/>
            <a:ext cx="2402006" cy="1351128"/>
            <a:chOff x="3725839" y="1624084"/>
            <a:chExt cx="2402006" cy="135112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725839" y="1624084"/>
              <a:ext cx="2402006" cy="1364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27845" y="1624084"/>
              <a:ext cx="0" cy="13101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25839" y="1624084"/>
              <a:ext cx="0" cy="13511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25839" y="2934269"/>
              <a:ext cx="240200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453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95870"/>
            <a:ext cx="4288353" cy="830997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নতুন শব্দ ও অর্থ শিখি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882" y="1730889"/>
            <a:ext cx="2730235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বাঁকে বাঁকে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0317" y="1752600"/>
            <a:ext cx="355898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 যেখানে বেঁকে যায়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720" y="2753194"/>
            <a:ext cx="83227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ঢালু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125" y="2814750"/>
            <a:ext cx="6864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304" y="4038600"/>
            <a:ext cx="947695" cy="707886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9928" y="3815346"/>
            <a:ext cx="1066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8806" y="1864227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48806" y="2920172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8806" y="4038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384" y="580030"/>
            <a:ext cx="382829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মুখে মুখে উত্তর বলি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1213" y="2995824"/>
            <a:ext cx="6026009" cy="707886"/>
          </a:xfrm>
          <a:prstGeom prst="rect">
            <a:avLst/>
          </a:prstGeom>
          <a:solidFill>
            <a:srgbClr val="CFEB45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 কোন মাসে নদীতে হাঁটুজল থাকে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4854" y="4824484"/>
            <a:ext cx="503535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) নদী দিয়ে কি কি পার হয়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0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169" y="409433"/>
            <a:ext cx="2906973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902" y="2262118"/>
            <a:ext cx="38100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বাক্য গঠন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027" y="4055381"/>
            <a:ext cx="5257800" cy="584775"/>
          </a:xfrm>
          <a:prstGeom prst="rect">
            <a:avLst/>
          </a:prstGeom>
          <a:solidFill>
            <a:srgbClr val="FF33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১ )     বৈশাখ , উঁচু , হাঁটুজল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227" y="5492087"/>
            <a:ext cx="5181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 ২ )     ঢালু  ,  পাড়ি ,  বাঁকে বাঁকে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678" y="673668"/>
            <a:ext cx="34820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শুন্যস্থান পুরণ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823" y="2969755"/>
            <a:ext cx="64235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 বৈশাখ মাসে তার_____________ থাকে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0146" y="4831307"/>
            <a:ext cx="646523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 দুই ধার উঁচু তার ___________তার পাড়ি।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17356">
            <a:off x="9950355" y="673669"/>
            <a:ext cx="174577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2761" y="28498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হাঁটুজল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1921" y="475801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ঢালু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464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631" y="1586244"/>
            <a:ext cx="487184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  বাঁকে বাঁকে কী বয়ে চলে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631" y="3388443"/>
            <a:ext cx="48750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 নদীর দুই ধার দেখতে কেমন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706" y="194790"/>
            <a:ext cx="373852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 কথায় উত্তর দাও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915" y="5129087"/>
            <a:ext cx="61863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৩)বৈশাখ মাসে ছোট নদীর পানি কতটুকু থাকে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2970" y="1499120"/>
            <a:ext cx="2438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) উত্তরঃ নদী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2970" y="3126833"/>
            <a:ext cx="180530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উঁচু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970" y="5129087"/>
            <a:ext cx="21820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) উত্তরঃ হাঁটুজল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0" y="418815"/>
            <a:ext cx="3492974" cy="2406271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3821374" y="3452883"/>
            <a:ext cx="4203510" cy="100993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পরিকল্পিত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652927" y="5390866"/>
            <a:ext cx="74380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নদীর</a:t>
            </a:r>
            <a:r>
              <a:rPr lang="en-US" sz="3200" dirty="0" smtClean="0"/>
              <a:t>… </a:t>
            </a:r>
            <a:r>
              <a:rPr lang="en-US" sz="3200" dirty="0" err="1" smtClean="0"/>
              <a:t>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লাইন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মুখস্ত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419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6"/>
            <a:ext cx="12192000" cy="6857174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3" t="65641" r="1313" b="793"/>
            <a:stretch/>
          </p:blipFill>
          <p:spPr>
            <a:xfrm>
              <a:off x="112543" y="4467710"/>
              <a:ext cx="11854374" cy="2165207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12191999" cy="225083"/>
              </a:xfrm>
              <a:prstGeom prst="rect">
                <a:avLst/>
              </a:prstGeom>
              <a:solidFill>
                <a:srgbClr val="ED43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" y="6632917"/>
                <a:ext cx="12191999" cy="225083"/>
              </a:xfrm>
              <a:prstGeom prst="rect">
                <a:avLst/>
              </a:prstGeom>
              <a:solidFill>
                <a:srgbClr val="ED43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225083"/>
                <a:ext cx="225083" cy="640783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966917" y="225083"/>
                <a:ext cx="225083" cy="640783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Oval 8"/>
          <p:cNvSpPr/>
          <p:nvPr/>
        </p:nvSpPr>
        <p:spPr>
          <a:xfrm>
            <a:off x="471005" y="821440"/>
            <a:ext cx="2117649" cy="2217973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10755" y="939239"/>
            <a:ext cx="2185413" cy="2100173"/>
          </a:xfrm>
          <a:prstGeom prst="ellipse">
            <a:avLst/>
          </a:prstGeom>
          <a:solidFill>
            <a:srgbClr val="ED4384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7689" y="858062"/>
            <a:ext cx="2283853" cy="2144727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360794" y="939238"/>
            <a:ext cx="2346102" cy="2100173"/>
          </a:xfrm>
          <a:prstGeom prst="ellipse">
            <a:avLst/>
          </a:prstGeom>
          <a:solidFill>
            <a:srgbClr val="EEB542"/>
          </a:solidFill>
          <a:ln w="76200">
            <a:solidFill>
              <a:srgbClr val="ED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-40253" r="-8" b="38056"/>
          <a:stretch/>
        </p:blipFill>
        <p:spPr>
          <a:xfrm>
            <a:off x="365236" y="-3769319"/>
            <a:ext cx="11577711" cy="10306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61" y="768604"/>
            <a:ext cx="1862391" cy="1967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3646" y="3277479"/>
            <a:ext cx="41997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চক্রবর্তী</a:t>
            </a:r>
            <a:r>
              <a:rPr lang="bn-BD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পূর্বগুরুকচি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1" t="7673" r="35333"/>
          <a:stretch/>
        </p:blipFill>
        <p:spPr>
          <a:xfrm>
            <a:off x="6706731" y="1752384"/>
            <a:ext cx="702587" cy="40206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64078" y="2145486"/>
            <a:ext cx="3513438" cy="3998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 -  </a:t>
            </a:r>
            <a:r>
              <a:rPr lang="en-US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বিষয় –</a:t>
            </a:r>
            <a:r>
              <a:rPr lang="en-US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পাঠের শিরোনাম –</a:t>
            </a:r>
            <a:r>
              <a:rPr lang="en-US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আমাদের ছোট </a:t>
            </a:r>
            <a:r>
              <a:rPr lang="en-US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নদী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পাঠ্যাংশঃ (আমাদের ----তার পাড়ি।)</a:t>
            </a:r>
            <a:endParaRPr lang="en-US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28" y="510588"/>
            <a:ext cx="1439568" cy="18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6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3578" y="192206"/>
            <a:ext cx="1874293" cy="1844722"/>
            <a:chOff x="203578" y="192206"/>
            <a:chExt cx="1874293" cy="1844722"/>
          </a:xfrm>
        </p:grpSpPr>
        <p:grpSp>
          <p:nvGrpSpPr>
            <p:cNvPr id="8" name="Group 7"/>
            <p:cNvGrpSpPr/>
            <p:nvPr/>
          </p:nvGrpSpPr>
          <p:grpSpPr>
            <a:xfrm rot="5400000">
              <a:off x="218364" y="177420"/>
              <a:ext cx="1539922" cy="1569493"/>
              <a:chOff x="272955" y="968991"/>
              <a:chExt cx="1539922" cy="1569493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5400000">
              <a:off x="370764" y="329820"/>
              <a:ext cx="1539922" cy="1569493"/>
              <a:chOff x="272955" y="968991"/>
              <a:chExt cx="1539922" cy="156949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5400000">
              <a:off x="523164" y="482220"/>
              <a:ext cx="1539922" cy="1569493"/>
              <a:chOff x="272955" y="968991"/>
              <a:chExt cx="1539922" cy="156949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 rot="10427471">
            <a:off x="9707206" y="4475914"/>
            <a:ext cx="2050376" cy="1929488"/>
            <a:chOff x="203578" y="192206"/>
            <a:chExt cx="1874293" cy="1844722"/>
          </a:xfrm>
        </p:grpSpPr>
        <p:grpSp>
          <p:nvGrpSpPr>
            <p:cNvPr id="23" name="Group 22"/>
            <p:cNvGrpSpPr/>
            <p:nvPr/>
          </p:nvGrpSpPr>
          <p:grpSpPr>
            <a:xfrm rot="5400000">
              <a:off x="218364" y="177420"/>
              <a:ext cx="1539922" cy="1569493"/>
              <a:chOff x="272955" y="968991"/>
              <a:chExt cx="1539922" cy="156949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5400000">
              <a:off x="370764" y="329820"/>
              <a:ext cx="1539922" cy="1569493"/>
              <a:chOff x="272955" y="968991"/>
              <a:chExt cx="1539922" cy="156949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5400000">
              <a:off x="523164" y="482220"/>
              <a:ext cx="1539922" cy="1569493"/>
              <a:chOff x="272955" y="968991"/>
              <a:chExt cx="1539922" cy="156949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72955" y="968991"/>
                <a:ext cx="27296" cy="156949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72955" y="2508913"/>
                <a:ext cx="1539922" cy="2957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3625948" y="608223"/>
            <a:ext cx="513473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799" y="5411443"/>
            <a:ext cx="5303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বুঝলে</a:t>
            </a:r>
            <a:r>
              <a:rPr lang="en-US" sz="3600" dirty="0" smtClean="0"/>
              <a:t> </a:t>
            </a:r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1501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459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33433" y="613012"/>
            <a:ext cx="5867400" cy="1600200"/>
          </a:xfrm>
          <a:prstGeom prst="wedgeRoundRectCallout">
            <a:avLst>
              <a:gd name="adj1" fmla="val -6254"/>
              <a:gd name="adj2" fmla="val 92915"/>
              <a:gd name="adj3" fmla="val 16667"/>
            </a:avLst>
          </a:prstGeom>
          <a:solidFill>
            <a:srgbClr val="FFC00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88776" y="3267502"/>
            <a:ext cx="6400800" cy="30480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ছোট নদী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রবীন্দ্রনাথ ঠাকুর 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071" y="611945"/>
            <a:ext cx="531876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35175" y="3101926"/>
            <a:ext cx="8954695" cy="3263411"/>
            <a:chOff x="247052" y="2286000"/>
            <a:chExt cx="8954695" cy="3263411"/>
          </a:xfrm>
          <a:solidFill>
            <a:srgbClr val="FFC000"/>
          </a:solidFill>
        </p:grpSpPr>
        <p:sp>
          <p:nvSpPr>
            <p:cNvPr id="3" name="TextBox 2"/>
            <p:cNvSpPr txBox="1"/>
            <p:nvPr/>
          </p:nvSpPr>
          <p:spPr>
            <a:xfrm>
              <a:off x="381000" y="2286000"/>
              <a:ext cx="701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শোনাঃ  ২,২,১। পাঠ্যাংশটুকু শুনে বুঝতে পারবে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2971800"/>
              <a:ext cx="631935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বলাঃ   ২,১,২।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পাঠ্যাংশটুকু বুঝে বলতে পারবে 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3657600"/>
              <a:ext cx="883920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পড়াঃ   ২,১,২। পাঠ্যাংশটুকু স্পষ্ট,শুদ্ধ ও সাবলীলভাবে পড়তে পারবে।</a:t>
              </a: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7052" y="4964636"/>
              <a:ext cx="895469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লেখাঃ  ২,১,১। পাঠ্যাংশটুকু স্পষ্ট , পরিচ্ছন্ন ও শুদ্ধভাবে লিখতে পারবে।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099" y="220639"/>
            <a:ext cx="8229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6248" y="5581934"/>
            <a:ext cx="7545655" cy="923330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ছোট নদী চলে বাঁকে বাঁকে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1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9717" y="257994"/>
            <a:ext cx="8229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9717" y="5271447"/>
            <a:ext cx="7840608" cy="1015663"/>
          </a:xfrm>
          <a:prstGeom prst="rect">
            <a:avLst/>
          </a:prstGeom>
          <a:solidFill>
            <a:srgbClr val="CFEB45"/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বৈশাখ মাসে তার হাঁটুজল থাকে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1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66495025_c51ee8fb3f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260" y="159521"/>
            <a:ext cx="7964807" cy="483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5260" y="5521238"/>
            <a:ext cx="773961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পার হয়ে যায় গরু, পার হয় গাড়ি,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5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hoto-no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735" y="214953"/>
            <a:ext cx="7243549" cy="4736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0605" y="5584209"/>
            <a:ext cx="8053808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দুই ধার উঁচু তার, ঢালু তার পাড়ি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2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19</cp:revision>
  <dcterms:created xsi:type="dcterms:W3CDTF">2020-09-05T05:18:11Z</dcterms:created>
  <dcterms:modified xsi:type="dcterms:W3CDTF">2020-09-05T07:44:14Z</dcterms:modified>
</cp:coreProperties>
</file>