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57" r:id="rId3"/>
    <p:sldId id="303" r:id="rId4"/>
    <p:sldId id="304" r:id="rId5"/>
    <p:sldId id="314" r:id="rId6"/>
    <p:sldId id="310" r:id="rId7"/>
    <p:sldId id="308" r:id="rId8"/>
    <p:sldId id="306" r:id="rId9"/>
    <p:sldId id="305" r:id="rId10"/>
    <p:sldId id="309" r:id="rId11"/>
    <p:sldId id="311" r:id="rId12"/>
    <p:sldId id="312" r:id="rId13"/>
    <p:sldId id="313" r:id="rId14"/>
    <p:sldId id="316" r:id="rId15"/>
    <p:sldId id="317" r:id="rId16"/>
    <p:sldId id="318" r:id="rId17"/>
    <p:sldId id="319" r:id="rId18"/>
    <p:sldId id="321" r:id="rId19"/>
    <p:sldId id="322" r:id="rId20"/>
    <p:sldId id="324" r:id="rId21"/>
    <p:sldId id="32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000099"/>
    <a:srgbClr val="00FF00"/>
    <a:srgbClr val="3399FF"/>
    <a:srgbClr val="FF00FF"/>
    <a:srgbClr val="00FFFF"/>
    <a:srgbClr val="800000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5B0F-FC76-45A5-B1C3-AC17C3008E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830D0-ABDE-4897-A43D-70C43561F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B4631-7443-4BC1-9099-33416883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BA1A-71B0-4969-94D7-2078969ED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D96C5-B5D9-4C84-BC61-CBA8C70F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7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8783-0983-4FA2-876F-30E8580D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4D576-A04D-4EB8-823A-7286824E8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2A363-35E4-48B9-BEB9-302E6D1D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51E6B-6EE0-4AC7-80EE-3BB9A4D1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17459-CDAF-4CD6-8E79-CE5D0974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4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BFF59-7630-47DA-8A59-078139943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B2C85-7FF3-4D32-BCD8-0F9559241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C044-8E5A-4149-9F17-0F9D39C2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DF2C1-6AAD-4C77-AC4D-0EA7224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2CDCD-8231-4061-AD32-5F442041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6421-8C43-4AEC-9C19-60AD8C8C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D430C-B66A-4C08-91A0-D8FBDA78E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CA929-F2C9-4983-AF9B-AC6F105E4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AA5BB-D4E7-41D2-98A8-60A6D659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2F95A-8F6F-400E-BD47-3A46F455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7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4886-B900-41F2-BDA5-61FE670BA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81277-76D9-4EC4-82F2-ADCD5A2B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C2B1B-7254-49A0-BE61-47CBBE2D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FC7F9-A415-4542-B60C-AC399103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0B4A4-ED86-40D8-BF94-BC6B2A4D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0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00B01-8BD1-4EE1-A155-817FC1BD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CBFCA-1501-4BB0-998C-69DE7D540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32215-969A-4FF7-B6DC-BC0963CEF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AFC70-8186-4C93-9CCE-EAE283F2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5C862-4D09-4FCF-AD9C-F97E49CF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0B1E4-F5CB-4AD5-B96D-7B392B8B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388D-075D-46E3-AEFC-59C2C2E81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13820-F913-4808-8C47-E60B28686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88D83-05FF-4B1D-A591-017406C23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E144B-CDAB-4D17-834A-458307A4D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DBAD35-45C5-4579-A152-82AEECA63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FBA220-4A30-422F-ABCA-67D61C8E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C6DDB0-3AB2-45F9-A9D3-AB3736BA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D3D698-DF17-4311-92FC-7D7AE7C7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0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041A-C4C9-472D-A450-264D3CD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D0298-206D-4734-BB80-654675FA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8C910E-FC68-4F2F-BDEA-CA489999C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9BBB8-E8BA-4E42-BD7C-5190E81BB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E1930-4F53-4FAC-8CCE-4011C3EF3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C42C6-338C-489A-A1BF-562311DB4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AE373-FD22-4DA0-8F17-1B5FA981B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0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CAF7-8DD2-4762-B3B7-2E8271AF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74674-A6C7-4680-8B86-F14EEDCCF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81AE0-F3BD-46FC-A6EF-0F3399BFB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861E1-6114-40C2-A042-872FA06BE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32BC4-81A5-446A-A18E-3C38E4D52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EAEBA-FF1B-4BE8-B467-EE028AD8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5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068B9-4248-4849-B528-D5809A6C5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D818E-6C8B-49DD-8D7F-35511688F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376CD-22E5-450A-B35F-90F20387E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856AF-2ED3-4246-97E5-4B3E1CEF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82A88-03AD-45BA-9149-84418111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3CF3F-ADE8-46F6-A74A-DB43E564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5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A86248-3DC1-4890-A2F5-3942FBE8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29CB-4621-4ED8-A675-2912947F7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F8390-6303-4927-920D-880A92413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AB334-3449-471C-99F5-D16C1A7B718B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D32A6-D434-462D-9A17-E15AFB35B0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3528F-6F37-4B0B-A14B-661BA3052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5388-F9D7-4F8E-9DF9-AA45120BE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fif"/><Relationship Id="rId4" Type="http://schemas.openxmlformats.org/officeDocument/2006/relationships/image" Target="../media/image21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jpg"/><Relationship Id="rId4" Type="http://schemas.openxmlformats.org/officeDocument/2006/relationships/image" Target="../media/image1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956A3B-E1D5-400B-9DE1-E0BAE0029666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  <a:pattFill prst="pct90">
            <a:fgClr>
              <a:srgbClr val="FF00FF"/>
            </a:fgClr>
            <a:bgClr>
              <a:schemeClr val="bg1"/>
            </a:bgClr>
          </a:patt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A20F10E-2F84-43EC-824C-16EDED817C1C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grpFill/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3A542D9-8172-4E9F-9DC3-9B8B7B13CDD4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grp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DDC1209-D91D-409F-8015-3113E40DE46A}"/>
              </a:ext>
            </a:extLst>
          </p:cNvPr>
          <p:cNvSpPr txBox="1"/>
          <p:nvPr/>
        </p:nvSpPr>
        <p:spPr>
          <a:xfrm>
            <a:off x="506437" y="414998"/>
            <a:ext cx="11183815" cy="1818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1600" b="1" dirty="0" err="1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Dimla</a:t>
            </a:r>
            <a:r>
              <a:rPr lang="bn-BD" sz="16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Online</a:t>
            </a:r>
            <a:r>
              <a:rPr lang="en-US" sz="16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Primary </a:t>
            </a:r>
            <a:r>
              <a:rPr lang="bn-BD" sz="1600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Schoo</a:t>
            </a:r>
            <a:r>
              <a:rPr lang="bn-BD" b="1" dirty="0">
                <a:solidFill>
                  <a:srgbClr val="0000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</a:p>
          <a:p>
            <a:pPr algn="ctr"/>
            <a:r>
              <a:rPr lang="bn-BD" sz="700" b="1" dirty="0">
                <a:solidFill>
                  <a:srgbClr val="660066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="1" dirty="0" err="1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000" b="1" dirty="0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000" b="1" dirty="0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00" b="1" dirty="0" err="1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1000" b="1" dirty="0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000" b="1" dirty="0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ক্লাসে  </a:t>
            </a:r>
            <a:r>
              <a:rPr lang="en-US" sz="1000" b="1" dirty="0" err="1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000" b="1" dirty="0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1000" b="1" dirty="0">
              <a:solidFill>
                <a:srgbClr val="FF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000" b="1" dirty="0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="1" dirty="0" err="1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200" b="1" dirty="0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b="1" dirty="0">
                <a:solidFill>
                  <a:srgbClr val="FF00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1200" b="1" dirty="0">
              <a:solidFill>
                <a:srgbClr val="FF00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13882F-A51A-4354-8FEA-E0F0C096B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2233494"/>
            <a:ext cx="4023360" cy="4238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8CACF3-454F-4BA4-AA92-1EEB9CDE3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81" y="2218804"/>
            <a:ext cx="2907657" cy="4209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07EB3E-7F9D-49A0-9688-7CB4023D6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7" y="2233494"/>
            <a:ext cx="4268084" cy="420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08A6AF2-61EA-4582-9451-D96B4C6A83E2}"/>
              </a:ext>
            </a:extLst>
          </p:cNvPr>
          <p:cNvGrpSpPr/>
          <p:nvPr/>
        </p:nvGrpSpPr>
        <p:grpSpPr>
          <a:xfrm>
            <a:off x="168602" y="122583"/>
            <a:ext cx="11847443" cy="6612834"/>
            <a:chOff x="225286" y="119270"/>
            <a:chExt cx="11847443" cy="66128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96E5CD-2848-4C90-8660-F02305AEF534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EC4D578-8B2F-42A3-9342-EB60DC433AAF}"/>
                </a:ext>
              </a:extLst>
            </p:cNvPr>
            <p:cNvSpPr/>
            <p:nvPr/>
          </p:nvSpPr>
          <p:spPr>
            <a:xfrm>
              <a:off x="430694" y="291548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51E91A4-38E9-4293-8AB8-B5898E555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" y="870292"/>
            <a:ext cx="2537107" cy="2219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364DD-A3FC-447D-94B1-5897E31E1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92" y="846480"/>
            <a:ext cx="2537108" cy="2219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1D1FF4-01FE-46F5-841D-E6C9219AC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08" y="870293"/>
            <a:ext cx="2537108" cy="2171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EAE708-2E36-4D32-A2CC-DF1902A27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51" y="870292"/>
            <a:ext cx="2326089" cy="22193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8D90D0-1004-4DB6-82D7-3980E07E2867}"/>
              </a:ext>
            </a:extLst>
          </p:cNvPr>
          <p:cNvSpPr txBox="1"/>
          <p:nvPr/>
        </p:nvSpPr>
        <p:spPr>
          <a:xfrm>
            <a:off x="812701" y="3938954"/>
            <a:ext cx="10708739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রোগঃ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ীবাণুযুক্ত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E65174-DAC3-4DD0-AA4B-42511A747EFD}"/>
              </a:ext>
            </a:extLst>
          </p:cNvPr>
          <p:cNvSpPr txBox="1"/>
          <p:nvPr/>
        </p:nvSpPr>
        <p:spPr>
          <a:xfrm>
            <a:off x="1041009" y="3089617"/>
            <a:ext cx="209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ডায়রিয়া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08FD68-C35E-47DD-A804-4426BD256BFF}"/>
              </a:ext>
            </a:extLst>
          </p:cNvPr>
          <p:cNvSpPr txBox="1"/>
          <p:nvPr/>
        </p:nvSpPr>
        <p:spPr>
          <a:xfrm>
            <a:off x="3555216" y="3121141"/>
            <a:ext cx="253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কলেরা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3EA9B6-869A-42DE-BD0F-F15DE4E4CE94}"/>
              </a:ext>
            </a:extLst>
          </p:cNvPr>
          <p:cNvSpPr txBox="1"/>
          <p:nvPr/>
        </p:nvSpPr>
        <p:spPr>
          <a:xfrm>
            <a:off x="6286608" y="3059668"/>
            <a:ext cx="2455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আমাশয়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3E9003-21A9-48AB-B494-DD5EBCE9031E}"/>
              </a:ext>
            </a:extLst>
          </p:cNvPr>
          <p:cNvSpPr txBox="1"/>
          <p:nvPr/>
        </p:nvSpPr>
        <p:spPr>
          <a:xfrm>
            <a:off x="9191674" y="3074643"/>
            <a:ext cx="2329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টাইফয়েড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6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E7CE6C-C673-4977-9FE8-D22677BF1395}"/>
              </a:ext>
            </a:extLst>
          </p:cNvPr>
          <p:cNvGrpSpPr/>
          <p:nvPr/>
        </p:nvGrpSpPr>
        <p:grpSpPr>
          <a:xfrm>
            <a:off x="135376" y="122583"/>
            <a:ext cx="11921248" cy="6612834"/>
            <a:chOff x="359824" y="119270"/>
            <a:chExt cx="11847443" cy="66128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2D5133-BEE0-461C-BE9A-38FD61DB3489}"/>
                </a:ext>
              </a:extLst>
            </p:cNvPr>
            <p:cNvSpPr/>
            <p:nvPr/>
          </p:nvSpPr>
          <p:spPr>
            <a:xfrm>
              <a:off x="359824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667F7F-4F8F-40F9-B6E4-CE7BA58D0EE8}"/>
                </a:ext>
              </a:extLst>
            </p:cNvPr>
            <p:cNvSpPr/>
            <p:nvPr/>
          </p:nvSpPr>
          <p:spPr>
            <a:xfrm>
              <a:off x="565232" y="291548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A8EECC4-6D08-419A-B84F-8EB62BD5E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365" y="1278401"/>
            <a:ext cx="2619375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A5F86C-3797-4F46-B03C-3583D8A01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29" y="1278401"/>
            <a:ext cx="2857500" cy="1600200"/>
          </a:xfrm>
          <a:prstGeom prst="rect">
            <a:avLst/>
          </a:prstGeom>
        </p:spPr>
      </p:pic>
      <p:grpSp>
        <p:nvGrpSpPr>
          <p:cNvPr id="7" name="Diagram group">
            <a:extLst>
              <a:ext uri="{FF2B5EF4-FFF2-40B4-BE49-F238E27FC236}">
                <a16:creationId xmlns:a16="http://schemas.microsoft.com/office/drawing/2014/main" id="{C773834D-7D50-4F77-937F-5C8C8E1B3DEF}"/>
              </a:ext>
            </a:extLst>
          </p:cNvPr>
          <p:cNvGrpSpPr/>
          <p:nvPr/>
        </p:nvGrpSpPr>
        <p:grpSpPr>
          <a:xfrm>
            <a:off x="7485417" y="1278401"/>
            <a:ext cx="3223744" cy="1600200"/>
            <a:chOff x="4631814" y="1901594"/>
            <a:chExt cx="1447430" cy="1447835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D20FB8D-719E-4F7D-85F4-2E20209AAEFC}"/>
                </a:ext>
              </a:extLst>
            </p:cNvPr>
            <p:cNvSpPr/>
            <p:nvPr/>
          </p:nvSpPr>
          <p:spPr>
            <a:xfrm>
              <a:off x="4631814" y="1901594"/>
              <a:ext cx="1447430" cy="1447835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sp3d z="57200" extrusionH="10600" prstMaterial="plastic">
              <a:bevelT w="101600" h="8600" prst="relaxedInset"/>
              <a:bevelB w="8600" h="86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40A63B-99DC-4782-AB87-F6C13FECD566}"/>
              </a:ext>
            </a:extLst>
          </p:cNvPr>
          <p:cNvSpPr txBox="1"/>
          <p:nvPr/>
        </p:nvSpPr>
        <p:spPr>
          <a:xfrm>
            <a:off x="1294365" y="2878601"/>
            <a:ext cx="256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82EC9-8633-436F-895C-5C58041EADA7}"/>
              </a:ext>
            </a:extLst>
          </p:cNvPr>
          <p:cNvSpPr txBox="1"/>
          <p:nvPr/>
        </p:nvSpPr>
        <p:spPr>
          <a:xfrm>
            <a:off x="4421229" y="287860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81C132-2120-4F65-9882-A7762B72B846}"/>
              </a:ext>
            </a:extLst>
          </p:cNvPr>
          <p:cNvSpPr txBox="1"/>
          <p:nvPr/>
        </p:nvSpPr>
        <p:spPr>
          <a:xfrm>
            <a:off x="7786218" y="2878601"/>
            <a:ext cx="270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15A32E-3C7B-4495-8E34-6AEF8D91288B}"/>
              </a:ext>
            </a:extLst>
          </p:cNvPr>
          <p:cNvSpPr txBox="1"/>
          <p:nvPr/>
        </p:nvSpPr>
        <p:spPr>
          <a:xfrm>
            <a:off x="876954" y="3520541"/>
            <a:ext cx="10658553" cy="292387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ছোঁয়াচে রোগঃ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রোগাক্রান্ত ব্যাক্তির প্রত্যক্ষ ও পরোক্ষ সংস্পর্শে যে সকল রোগ সংক্রমণ হয় তাই ছোঁয়াচে রোগ। যেমন- ফ্লু, ইবোলা, হাম ইত্যাদি । এইডস একটি ভিন্ন ধরনের সংক্রামক রোগ, যা এইচআইভি ভাইরাসের মাধ্যমে ছড়ায়।যদিও আক্রান্ত ব্যাক্তিকে স্পর্শ করলে বা তার ব্যবহৃত কোনো জিনিস ব্যবহার করলে কেউ এইচআইভি দ্বারা আক্রান্ত হবে না 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64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5174D0-CE24-4BAD-9A88-C0C99F5B0A5C}"/>
              </a:ext>
            </a:extLst>
          </p:cNvPr>
          <p:cNvGrpSpPr/>
          <p:nvPr/>
        </p:nvGrpSpPr>
        <p:grpSpPr>
          <a:xfrm>
            <a:off x="135376" y="122583"/>
            <a:ext cx="11921248" cy="6612834"/>
            <a:chOff x="359824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5A00A9-08F0-46B5-BFB0-8EDAEE1B1C38}"/>
                </a:ext>
              </a:extLst>
            </p:cNvPr>
            <p:cNvSpPr/>
            <p:nvPr/>
          </p:nvSpPr>
          <p:spPr>
            <a:xfrm>
              <a:off x="359824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E75B55-884A-4336-A08F-3792F2F8A859}"/>
                </a:ext>
              </a:extLst>
            </p:cNvPr>
            <p:cNvSpPr/>
            <p:nvPr/>
          </p:nvSpPr>
          <p:spPr>
            <a:xfrm>
              <a:off x="565232" y="291548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7C77F85-8A32-4EA0-9592-C9E7FECA2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64" y="873863"/>
            <a:ext cx="3702477" cy="234763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15A71-0E4A-4919-AC1D-A6A35DEC9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29" y="873863"/>
            <a:ext cx="3624778" cy="23476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D013B9-020C-4DCE-8343-D9B21E287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72" y="873863"/>
            <a:ext cx="3299564" cy="23476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AD436D-77E5-4A7E-AA27-8071F56BD28E}"/>
              </a:ext>
            </a:extLst>
          </p:cNvPr>
          <p:cNvSpPr txBox="1"/>
          <p:nvPr/>
        </p:nvSpPr>
        <p:spPr>
          <a:xfrm>
            <a:off x="606563" y="3221502"/>
            <a:ext cx="3702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জলাতঙ্ক রোগ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538D07-8576-471B-A10F-95367634A019}"/>
              </a:ext>
            </a:extLst>
          </p:cNvPr>
          <p:cNvSpPr txBox="1"/>
          <p:nvPr/>
        </p:nvSpPr>
        <p:spPr>
          <a:xfrm>
            <a:off x="4515729" y="3221502"/>
            <a:ext cx="362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ম্যালেরিয়া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0984AB-A0B6-4AC9-BE59-CEE196BB6EEE}"/>
              </a:ext>
            </a:extLst>
          </p:cNvPr>
          <p:cNvSpPr txBox="1"/>
          <p:nvPr/>
        </p:nvSpPr>
        <p:spPr>
          <a:xfrm>
            <a:off x="8315083" y="3221502"/>
            <a:ext cx="329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6C6E8-77FE-43A3-9734-6A4224E996B6}"/>
              </a:ext>
            </a:extLst>
          </p:cNvPr>
          <p:cNvSpPr txBox="1"/>
          <p:nvPr/>
        </p:nvSpPr>
        <p:spPr>
          <a:xfrm>
            <a:off x="606564" y="4084306"/>
            <a:ext cx="11008083" cy="2308324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 ও পোকামাকড়বাহিত সংক্রামক রোগঃ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প্রাণী এবং পোকামাকড়ের মাধ্যমে কিছু জীবাণুবাহিত রোগ ছড়ায়। যেমন- কুকুরের কামড়ের মাধ্যমে জলাতঙ্ক রোগ ছড়ায়। মশার কামড়ের মাধ্যমে ম্যালেরিয়া এবং ডেঙ্গু রোগ ছড়ায়।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7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1AF699-11F8-4B63-BC7E-DC70BFFBFD57}"/>
              </a:ext>
            </a:extLst>
          </p:cNvPr>
          <p:cNvGrpSpPr/>
          <p:nvPr/>
        </p:nvGrpSpPr>
        <p:grpSpPr>
          <a:xfrm>
            <a:off x="135376" y="98519"/>
            <a:ext cx="11921248" cy="6612834"/>
            <a:chOff x="359824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E524939-6CF8-4DC9-B87C-E5B091D8A345}"/>
                </a:ext>
              </a:extLst>
            </p:cNvPr>
            <p:cNvSpPr/>
            <p:nvPr/>
          </p:nvSpPr>
          <p:spPr>
            <a:xfrm>
              <a:off x="359824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CB5783-E96A-4AAA-A4BF-28AF1E56D7E7}"/>
                </a:ext>
              </a:extLst>
            </p:cNvPr>
            <p:cNvSpPr/>
            <p:nvPr/>
          </p:nvSpPr>
          <p:spPr>
            <a:xfrm>
              <a:off x="565232" y="291548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98A8653-2EC4-4E89-B73A-02AF1B250010}"/>
              </a:ext>
            </a:extLst>
          </p:cNvPr>
          <p:cNvSpPr/>
          <p:nvPr/>
        </p:nvSpPr>
        <p:spPr>
          <a:xfrm>
            <a:off x="2333371" y="684015"/>
            <a:ext cx="71032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 একটি  ছক তৈরি কর 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438838-7853-4535-9408-3DBA3717CC04}"/>
              </a:ext>
            </a:extLst>
          </p:cNvPr>
          <p:cNvSpPr/>
          <p:nvPr/>
        </p:nvSpPr>
        <p:spPr>
          <a:xfrm>
            <a:off x="2228793" y="2144640"/>
            <a:ext cx="7312377" cy="654368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রোগের  প্রকারভেদ             রোগের নাম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FC431-A7E5-407B-9378-529C2FFDB6DC}"/>
              </a:ext>
            </a:extLst>
          </p:cNvPr>
          <p:cNvSpPr/>
          <p:nvPr/>
        </p:nvSpPr>
        <p:spPr>
          <a:xfrm>
            <a:off x="2228794" y="2799349"/>
            <a:ext cx="3656188" cy="66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83ADE8-8127-4D40-88CD-705A14C4B812}"/>
              </a:ext>
            </a:extLst>
          </p:cNvPr>
          <p:cNvSpPr/>
          <p:nvPr/>
        </p:nvSpPr>
        <p:spPr>
          <a:xfrm>
            <a:off x="2228790" y="3460531"/>
            <a:ext cx="3656188" cy="577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B7268-7E2E-499C-8BC7-58B0632CC69D}"/>
              </a:ext>
            </a:extLst>
          </p:cNvPr>
          <p:cNvSpPr/>
          <p:nvPr/>
        </p:nvSpPr>
        <p:spPr>
          <a:xfrm>
            <a:off x="2228790" y="4038109"/>
            <a:ext cx="3637415" cy="66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ছোঁয়াচে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35D897-1CB8-451F-B4B7-D9C1A1687500}"/>
              </a:ext>
            </a:extLst>
          </p:cNvPr>
          <p:cNvSpPr/>
          <p:nvPr/>
        </p:nvSpPr>
        <p:spPr>
          <a:xfrm>
            <a:off x="2228793" y="4713019"/>
            <a:ext cx="3637412" cy="69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এবং পোকামাকড়বাহিত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57BE3F43-7B26-46EC-87CB-2AC8FD5FB836}"/>
              </a:ext>
            </a:extLst>
          </p:cNvPr>
          <p:cNvSpPr/>
          <p:nvPr/>
        </p:nvSpPr>
        <p:spPr>
          <a:xfrm>
            <a:off x="5884981" y="2144981"/>
            <a:ext cx="79722" cy="3246573"/>
          </a:xfrm>
          <a:prstGeom prst="flowChart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170D533A-22A7-45E4-A29D-3B0FF3205815}"/>
              </a:ext>
            </a:extLst>
          </p:cNvPr>
          <p:cNvSpPr/>
          <p:nvPr/>
        </p:nvSpPr>
        <p:spPr>
          <a:xfrm>
            <a:off x="5983479" y="2799009"/>
            <a:ext cx="3557690" cy="64711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সোয়াইন ফ্লু, হাম, গুটিবসন্ত, যক্ষ্মা এবং ইনফুয়েঞ্জা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1FFEF310-FC65-472B-A359-ABF74A1C2B3E}"/>
              </a:ext>
            </a:extLst>
          </p:cNvPr>
          <p:cNvSpPr/>
          <p:nvPr/>
        </p:nvSpPr>
        <p:spPr>
          <a:xfrm>
            <a:off x="5964703" y="3429000"/>
            <a:ext cx="3576463" cy="7046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ডায়রিয়া, কলেরা, আমাশয় ও টাইফয়েড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9C2ABE-FC50-4CF1-9C39-83F0AD4F38E9}"/>
              </a:ext>
            </a:extLst>
          </p:cNvPr>
          <p:cNvSpPr/>
          <p:nvPr/>
        </p:nvSpPr>
        <p:spPr>
          <a:xfrm>
            <a:off x="5964703" y="4037598"/>
            <a:ext cx="3576463" cy="661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ফ্লু, ইবোলা, হাম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A7CD26-FF05-4A99-B494-775B5F023977}"/>
              </a:ext>
            </a:extLst>
          </p:cNvPr>
          <p:cNvSpPr/>
          <p:nvPr/>
        </p:nvSpPr>
        <p:spPr>
          <a:xfrm>
            <a:off x="5983477" y="4699121"/>
            <a:ext cx="3557690" cy="69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জলাতঙ্ক, ম্যালেরিয়া এবং ডেঙ্গু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745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62425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Arrow: Right 18">
            <a:extLst>
              <a:ext uri="{FF2B5EF4-FFF2-40B4-BE49-F238E27FC236}">
                <a16:creationId xmlns:a16="http://schemas.microsoft.com/office/drawing/2014/main" id="{8A3F2FF4-6525-4A72-BFED-755A7E4145BC}"/>
              </a:ext>
            </a:extLst>
          </p:cNvPr>
          <p:cNvSpPr/>
          <p:nvPr/>
        </p:nvSpPr>
        <p:spPr>
          <a:xfrm>
            <a:off x="1137912" y="2348010"/>
            <a:ext cx="1799989" cy="911087"/>
          </a:xfrm>
          <a:prstGeom prst="rightArrow">
            <a:avLst/>
          </a:prstGeom>
          <a:solidFill>
            <a:srgbClr val="00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4972" y="2536754"/>
            <a:ext cx="5743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Arrow: Right 18">
            <a:extLst>
              <a:ext uri="{FF2B5EF4-FFF2-40B4-BE49-F238E27FC236}">
                <a16:creationId xmlns:a16="http://schemas.microsoft.com/office/drawing/2014/main" id="{8A3F2FF4-6525-4A72-BFED-755A7E4145BC}"/>
              </a:ext>
            </a:extLst>
          </p:cNvPr>
          <p:cNvSpPr/>
          <p:nvPr/>
        </p:nvSpPr>
        <p:spPr>
          <a:xfrm>
            <a:off x="1137912" y="3361031"/>
            <a:ext cx="1799989" cy="911087"/>
          </a:xfrm>
          <a:prstGeom prst="righ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9936" y="3604342"/>
            <a:ext cx="540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বায়ুবাহিত রোগ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18">
            <a:extLst>
              <a:ext uri="{FF2B5EF4-FFF2-40B4-BE49-F238E27FC236}">
                <a16:creationId xmlns:a16="http://schemas.microsoft.com/office/drawing/2014/main" id="{8A3F2FF4-6525-4A72-BFED-755A7E4145BC}"/>
              </a:ext>
            </a:extLst>
          </p:cNvPr>
          <p:cNvSpPr/>
          <p:nvPr/>
        </p:nvSpPr>
        <p:spPr>
          <a:xfrm>
            <a:off x="1137912" y="4374052"/>
            <a:ext cx="1799989" cy="911087"/>
          </a:xfrm>
          <a:prstGeom prst="rightArrow">
            <a:avLst/>
          </a:prstGeom>
          <a:solidFill>
            <a:srgbClr val="CCFF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9936" y="4585121"/>
            <a:ext cx="548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তিনটি পানিবাহিত রোগের নাম লিখ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71952" y="636448"/>
            <a:ext cx="3906541" cy="1106418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27B1859-D840-4043-88EF-6D3565EBE76F}"/>
              </a:ext>
            </a:extLst>
          </p:cNvPr>
          <p:cNvSpPr/>
          <p:nvPr/>
        </p:nvSpPr>
        <p:spPr>
          <a:xfrm>
            <a:off x="1137911" y="5441488"/>
            <a:ext cx="1799989" cy="92446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A9659D-654F-4406-8BF6-5C663E2020BD}"/>
              </a:ext>
            </a:extLst>
          </p:cNvPr>
          <p:cNvSpPr txBox="1"/>
          <p:nvPr/>
        </p:nvSpPr>
        <p:spPr>
          <a:xfrm>
            <a:off x="3871952" y="5598281"/>
            <a:ext cx="548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এইডস কী?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8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9EBF79-6CCD-45DA-8F76-254AFAFF3757}"/>
              </a:ext>
            </a:extLst>
          </p:cNvPr>
          <p:cNvGrpSpPr/>
          <p:nvPr/>
        </p:nvGrpSpPr>
        <p:grpSpPr>
          <a:xfrm>
            <a:off x="0" y="73826"/>
            <a:ext cx="12191999" cy="6784173"/>
            <a:chOff x="53009" y="255296"/>
            <a:chExt cx="11920014" cy="678417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BED970-3570-42F2-B988-A86BC6305627}"/>
                </a:ext>
              </a:extLst>
            </p:cNvPr>
            <p:cNvSpPr/>
            <p:nvPr/>
          </p:nvSpPr>
          <p:spPr>
            <a:xfrm>
              <a:off x="53009" y="255296"/>
              <a:ext cx="11920014" cy="678417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C5D7EA-B606-4F7A-B167-63F43233F3EE}"/>
                </a:ext>
              </a:extLst>
            </p:cNvPr>
            <p:cNvSpPr/>
            <p:nvPr/>
          </p:nvSpPr>
          <p:spPr>
            <a:xfrm>
              <a:off x="273071" y="427574"/>
              <a:ext cx="11488549" cy="640791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A368DCBC-6FED-44E5-94AA-1857AE94D09D}"/>
              </a:ext>
            </a:extLst>
          </p:cNvPr>
          <p:cNvSpPr/>
          <p:nvPr/>
        </p:nvSpPr>
        <p:spPr>
          <a:xfrm>
            <a:off x="3770825" y="343617"/>
            <a:ext cx="3399996" cy="728572"/>
          </a:xfrm>
          <a:prstGeom prst="flowChartOffpageConnector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18">
            <a:extLst>
              <a:ext uri="{FF2B5EF4-FFF2-40B4-BE49-F238E27FC236}">
                <a16:creationId xmlns:a16="http://schemas.microsoft.com/office/drawing/2014/main" id="{F98AEC49-CE6D-44A7-B1FA-40E9EAD1BF71}"/>
              </a:ext>
            </a:extLst>
          </p:cNvPr>
          <p:cNvSpPr/>
          <p:nvPr/>
        </p:nvSpPr>
        <p:spPr>
          <a:xfrm>
            <a:off x="1012066" y="1577785"/>
            <a:ext cx="1799989" cy="911087"/>
          </a:xfrm>
          <a:prstGeom prst="rightArrow">
            <a:avLst/>
          </a:prstGeom>
          <a:solidFill>
            <a:srgbClr val="00FF0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১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18">
            <a:extLst>
              <a:ext uri="{FF2B5EF4-FFF2-40B4-BE49-F238E27FC236}">
                <a16:creationId xmlns:a16="http://schemas.microsoft.com/office/drawing/2014/main" id="{DCE3AC5A-8B9D-48A6-89DB-EDC76376D87C}"/>
              </a:ext>
            </a:extLst>
          </p:cNvPr>
          <p:cNvSpPr/>
          <p:nvPr/>
        </p:nvSpPr>
        <p:spPr>
          <a:xfrm>
            <a:off x="1012065" y="3975244"/>
            <a:ext cx="1799989" cy="911087"/>
          </a:xfrm>
          <a:prstGeom prst="rightArrow">
            <a:avLst/>
          </a:prstGeom>
          <a:solidFill>
            <a:srgbClr val="CCFF3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7022C1-306A-414C-AC97-880A3AEA5AA8}"/>
              </a:ext>
            </a:extLst>
          </p:cNvPr>
          <p:cNvSpPr txBox="1"/>
          <p:nvPr/>
        </p:nvSpPr>
        <p:spPr>
          <a:xfrm>
            <a:off x="3385458" y="1824846"/>
            <a:ext cx="371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বায়ুবাহিত রোগের নাম লিখ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7F053-4122-4C50-B0C7-2668E0732E00}"/>
              </a:ext>
            </a:extLst>
          </p:cNvPr>
          <p:cNvSpPr txBox="1"/>
          <p:nvPr/>
        </p:nvSpPr>
        <p:spPr>
          <a:xfrm>
            <a:off x="3385458" y="3041584"/>
            <a:ext cx="392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 রোগের নাম লিখ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8">
            <a:extLst>
              <a:ext uri="{FF2B5EF4-FFF2-40B4-BE49-F238E27FC236}">
                <a16:creationId xmlns:a16="http://schemas.microsoft.com/office/drawing/2014/main" id="{50A3000A-D5BD-4A5B-A4B5-706A13EC1459}"/>
              </a:ext>
            </a:extLst>
          </p:cNvPr>
          <p:cNvSpPr/>
          <p:nvPr/>
        </p:nvSpPr>
        <p:spPr>
          <a:xfrm>
            <a:off x="1012065" y="2775421"/>
            <a:ext cx="1799989" cy="911087"/>
          </a:xfrm>
          <a:prstGeom prst="righ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61561E-43E5-4EE5-87C5-00D5748B85C6}"/>
              </a:ext>
            </a:extLst>
          </p:cNvPr>
          <p:cNvSpPr txBox="1"/>
          <p:nvPr/>
        </p:nvSpPr>
        <p:spPr>
          <a:xfrm>
            <a:off x="3085040" y="4180124"/>
            <a:ext cx="416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ছোঁয়াচে রোগের নাম লিখ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C625E7E-FA5A-4C79-BE78-B82F9C48855A}"/>
              </a:ext>
            </a:extLst>
          </p:cNvPr>
          <p:cNvSpPr/>
          <p:nvPr/>
        </p:nvSpPr>
        <p:spPr>
          <a:xfrm>
            <a:off x="1012064" y="5139599"/>
            <a:ext cx="1799989" cy="924463"/>
          </a:xfrm>
          <a:prstGeom prst="righ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নং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AE7F2E-5EF9-4A90-A423-6D777F32E0E7}"/>
              </a:ext>
            </a:extLst>
          </p:cNvPr>
          <p:cNvSpPr txBox="1"/>
          <p:nvPr/>
        </p:nvSpPr>
        <p:spPr>
          <a:xfrm>
            <a:off x="3385458" y="5475061"/>
            <a:ext cx="520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ও পোকামাকড়বাহিত রোগের নাম লিখ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7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62F73E-8E83-496B-A3E5-77E40E9E187E}"/>
              </a:ext>
            </a:extLst>
          </p:cNvPr>
          <p:cNvGrpSpPr/>
          <p:nvPr/>
        </p:nvGrpSpPr>
        <p:grpSpPr>
          <a:xfrm>
            <a:off x="172278" y="98520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7C6AC2-5CE8-4CE4-97F8-6CE41340D9E2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062485-BF30-4AC0-AF09-A1FBEBE27DB8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857249D-3F46-45A3-93EF-DB344680C791}"/>
              </a:ext>
            </a:extLst>
          </p:cNvPr>
          <p:cNvSpPr/>
          <p:nvPr/>
        </p:nvSpPr>
        <p:spPr>
          <a:xfrm>
            <a:off x="4565772" y="838018"/>
            <a:ext cx="3060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5376C-52A2-4F84-8214-71E259F50A33}"/>
              </a:ext>
            </a:extLst>
          </p:cNvPr>
          <p:cNvSpPr txBox="1"/>
          <p:nvPr/>
        </p:nvSpPr>
        <p:spPr>
          <a:xfrm>
            <a:off x="2622886" y="2630918"/>
            <a:ext cx="8085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 এইডস একটি 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ধরনের  সংক্রামক রোগ।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 কুকুরের কামড়ের মাধ্যমে 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জলাতঙ্ক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রোগ ছড়ায়।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 মশার কামড়ের মাধ্যমে ম্যালেরিয়া এবং 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ডেঙ্গু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রোগ ছড়ায়।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7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398CE4-5B54-42F7-91ED-5CB6BA9C63F1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1141EF-415F-4C8A-81FF-3CB7C2B46F38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A68C13-0249-4A2F-BA97-C461691AEB1A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3F42D9-2272-41A7-AE1D-1B0BD04987CC}"/>
              </a:ext>
            </a:extLst>
          </p:cNvPr>
          <p:cNvSpPr txBox="1"/>
          <p:nvPr/>
        </p:nvSpPr>
        <p:spPr>
          <a:xfrm>
            <a:off x="3328128" y="541667"/>
            <a:ext cx="600375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উত্তরটিতে টিক চিহ্ন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 ।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১) কোনটি বায়ুবাহিত রোগ?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(ক) ইবোলা                  (খ) জলাতঙ্ক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(গ)  যক্ষ্মা                     (ঘ) আমাশয়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২) কুকুরের কামড়ের মাধ্যমে কোন রোগটি ছড়ায়?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(ক) গুটিবসন্ত                 (খ) জলাতঙ্ক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(গ)  কলেরা                  (ঘ) হাম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৩) এইডস রোগের ভাইরাসের নাম কি?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(ক) ব্যাকটেরিয়া             (খ) ছত্রাক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(গ) এইচআইভি              (ঘ) ইনফুয়েঞ্জা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36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245166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22556E-D1DB-4593-9037-5746E448F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E1337F-51FA-43EB-9996-44878A95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</p:spPr>
        </p:pic>
      </p:grp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05F50A38-FBDA-48F6-9A3F-67110314C031}"/>
              </a:ext>
            </a:extLst>
          </p:cNvPr>
          <p:cNvSpPr/>
          <p:nvPr/>
        </p:nvSpPr>
        <p:spPr>
          <a:xfrm>
            <a:off x="4333460" y="656086"/>
            <a:ext cx="2226365" cy="1311965"/>
          </a:xfrm>
          <a:prstGeom prst="downArrowCallou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F2D87-D27C-43CE-89F3-9646AD073EBB}"/>
              </a:ext>
            </a:extLst>
          </p:cNvPr>
          <p:cNvSpPr txBox="1"/>
          <p:nvPr/>
        </p:nvSpPr>
        <p:spPr>
          <a:xfrm>
            <a:off x="1605960" y="2047564"/>
            <a:ext cx="312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 উত্তর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E1589-F6C8-4511-8D3A-CB14E0629A64}"/>
              </a:ext>
            </a:extLst>
          </p:cNvPr>
          <p:cNvSpPr txBox="1"/>
          <p:nvPr/>
        </p:nvSpPr>
        <p:spPr>
          <a:xfrm>
            <a:off x="2027582" y="3278266"/>
            <a:ext cx="6838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 সংক্রামক রোগ কত প্রকার?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 এইচআইভি  কোন রোগের ভাইরাসের নাম?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4CB0E-15B2-44A3-8395-2E98D884D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408">
            <a:off x="9821040" y="614287"/>
            <a:ext cx="1614406" cy="16144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5A18BC-AE65-4038-BA0A-21D1369D7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9" y="5025958"/>
            <a:ext cx="1201483" cy="12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BDB304C-B67B-4116-9FEF-618F78FC77A5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E07B43-668C-4C2D-8E60-102CAADD211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63B747-9775-4254-9CDB-E78A71734757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1523B4-3286-430F-86EA-E9A2926F9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20" y="623539"/>
            <a:ext cx="4695762" cy="5610922"/>
          </a:xfrm>
          <a:prstGeom prst="rect">
            <a:avLst/>
          </a:prstGeom>
          <a:noFill/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971DA-D324-4AC3-8316-5C23403301B8}"/>
              </a:ext>
            </a:extLst>
          </p:cNvPr>
          <p:cNvSpPr txBox="1"/>
          <p:nvPr/>
        </p:nvSpPr>
        <p:spPr>
          <a:xfrm>
            <a:off x="1955732" y="985725"/>
            <a:ext cx="3871912" cy="1200329"/>
          </a:xfrm>
          <a:prstGeom prst="rect">
            <a:avLst/>
          </a:prstGeom>
          <a:solidFill>
            <a:srgbClr val="66FF33"/>
          </a:solid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প্রাথমিক বিজ্ঞান বইয়ের 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 বের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5A0D00-559F-46B6-A131-317EA5BB0A44}"/>
              </a:ext>
            </a:extLst>
          </p:cNvPr>
          <p:cNvSpPr txBox="1"/>
          <p:nvPr/>
        </p:nvSpPr>
        <p:spPr>
          <a:xfrm>
            <a:off x="863568" y="3662948"/>
            <a:ext cx="5631346" cy="1754326"/>
          </a:xfrm>
          <a:prstGeom prst="rect">
            <a:avLst/>
          </a:prstGeom>
          <a:solidFill>
            <a:srgbClr val="66FF33"/>
          </a:solidFill>
          <a:ln w="63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 নিরবে পড়, বুঝতে সমস্যা হলে তোমার পাশের বন্ধুকে জিজ্ঞেস কর প্রয়োজনে আমাকে বলো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5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C22A2FF-453E-42C6-B3C3-6B84429A704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225286" y="119270"/>
            <a:chExt cx="11847443" cy="6612834"/>
          </a:xfrm>
          <a:solidFill>
            <a:srgbClr val="FFFF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2F0E07-A26A-4294-B2B1-4ED9CCE36B28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pattFill prst="pct90">
              <a:fgClr>
                <a:srgbClr val="00FF00"/>
              </a:fgClr>
              <a:bgClr>
                <a:schemeClr val="bg1"/>
              </a:bgClr>
            </a:patt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7EE6C6-F79E-4E59-B07E-8F145CA0B1F1}"/>
                </a:ext>
              </a:extLst>
            </p:cNvPr>
            <p:cNvSpPr/>
            <p:nvPr/>
          </p:nvSpPr>
          <p:spPr>
            <a:xfrm>
              <a:off x="430694" y="291548"/>
              <a:ext cx="11436626" cy="6268278"/>
            </a:xfrm>
            <a:prstGeom prst="rect">
              <a:avLst/>
            </a:prstGeom>
            <a:pattFill prst="pct90">
              <a:fgClr>
                <a:srgbClr val="00FF00"/>
              </a:fgClr>
              <a:bgClr>
                <a:schemeClr val="bg1"/>
              </a:bgClr>
            </a:patt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0930ADC5-7A17-4847-8BC1-9CEFDE113B3E}"/>
              </a:ext>
            </a:extLst>
          </p:cNvPr>
          <p:cNvSpPr/>
          <p:nvPr/>
        </p:nvSpPr>
        <p:spPr>
          <a:xfrm>
            <a:off x="916746" y="345140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 মার্জুয়ারা বেগম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দক্ষিণ বালাপাড়া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নীলফামারি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marjuara1982@gmail.com</a:t>
            </a:r>
            <a:endParaRPr lang="en-US" sz="2800" dirty="0">
              <a:solidFill>
                <a:srgbClr val="00206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446B63-B8DF-48E6-8FA4-00157847C75C}"/>
              </a:ext>
            </a:extLst>
          </p:cNvPr>
          <p:cNvSpPr/>
          <p:nvPr/>
        </p:nvSpPr>
        <p:spPr>
          <a:xfrm>
            <a:off x="3385929" y="713793"/>
            <a:ext cx="4670474" cy="11593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83F35-DEC9-4608-90D1-C1111CE67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490" y="2635478"/>
            <a:ext cx="2933618" cy="30056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482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207347" y="143469"/>
            <a:ext cx="11847443" cy="6530726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4976854-1ECA-4503-BB45-00CEB550F348}"/>
              </a:ext>
            </a:extLst>
          </p:cNvPr>
          <p:cNvSpPr/>
          <p:nvPr/>
        </p:nvSpPr>
        <p:spPr>
          <a:xfrm>
            <a:off x="4544471" y="858180"/>
            <a:ext cx="2328242" cy="884583"/>
          </a:xfrm>
          <a:prstGeom prst="homePlate">
            <a:avLst/>
          </a:prstGeom>
          <a:solidFill>
            <a:srgbClr val="00FFFF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4F1A8-7F6B-4BAF-A95D-4FD13D684184}"/>
              </a:ext>
            </a:extLst>
          </p:cNvPr>
          <p:cNvSpPr txBox="1"/>
          <p:nvPr/>
        </p:nvSpPr>
        <p:spPr>
          <a:xfrm>
            <a:off x="3724930" y="2078308"/>
            <a:ext cx="62955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মাম্পস কোন ধরনের রোগ লিখে আনবে।</a:t>
            </a:r>
          </a:p>
          <a:p>
            <a:pPr marL="742950" indent="-742950">
              <a:buAutoNum type="arabicParenR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রোগের প্রকারভেদ ও রোগের নামের ছক তৈরি করে আনবে।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647242" y="522166"/>
            <a:ext cx="1889007" cy="183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1FDC36-2A23-4F31-9157-E46FAE141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2" y="4186226"/>
            <a:ext cx="2205789" cy="212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38643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4CA1E2-E306-44A9-AEFF-7E61321FCB0F}"/>
              </a:ext>
            </a:extLst>
          </p:cNvPr>
          <p:cNvGrpSpPr/>
          <p:nvPr/>
        </p:nvGrpSpPr>
        <p:grpSpPr>
          <a:xfrm>
            <a:off x="172278" y="163637"/>
            <a:ext cx="11847443" cy="6530726"/>
            <a:chOff x="225286" y="119270"/>
            <a:chExt cx="11847443" cy="66128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BEAA85-25FC-41EE-AAD1-EA384A7A9316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6F46D99-709E-4099-8DEF-33F215F11CF4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1DD9726-43AD-47EB-AC7F-A5679E8D2C54}"/>
              </a:ext>
            </a:extLst>
          </p:cNvPr>
          <p:cNvSpPr txBox="1"/>
          <p:nvPr/>
        </p:nvSpPr>
        <p:spPr>
          <a:xfrm>
            <a:off x="537411" y="463285"/>
            <a:ext cx="11145252" cy="1173010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43DAB4-F4A1-49DE-8428-CC4E70C52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70" y="1793346"/>
            <a:ext cx="5378993" cy="4615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7704E1-21AD-4C6F-A9F0-102693CB7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1" y="1778892"/>
            <a:ext cx="5554227" cy="461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1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207" y="1677855"/>
            <a:ext cx="3464730" cy="4383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998" y="1973109"/>
            <a:ext cx="7511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৫ম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ঃ ৭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 ।</a:t>
            </a: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ংক্রাম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34281" y="633046"/>
            <a:ext cx="5521927" cy="1069533"/>
          </a:xfrm>
          <a:prstGeom prst="ellipse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2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31053B-55D9-4452-AA8E-14F341B70C8E}"/>
              </a:ext>
            </a:extLst>
          </p:cNvPr>
          <p:cNvGrpSpPr/>
          <p:nvPr/>
        </p:nvGrpSpPr>
        <p:grpSpPr>
          <a:xfrm>
            <a:off x="106018" y="0"/>
            <a:ext cx="11979963" cy="6625883"/>
            <a:chOff x="225286" y="119270"/>
            <a:chExt cx="11847443" cy="66128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0240DB-1A19-4716-A804-58E3CF1F567E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E1CEC6D-4DC3-46D4-AE92-AE0C58F462A9}"/>
                </a:ext>
              </a:extLst>
            </p:cNvPr>
            <p:cNvSpPr/>
            <p:nvPr/>
          </p:nvSpPr>
          <p:spPr>
            <a:xfrm>
              <a:off x="430694" y="291548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84A8D8-7C13-42E4-B41B-675A9085B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77" y="483477"/>
              <a:ext cx="1201483" cy="1201483"/>
            </a:xfrm>
            <a:prstGeom prst="rect">
              <a:avLst/>
            </a:prstGeom>
            <a:ln>
              <a:solidFill>
                <a:srgbClr val="CC0099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1CEEA8-53D1-4BD8-AC36-FA0AE9EDD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446" y="5191611"/>
              <a:ext cx="1201483" cy="1201483"/>
            </a:xfrm>
            <a:prstGeom prst="rect">
              <a:avLst/>
            </a:prstGeom>
            <a:ln>
              <a:solidFill>
                <a:srgbClr val="CC0099"/>
              </a:solidFill>
            </a:ln>
          </p:spPr>
        </p:pic>
      </p:grpSp>
      <p:sp>
        <p:nvSpPr>
          <p:cNvPr id="10" name="Flowchart: Off-page Connector 9">
            <a:extLst>
              <a:ext uri="{FF2B5EF4-FFF2-40B4-BE49-F238E27FC236}">
                <a16:creationId xmlns:a16="http://schemas.microsoft.com/office/drawing/2014/main" id="{2E904CAB-881C-4DE0-B66F-8823AB9C8B82}"/>
              </a:ext>
            </a:extLst>
          </p:cNvPr>
          <p:cNvSpPr/>
          <p:nvPr/>
        </p:nvSpPr>
        <p:spPr>
          <a:xfrm>
            <a:off x="3878013" y="428300"/>
            <a:ext cx="4171278" cy="1203854"/>
          </a:xfrm>
          <a:prstGeom prst="flowChartOffpageConnector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A00AF4-4749-40D1-9365-B7D1A49E77F5}"/>
              </a:ext>
            </a:extLst>
          </p:cNvPr>
          <p:cNvSpPr txBox="1"/>
          <p:nvPr/>
        </p:nvSpPr>
        <p:spPr>
          <a:xfrm>
            <a:off x="1121797" y="2416295"/>
            <a:ext cx="392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 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545B8E-11FB-44E2-9A71-B76023E07F4C}"/>
              </a:ext>
            </a:extLst>
          </p:cNvPr>
          <p:cNvSpPr/>
          <p:nvPr/>
        </p:nvSpPr>
        <p:spPr>
          <a:xfrm>
            <a:off x="1253535" y="4142467"/>
            <a:ext cx="647112" cy="4079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0EA9D9-FCD5-4F45-9579-BB29695C40DD}"/>
              </a:ext>
            </a:extLst>
          </p:cNvPr>
          <p:cNvSpPr txBox="1"/>
          <p:nvPr/>
        </p:nvSpPr>
        <p:spPr>
          <a:xfrm>
            <a:off x="2840458" y="4084838"/>
            <a:ext cx="770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৯.২.২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/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481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DF2AD3-25DE-4E77-BF3F-285E9AE7178E}"/>
              </a:ext>
            </a:extLst>
          </p:cNvPr>
          <p:cNvGrpSpPr/>
          <p:nvPr/>
        </p:nvGrpSpPr>
        <p:grpSpPr>
          <a:xfrm>
            <a:off x="135376" y="122583"/>
            <a:ext cx="11921248" cy="6612834"/>
            <a:chOff x="433334" y="78895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147410-0CB9-4251-86EF-5FD3FAFFA5B2}"/>
                </a:ext>
              </a:extLst>
            </p:cNvPr>
            <p:cNvSpPr/>
            <p:nvPr/>
          </p:nvSpPr>
          <p:spPr>
            <a:xfrm>
              <a:off x="433334" y="78895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42B76C-73C2-4A6B-8CF5-C1DD7F5B4020}"/>
                </a:ext>
              </a:extLst>
            </p:cNvPr>
            <p:cNvSpPr/>
            <p:nvPr/>
          </p:nvSpPr>
          <p:spPr>
            <a:xfrm>
              <a:off x="638742" y="251173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2723020-F40E-47CC-9098-7A2676A75386}"/>
              </a:ext>
            </a:extLst>
          </p:cNvPr>
          <p:cNvSpPr txBox="1"/>
          <p:nvPr/>
        </p:nvSpPr>
        <p:spPr>
          <a:xfrm>
            <a:off x="2319619" y="1761927"/>
            <a:ext cx="6794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পূর্বপাঠ নিয়ে আলোচনা করব এবং প্রশ্ন করবঃ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সংক্রামক রোগ কী?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সংক্রামক রোগ কী কী উপায়ে ছড়ায়?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আজ আমরা বিভিন্ন ধরনের সংক্রামক রোগ নিয়ে আলোচনা করব। আমরা কী কী ধরনের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সংক্রামক রোগে আক্রান্ত হই? এটিই আমাদের আজকের প্রশ্ন । বিভিন্ন কাজের মাধ্যমে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আমরা এই প্রশ্নটির উত্তর জানব।”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62F2274F-A2C5-4A36-8C67-89FD5ECABD53}"/>
              </a:ext>
            </a:extLst>
          </p:cNvPr>
          <p:cNvSpPr/>
          <p:nvPr/>
        </p:nvSpPr>
        <p:spPr>
          <a:xfrm>
            <a:off x="3406348" y="642979"/>
            <a:ext cx="4621236" cy="770830"/>
          </a:xfrm>
          <a:prstGeom prst="flowChartOffpageConnector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r>
              <a:rPr lang="en-US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2657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032127-76F5-497D-B2E7-EC5C66097939}"/>
              </a:ext>
            </a:extLst>
          </p:cNvPr>
          <p:cNvGrpSpPr/>
          <p:nvPr/>
        </p:nvGrpSpPr>
        <p:grpSpPr>
          <a:xfrm>
            <a:off x="135376" y="122583"/>
            <a:ext cx="11921248" cy="6612834"/>
            <a:chOff x="433334" y="78895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E1C0CB-69F8-4696-BE19-50A84A0448FA}"/>
                </a:ext>
              </a:extLst>
            </p:cNvPr>
            <p:cNvSpPr/>
            <p:nvPr/>
          </p:nvSpPr>
          <p:spPr>
            <a:xfrm>
              <a:off x="433334" y="78895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E48880-538B-4365-99D1-D46D5F999A38}"/>
                </a:ext>
              </a:extLst>
            </p:cNvPr>
            <p:cNvSpPr/>
            <p:nvPr/>
          </p:nvSpPr>
          <p:spPr>
            <a:xfrm>
              <a:off x="638742" y="251173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B452CD3-600D-4D69-8F4B-74ABEA59D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5" y="1893258"/>
            <a:ext cx="4791400" cy="1535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262219-F151-42C8-84D3-D6B42CB56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66" y="1893258"/>
            <a:ext cx="4791400" cy="1535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F9DE1C-79A4-47E1-8D43-C877BFA46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66" y="3572297"/>
            <a:ext cx="4993032" cy="1542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6584C6-936E-4205-A756-831093B1E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03" y="3572296"/>
            <a:ext cx="4791402" cy="15428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A3A0C3-6446-40DF-9903-384669D9F7B0}"/>
              </a:ext>
            </a:extLst>
          </p:cNvPr>
          <p:cNvSpPr/>
          <p:nvPr/>
        </p:nvSpPr>
        <p:spPr>
          <a:xfrm>
            <a:off x="3054031" y="815120"/>
            <a:ext cx="5464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ভালো করে দেখ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43DF2-91F4-402E-AE7A-F5A28C2381C1}"/>
              </a:ext>
            </a:extLst>
          </p:cNvPr>
          <p:cNvSpPr/>
          <p:nvPr/>
        </p:nvSpPr>
        <p:spPr>
          <a:xfrm>
            <a:off x="3517300" y="5529994"/>
            <a:ext cx="45384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বুঝলে ?</a:t>
            </a:r>
            <a:r>
              <a:rPr lang="bn-IN" sz="40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3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30694" y="291548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719" y="1014546"/>
            <a:ext cx="2443537" cy="38874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56" y="5257153"/>
            <a:ext cx="1508004" cy="1134639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63" y="386820"/>
            <a:ext cx="1535239" cy="1181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BDDE2-7347-4853-A773-ECFB09CA1766}"/>
              </a:ext>
            </a:extLst>
          </p:cNvPr>
          <p:cNvSpPr txBox="1"/>
          <p:nvPr/>
        </p:nvSpPr>
        <p:spPr>
          <a:xfrm>
            <a:off x="1296835" y="2933872"/>
            <a:ext cx="5866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631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364D3F-44B3-4A04-851E-0ABFEF299B7C}"/>
              </a:ext>
            </a:extLst>
          </p:cNvPr>
          <p:cNvGrpSpPr/>
          <p:nvPr/>
        </p:nvGrpSpPr>
        <p:grpSpPr>
          <a:xfrm>
            <a:off x="135376" y="122583"/>
            <a:ext cx="11921248" cy="6612834"/>
            <a:chOff x="433334" y="78895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D68425A-D4BA-4257-A009-CC53C9165E05}"/>
                </a:ext>
              </a:extLst>
            </p:cNvPr>
            <p:cNvSpPr/>
            <p:nvPr/>
          </p:nvSpPr>
          <p:spPr>
            <a:xfrm>
              <a:off x="433334" y="78895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001365-610A-4BB3-BC53-9226D6F206DC}"/>
                </a:ext>
              </a:extLst>
            </p:cNvPr>
            <p:cNvSpPr/>
            <p:nvPr/>
          </p:nvSpPr>
          <p:spPr>
            <a:xfrm>
              <a:off x="638742" y="251173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0179DA2-EF2A-4876-89D4-E76DC7E961CF}"/>
              </a:ext>
            </a:extLst>
          </p:cNvPr>
          <p:cNvSpPr/>
          <p:nvPr/>
        </p:nvSpPr>
        <p:spPr>
          <a:xfrm>
            <a:off x="3578209" y="407685"/>
            <a:ext cx="5583381" cy="166218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40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0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রোগের</a:t>
            </a:r>
            <a:r>
              <a:rPr lang="en-US" sz="40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0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85C87-0150-4F96-9B46-F29533F87B4B}"/>
              </a:ext>
            </a:extLst>
          </p:cNvPr>
          <p:cNvSpPr txBox="1"/>
          <p:nvPr/>
        </p:nvSpPr>
        <p:spPr>
          <a:xfrm>
            <a:off x="3641001" y="2904403"/>
            <a:ext cx="3269673" cy="830997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পানিবাহিত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DC411-DE26-480B-93FC-AF8683573413}"/>
              </a:ext>
            </a:extLst>
          </p:cNvPr>
          <p:cNvSpPr txBox="1"/>
          <p:nvPr/>
        </p:nvSpPr>
        <p:spPr>
          <a:xfrm>
            <a:off x="1191489" y="1952350"/>
            <a:ext cx="3269673" cy="830997"/>
          </a:xfrm>
          <a:prstGeom prst="rect">
            <a:avLst/>
          </a:prstGeom>
          <a:solidFill>
            <a:srgbClr val="FF00F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6C1AA-98F1-456A-9A85-EF623CC6B3D0}"/>
              </a:ext>
            </a:extLst>
          </p:cNvPr>
          <p:cNvSpPr txBox="1"/>
          <p:nvPr/>
        </p:nvSpPr>
        <p:spPr>
          <a:xfrm>
            <a:off x="4461161" y="3856456"/>
            <a:ext cx="3269673" cy="830997"/>
          </a:xfrm>
          <a:prstGeom prst="rect">
            <a:avLst/>
          </a:prstGeom>
          <a:solidFill>
            <a:srgbClr val="00FF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ছোঁয়াচে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754FE-E524-47FC-81F4-F6F57C918D71}"/>
              </a:ext>
            </a:extLst>
          </p:cNvPr>
          <p:cNvSpPr txBox="1"/>
          <p:nvPr/>
        </p:nvSpPr>
        <p:spPr>
          <a:xfrm>
            <a:off x="5955322" y="4788134"/>
            <a:ext cx="4950199" cy="1446550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পোকামাকড়বাহিত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9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25308F-F8F6-49E4-B055-AB3FB48814BA}"/>
              </a:ext>
            </a:extLst>
          </p:cNvPr>
          <p:cNvGrpSpPr/>
          <p:nvPr/>
        </p:nvGrpSpPr>
        <p:grpSpPr>
          <a:xfrm>
            <a:off x="69649" y="122583"/>
            <a:ext cx="11921248" cy="6612834"/>
            <a:chOff x="359824" y="119270"/>
            <a:chExt cx="11847443" cy="66128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996D6-AECF-419D-9230-EDB4920B005D}"/>
                </a:ext>
              </a:extLst>
            </p:cNvPr>
            <p:cNvSpPr/>
            <p:nvPr/>
          </p:nvSpPr>
          <p:spPr>
            <a:xfrm>
              <a:off x="359824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CFC95F2-CD40-4101-AF48-347F28582374}"/>
                </a:ext>
              </a:extLst>
            </p:cNvPr>
            <p:cNvSpPr/>
            <p:nvPr/>
          </p:nvSpPr>
          <p:spPr>
            <a:xfrm>
              <a:off x="565232" y="291548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0FF895E-09B1-43F7-8D19-286A05760A4C}"/>
              </a:ext>
            </a:extLst>
          </p:cNvPr>
          <p:cNvSpPr txBox="1"/>
          <p:nvPr/>
        </p:nvSpPr>
        <p:spPr>
          <a:xfrm>
            <a:off x="3279610" y="637328"/>
            <a:ext cx="4642338" cy="618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A706D1-22DE-47D9-A018-AAF844867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43" y="1032555"/>
            <a:ext cx="2098092" cy="2380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FCD67D-987B-4066-A268-407DCBB73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62" y="1057516"/>
            <a:ext cx="2151881" cy="23714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1DE47-7ADA-4A1C-B776-DE275F7A6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973" y="1057516"/>
            <a:ext cx="2019620" cy="23777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1F7E14-AF36-4D80-AD4D-A6013D7C01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4069" r="2237" b="5128"/>
          <a:stretch/>
        </p:blipFill>
        <p:spPr>
          <a:xfrm>
            <a:off x="9523902" y="1032555"/>
            <a:ext cx="2113997" cy="235877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BFD896-0B0D-46F1-AEC2-D1F71826418C}"/>
              </a:ext>
            </a:extLst>
          </p:cNvPr>
          <p:cNvSpPr txBox="1"/>
          <p:nvPr/>
        </p:nvSpPr>
        <p:spPr>
          <a:xfrm>
            <a:off x="464987" y="3412896"/>
            <a:ext cx="206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সোয়াইন ফ্লু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07C6ED-F720-4FCE-801C-76D6E9E4423E}"/>
              </a:ext>
            </a:extLst>
          </p:cNvPr>
          <p:cNvSpPr txBox="1"/>
          <p:nvPr/>
        </p:nvSpPr>
        <p:spPr>
          <a:xfrm>
            <a:off x="2620719" y="3428479"/>
            <a:ext cx="2113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হাম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1EC5F-8B64-458C-8A34-9271FD64DA03}"/>
              </a:ext>
            </a:extLst>
          </p:cNvPr>
          <p:cNvSpPr txBox="1"/>
          <p:nvPr/>
        </p:nvSpPr>
        <p:spPr>
          <a:xfrm>
            <a:off x="4887431" y="3428479"/>
            <a:ext cx="217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গুটিবসন্ত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598829-EF48-492C-A761-2E4CE98D448F}"/>
              </a:ext>
            </a:extLst>
          </p:cNvPr>
          <p:cNvSpPr txBox="1"/>
          <p:nvPr/>
        </p:nvSpPr>
        <p:spPr>
          <a:xfrm>
            <a:off x="7357973" y="3554497"/>
            <a:ext cx="210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যক্ষ্মা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FAB035-5A85-4A7F-ADF3-3B2B4FA43C92}"/>
              </a:ext>
            </a:extLst>
          </p:cNvPr>
          <p:cNvSpPr txBox="1"/>
          <p:nvPr/>
        </p:nvSpPr>
        <p:spPr>
          <a:xfrm>
            <a:off x="9531883" y="3513641"/>
            <a:ext cx="206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ইনফুয়েঞ্জা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19650D-7BA3-4DBB-A060-73440F50D831}"/>
              </a:ext>
            </a:extLst>
          </p:cNvPr>
          <p:cNvSpPr txBox="1"/>
          <p:nvPr/>
        </p:nvSpPr>
        <p:spPr>
          <a:xfrm>
            <a:off x="464987" y="4317247"/>
            <a:ext cx="11186792" cy="175432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রোগঃ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বায়ুবাহিত রোগ সে সকল রোগ যা হাঁচি-কাশি বা কথাবার্তা বলার সময় বায়ুতে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ছড়ানোর মাধ্যমে হয়ে থাকে । সোয়াইন ফ্লু, হাম, গুটিবসন্ত, যক্ষ্মা এবং ইনফুয়েঞ্জা ইত্যাদি বায়ুবাহিত রোগ ।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B4B8A395-74F0-4B42-9EF3-9585A20D1B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5" t="5739" r="16371" b="4589"/>
          <a:stretch/>
        </p:blipFill>
        <p:spPr>
          <a:xfrm>
            <a:off x="4922286" y="1010984"/>
            <a:ext cx="2164955" cy="2380341"/>
          </a:xfrm>
          <a:prstGeom prst="rect">
            <a:avLst/>
          </a:prstGeom>
          <a:ln w="7620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96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713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Mongolian Baiti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104</cp:revision>
  <dcterms:created xsi:type="dcterms:W3CDTF">2020-07-18T15:03:26Z</dcterms:created>
  <dcterms:modified xsi:type="dcterms:W3CDTF">2020-09-05T15:12:46Z</dcterms:modified>
</cp:coreProperties>
</file>