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7"/>
  </p:notesMasterIdLst>
  <p:sldIdLst>
    <p:sldId id="260" r:id="rId2"/>
    <p:sldId id="261" r:id="rId3"/>
    <p:sldId id="289" r:id="rId4"/>
    <p:sldId id="290" r:id="rId5"/>
    <p:sldId id="291" r:id="rId6"/>
    <p:sldId id="293" r:id="rId7"/>
    <p:sldId id="292" r:id="rId8"/>
    <p:sldId id="294" r:id="rId9"/>
    <p:sldId id="295" r:id="rId10"/>
    <p:sldId id="296" r:id="rId11"/>
    <p:sldId id="297" r:id="rId12"/>
    <p:sldId id="298" r:id="rId13"/>
    <p:sldId id="299" r:id="rId14"/>
    <p:sldId id="300" r:id="rId15"/>
    <p:sldId id="301" r:id="rId16"/>
    <p:sldId id="302" r:id="rId17"/>
    <p:sldId id="303" r:id="rId18"/>
    <p:sldId id="304" r:id="rId19"/>
    <p:sldId id="305" r:id="rId20"/>
    <p:sldId id="306" r:id="rId21"/>
    <p:sldId id="307" r:id="rId22"/>
    <p:sldId id="286" r:id="rId23"/>
    <p:sldId id="287" r:id="rId24"/>
    <p:sldId id="288" r:id="rId25"/>
    <p:sldId id="308" r:id="rId2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D0A6524-EBF7-4F7B-AA6D-959BDA777FE2}" type="datetimeFigureOut">
              <a:rPr lang="en-US" smtClean="0"/>
              <a:t>05-Sep-20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25784D2-056F-400F-9B15-A45D418D1E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34329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dirty="0" smtClean="0">
                <a:latin typeface="NikoshBAN" pitchFamily="2" charset="0"/>
                <a:cs typeface="NikoshBAN" pitchFamily="2" charset="0"/>
              </a:rPr>
              <a:t>শিক্ষার্থীদের</a:t>
            </a:r>
            <a:r>
              <a:rPr lang="bn-BD" baseline="0" dirty="0" smtClean="0">
                <a:latin typeface="NikoshBAN" pitchFamily="2" charset="0"/>
                <a:cs typeface="NikoshBAN" pitchFamily="2" charset="0"/>
              </a:rPr>
              <a:t> এ</a:t>
            </a:r>
            <a:r>
              <a:rPr lang="bn-IN" baseline="0" dirty="0" smtClean="0">
                <a:latin typeface="NikoshBAN" pitchFamily="2" charset="0"/>
                <a:cs typeface="NikoshBAN" pitchFamily="2" charset="0"/>
              </a:rPr>
              <a:t>ককভাবে</a:t>
            </a:r>
            <a:r>
              <a:rPr lang="bn-BD" baseline="0" dirty="0" smtClean="0">
                <a:latin typeface="NikoshBAN" pitchFamily="2" charset="0"/>
                <a:cs typeface="NikoshBAN" pitchFamily="2" charset="0"/>
              </a:rPr>
              <a:t> প্রশ্ন দিয়ে উত্তর আদায় করার মধ্য দিয়ে পাঠটি কতটুকু শিখতে পারলো এবং তাদের চিন্তন দক্ষতা কতটুকু বৃদ্ধি পেল তা যাচাই করা যেতে পারে। </a:t>
            </a:r>
            <a:endParaRPr lang="en-US" dirty="0" smtClean="0"/>
          </a:p>
          <a:p>
            <a:endParaRPr lang="en-US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>
              <a:latin typeface="NikoshBAN" pitchFamily="2" charset="0"/>
              <a:cs typeface="NikoshBAN" pitchFamily="2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55C44C-F02B-4268-BBFE-B51391CD0D1D}" type="slidenum">
              <a:rPr lang="en-US" smtClean="0"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750675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>
              <a:latin typeface="NikoshBAN" pitchFamily="2" charset="0"/>
              <a:cs typeface="NikoshBAN" pitchFamily="2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55C44C-F02B-4268-BBFE-B51391CD0D1D}" type="slidenum">
              <a:rPr lang="en-US" smtClean="0"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750675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>
                <a:latin typeface="NikoshBAN" pitchFamily="2" charset="0"/>
                <a:cs typeface="NikoshBAN" pitchFamily="2" charset="0"/>
              </a:rPr>
              <a:t>20-25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dirty="0" smtClean="0">
                <a:latin typeface="NikoshBAN" pitchFamily="2" charset="0"/>
                <a:cs typeface="NikoshBAN" pitchFamily="2" charset="0"/>
              </a:rPr>
              <a:t>মিনিটের মধ্যে</a:t>
            </a:r>
            <a:r>
              <a:rPr lang="bn-BD" baseline="0" dirty="0" smtClean="0">
                <a:latin typeface="NikoshBAN" pitchFamily="2" charset="0"/>
                <a:cs typeface="NikoshBAN" pitchFamily="2" charset="0"/>
              </a:rPr>
              <a:t> লেখা শেষ করতে পারবে এমন একটি বাড়ির কাজের মধ্য দিয়ে পাঠটি শিক্ষার্থীদের স্মৃতিতে ধারন করে রাখার ক্ষমতা আদায় করা যেতে পারে।</a:t>
            </a:r>
            <a:endParaRPr lang="en-US" dirty="0" smtClean="0">
              <a:latin typeface="NikoshBAN" pitchFamily="2" charset="0"/>
              <a:cs typeface="NikoshBAN" pitchFamily="2" charset="0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>
              <a:latin typeface="NikoshBAN" pitchFamily="2" charset="0"/>
              <a:cs typeface="NikoshBAN" pitchFamily="2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55C44C-F02B-4268-BBFE-B51391CD0D1D}" type="slidenum">
              <a:rPr lang="en-US" smtClean="0"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75067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Title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5" name="Subtitle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1" name="Date Placeholder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1D8BD707-D9CF-40AE-B4C6-C98DA3205C09}" type="datetimeFigureOut">
              <a:rPr lang="en-US" smtClean="0"/>
              <a:pPr/>
              <a:t>05-Sep-20</a:t>
            </a:fld>
            <a:endParaRPr lang="en-US"/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05-Sep-20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05-Sep-20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05-Sep-20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1D8BD707-D9CF-40AE-B4C6-C98DA3205C09}" type="datetimeFigureOut">
              <a:rPr lang="en-US" smtClean="0"/>
              <a:pPr/>
              <a:t>05-Sep-20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05-Sep-20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05-Sep-20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05-Sep-20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1D8BD707-D9CF-40AE-B4C6-C98DA3205C09}" type="datetimeFigureOut">
              <a:rPr lang="en-US" smtClean="0"/>
              <a:pPr/>
              <a:t>05-Sep-20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05-Sep-20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05-Sep-20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Picture Placeholder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Title Placeholder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1" name="Text Placeholder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7" name="Date Placeholder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1D8BD707-D9CF-40AE-B4C6-C98DA3205C09}" type="datetimeFigureOut">
              <a:rPr lang="en-US" smtClean="0"/>
              <a:pPr/>
              <a:t>05-Sep-20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jp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1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g"/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4.jp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9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g"/><Relationship Id="rId2" Type="http://schemas.openxmlformats.org/officeDocument/2006/relationships/image" Target="../media/image40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jpg"/><Relationship Id="rId4" Type="http://schemas.openxmlformats.org/officeDocument/2006/relationships/image" Target="../media/image7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jpg"/><Relationship Id="rId4" Type="http://schemas.openxmlformats.org/officeDocument/2006/relationships/image" Target="../media/image7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7" Type="http://schemas.openxmlformats.org/officeDocument/2006/relationships/image" Target="../media/image16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gif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bn-BD" sz="9600" b="1" dirty="0">
                <a:ln w="28575">
                  <a:solidFill>
                    <a:schemeClr val="accent5"/>
                  </a:solidFill>
                  <a:prstDash val="solid"/>
                </a:ln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স্বাগতম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524000"/>
            <a:ext cx="7467600" cy="495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548964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352800" y="177511"/>
            <a:ext cx="2057400" cy="830997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just"/>
            <a:r>
              <a:rPr lang="bn-BD" sz="4800" b="1" dirty="0" smtClean="0">
                <a:ln w="11430">
                  <a:solidFill>
                    <a:srgbClr val="180000"/>
                  </a:solidFill>
                </a:ln>
                <a:solidFill>
                  <a:srgbClr val="18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সরব পাঠ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144872"/>
            <a:ext cx="7467600" cy="518347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1407029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5330371" y="1764735"/>
            <a:ext cx="3505200" cy="1144539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0A081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400" b="1" dirty="0" smtClean="0">
                <a:ln>
                  <a:solidFill>
                    <a:srgbClr val="0A081A"/>
                  </a:solidFill>
                </a:ln>
                <a:solidFill>
                  <a:srgbClr val="0A081A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‘শকট’ মানে গাড়ি। বাষ্প-শকট বাষ্প দ্বারা চালিত গাড়ি। এখানে রেলগাড়ি।</a:t>
            </a:r>
            <a:endParaRPr lang="bn-BD" sz="2400" b="1" dirty="0">
              <a:ln>
                <a:solidFill>
                  <a:srgbClr val="0A081A"/>
                </a:solidFill>
              </a:ln>
              <a:solidFill>
                <a:srgbClr val="0A081A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Pentagon 2"/>
          <p:cNvSpPr/>
          <p:nvPr/>
        </p:nvSpPr>
        <p:spPr>
          <a:xfrm>
            <a:off x="273803" y="1892804"/>
            <a:ext cx="2505023" cy="800196"/>
          </a:xfrm>
          <a:prstGeom prst="homePlate">
            <a:avLst/>
          </a:prstGeom>
          <a:solidFill>
            <a:srgbClr val="C0E399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400" b="1" dirty="0" smtClean="0">
                <a:ln>
                  <a:solidFill>
                    <a:srgbClr val="7030A0"/>
                  </a:solidFill>
                </a:ln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bn-BD" sz="4400" b="1" dirty="0" smtClean="0">
                <a:ln>
                  <a:solidFill>
                    <a:srgbClr val="7030A0"/>
                  </a:solidFill>
                </a:ln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বাষ্প-শকট</a:t>
            </a:r>
            <a:endParaRPr lang="en-US" sz="4400" b="1" dirty="0">
              <a:ln>
                <a:solidFill>
                  <a:srgbClr val="7030A0"/>
                </a:solidFill>
              </a:ln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Pentagon 3"/>
          <p:cNvSpPr/>
          <p:nvPr/>
        </p:nvSpPr>
        <p:spPr>
          <a:xfrm>
            <a:off x="273803" y="3375844"/>
            <a:ext cx="2505023" cy="800196"/>
          </a:xfrm>
          <a:prstGeom prst="homePlate">
            <a:avLst/>
          </a:prstGeom>
          <a:solidFill>
            <a:srgbClr val="C0E399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800" b="1" dirty="0">
                <a:ln>
                  <a:solidFill>
                    <a:srgbClr val="7030A0"/>
                  </a:solidFill>
                </a:ln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ঠুলি</a:t>
            </a:r>
            <a:endParaRPr lang="en-US" sz="4800" dirty="0">
              <a:ln>
                <a:solidFill>
                  <a:srgbClr val="7030A0"/>
                </a:solidFill>
              </a:ln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5334000" y="3201317"/>
            <a:ext cx="3505200" cy="1255796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0A081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000" b="1" dirty="0">
                <a:ln>
                  <a:solidFill>
                    <a:srgbClr val="0A081A"/>
                  </a:solidFill>
                </a:ln>
                <a:solidFill>
                  <a:srgbClr val="0A081A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চোখের উপরের ঢাকনি</a:t>
            </a:r>
            <a:r>
              <a:rPr lang="bn-BD" sz="2000" b="1" dirty="0" smtClean="0">
                <a:ln>
                  <a:solidFill>
                    <a:srgbClr val="0A081A"/>
                  </a:solidFill>
                </a:ln>
                <a:solidFill>
                  <a:srgbClr val="0A081A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ঘানি টানার জন্য গরুর চোখে ঢাকনি পরানো হতো। ঐ ঢাকনির নাম ‘ঠুলি’।</a:t>
            </a:r>
            <a:endParaRPr lang="bn-BD" sz="2000" b="1" dirty="0">
              <a:ln>
                <a:solidFill>
                  <a:srgbClr val="0A081A"/>
                </a:solidFill>
              </a:ln>
              <a:solidFill>
                <a:srgbClr val="0A081A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Pentagon 5"/>
          <p:cNvSpPr/>
          <p:nvPr/>
        </p:nvSpPr>
        <p:spPr>
          <a:xfrm>
            <a:off x="252032" y="5080563"/>
            <a:ext cx="2505023" cy="800196"/>
          </a:xfrm>
          <a:prstGeom prst="homePlate">
            <a:avLst/>
          </a:prstGeom>
          <a:solidFill>
            <a:srgbClr val="C0E399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sz="4800" b="1" dirty="0">
                <a:ln>
                  <a:solidFill>
                    <a:srgbClr val="7030A0"/>
                  </a:solidFill>
                </a:ln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800" b="1" dirty="0" smtClean="0">
                <a:ln>
                  <a:solidFill>
                    <a:srgbClr val="7030A0"/>
                  </a:solidFill>
                </a:ln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পাই</a:t>
            </a:r>
            <a:endParaRPr lang="en-US" sz="4800" b="1" dirty="0">
              <a:ln>
                <a:solidFill>
                  <a:srgbClr val="7030A0"/>
                </a:solidFill>
              </a:ln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6710" y="4648199"/>
            <a:ext cx="2416157" cy="167640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8" name="Rounded Rectangle 7"/>
          <p:cNvSpPr/>
          <p:nvPr/>
        </p:nvSpPr>
        <p:spPr>
          <a:xfrm>
            <a:off x="5330371" y="4929879"/>
            <a:ext cx="3505200" cy="1255796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0A081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400" b="1" dirty="0" smtClean="0">
                <a:ln>
                  <a:solidFill>
                    <a:srgbClr val="0A081A"/>
                  </a:solidFill>
                </a:ln>
                <a:solidFill>
                  <a:srgbClr val="0A081A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মুদ্রার একক বিশেষ, এখন যেমন টাকা ও পয়সা</a:t>
            </a:r>
            <a:endParaRPr lang="bn-BD" sz="2400" b="1" dirty="0">
              <a:ln>
                <a:solidFill>
                  <a:srgbClr val="0A081A"/>
                </a:solidFill>
              </a:ln>
              <a:solidFill>
                <a:srgbClr val="0A081A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792682" y="389945"/>
            <a:ext cx="3491345" cy="646331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bn-BD" sz="3600" b="1" dirty="0" smtClean="0">
                <a:ln w="11430"/>
                <a:solidFill>
                  <a:srgbClr val="0C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নতুন শব্দ ও বাক্যগঠন</a:t>
            </a:r>
            <a:endParaRPr lang="en-US" sz="3600" b="1" dirty="0">
              <a:ln w="11430"/>
              <a:solidFill>
                <a:srgbClr val="0C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4454" y="3073557"/>
            <a:ext cx="2402774" cy="146586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1" name="Picture 2" descr="http://www.karatoa.com.bd/admin-kt/news_images/1038/image_1038_134119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2462" y="1401747"/>
            <a:ext cx="2414795" cy="157005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003677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 animBg="1"/>
      <p:bldP spid="8" grpId="0" animBg="1"/>
      <p:bldP spid="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5330371" y="1548461"/>
            <a:ext cx="3505200" cy="1144539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0A081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400" b="1" dirty="0" smtClean="0">
                <a:ln>
                  <a:solidFill>
                    <a:srgbClr val="0A081A"/>
                  </a:solidFill>
                </a:ln>
                <a:solidFill>
                  <a:srgbClr val="0A081A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প্রাসাদ, অন্য কথায় সুউচ্চ দালান বা ইমারত</a:t>
            </a:r>
            <a:endParaRPr lang="bn-BD" sz="2400" b="1" dirty="0">
              <a:ln>
                <a:solidFill>
                  <a:srgbClr val="0A081A"/>
                </a:solidFill>
              </a:ln>
              <a:solidFill>
                <a:srgbClr val="0A081A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Pentagon 2"/>
          <p:cNvSpPr/>
          <p:nvPr/>
        </p:nvSpPr>
        <p:spPr>
          <a:xfrm>
            <a:off x="273803" y="1892804"/>
            <a:ext cx="2505023" cy="800196"/>
          </a:xfrm>
          <a:prstGeom prst="homePlate">
            <a:avLst/>
          </a:prstGeom>
          <a:solidFill>
            <a:srgbClr val="C0E399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sz="4400" b="1" dirty="0" smtClean="0">
                <a:ln>
                  <a:solidFill>
                    <a:srgbClr val="7030A0"/>
                  </a:solidFill>
                </a:ln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অট্টালিকা</a:t>
            </a:r>
            <a:endParaRPr lang="en-US" sz="4400" b="1" dirty="0">
              <a:ln>
                <a:solidFill>
                  <a:srgbClr val="7030A0"/>
                </a:solidFill>
              </a:ln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Pentagon 3"/>
          <p:cNvSpPr/>
          <p:nvPr/>
        </p:nvSpPr>
        <p:spPr>
          <a:xfrm>
            <a:off x="273803" y="3375844"/>
            <a:ext cx="2505023" cy="800196"/>
          </a:xfrm>
          <a:prstGeom prst="homePlate">
            <a:avLst/>
          </a:prstGeom>
          <a:solidFill>
            <a:srgbClr val="C0E399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800" b="1" dirty="0" smtClean="0">
                <a:ln>
                  <a:solidFill>
                    <a:srgbClr val="7030A0"/>
                  </a:solidFill>
                </a:ln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শাবল</a:t>
            </a:r>
            <a:endParaRPr lang="en-US" sz="4800" dirty="0">
              <a:ln>
                <a:solidFill>
                  <a:srgbClr val="7030A0"/>
                </a:solidFill>
              </a:ln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5334000" y="3201317"/>
            <a:ext cx="3505200" cy="1255796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0A081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400" b="1" dirty="0" smtClean="0">
                <a:ln>
                  <a:solidFill>
                    <a:srgbClr val="0A081A"/>
                  </a:solidFill>
                </a:ln>
                <a:solidFill>
                  <a:srgbClr val="0A081A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লোহার তৈরি মাটি খোঁড়ার হাতিয়ার</a:t>
            </a:r>
            <a:endParaRPr lang="bn-BD" sz="2400" b="1" dirty="0">
              <a:ln>
                <a:solidFill>
                  <a:srgbClr val="0A081A"/>
                </a:solidFill>
              </a:ln>
              <a:solidFill>
                <a:srgbClr val="0A081A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Pentagon 5"/>
          <p:cNvSpPr/>
          <p:nvPr/>
        </p:nvSpPr>
        <p:spPr>
          <a:xfrm>
            <a:off x="252032" y="5080563"/>
            <a:ext cx="2505023" cy="800196"/>
          </a:xfrm>
          <a:prstGeom prst="homePlate">
            <a:avLst/>
          </a:prstGeom>
          <a:solidFill>
            <a:srgbClr val="C0E399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sz="4800" b="1" dirty="0">
                <a:ln>
                  <a:solidFill>
                    <a:srgbClr val="7030A0"/>
                  </a:solidFill>
                </a:ln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800" b="1" dirty="0" smtClean="0">
                <a:ln>
                  <a:solidFill>
                    <a:srgbClr val="7030A0"/>
                  </a:solidFill>
                </a:ln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বক্ষে</a:t>
            </a:r>
            <a:endParaRPr lang="en-US" sz="4800" b="1" dirty="0">
              <a:ln>
                <a:solidFill>
                  <a:srgbClr val="7030A0"/>
                </a:solidFill>
              </a:ln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5330371" y="5080563"/>
            <a:ext cx="3505200" cy="1004075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0A081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b="1" dirty="0" smtClean="0">
                <a:ln>
                  <a:solidFill>
                    <a:srgbClr val="0A081A"/>
                  </a:solidFill>
                </a:ln>
                <a:solidFill>
                  <a:srgbClr val="0A081A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বুকে</a:t>
            </a:r>
            <a:endParaRPr lang="bn-BD" sz="2800" b="1" dirty="0">
              <a:ln>
                <a:solidFill>
                  <a:srgbClr val="0A081A"/>
                </a:solidFill>
              </a:ln>
              <a:solidFill>
                <a:srgbClr val="0A081A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1550" y="2976030"/>
            <a:ext cx="2425812" cy="159982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6907" y="4724400"/>
            <a:ext cx="2445960" cy="16764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0" name="TextBox 9"/>
          <p:cNvSpPr txBox="1"/>
          <p:nvPr/>
        </p:nvSpPr>
        <p:spPr>
          <a:xfrm>
            <a:off x="2811839" y="389945"/>
            <a:ext cx="3491345" cy="646331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bn-BD" sz="3600" b="1" dirty="0" smtClean="0">
                <a:ln w="11430"/>
                <a:solidFill>
                  <a:srgbClr val="0C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নতুন শব্দ ও বাক্যগঠন</a:t>
            </a:r>
            <a:endParaRPr lang="en-US" sz="3600" b="1" dirty="0">
              <a:ln w="11430"/>
              <a:solidFill>
                <a:srgbClr val="0C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1691" y="1314365"/>
            <a:ext cx="2418520" cy="155731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3065260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 animBg="1"/>
      <p:bldP spid="7" grpId="0" animBg="1"/>
      <p:bldP spid="10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352800" y="316936"/>
            <a:ext cx="2438400" cy="1077218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just"/>
            <a:r>
              <a:rPr lang="bn-BD" sz="4000" b="1" dirty="0" smtClean="0">
                <a:ln w="11430">
                  <a:solidFill>
                    <a:srgbClr val="180000"/>
                  </a:solidFill>
                </a:ln>
                <a:solidFill>
                  <a:srgbClr val="18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কুলি-মজুর</a:t>
            </a:r>
          </a:p>
          <a:p>
            <a:pPr algn="just"/>
            <a:r>
              <a:rPr lang="bn-BD" sz="2400" b="1" dirty="0" smtClean="0">
                <a:ln w="11430">
                  <a:solidFill>
                    <a:srgbClr val="180000"/>
                  </a:solidFill>
                </a:ln>
                <a:solidFill>
                  <a:srgbClr val="18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কাজী নজরু্ল ইসলাম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731005" y="4267200"/>
            <a:ext cx="8001000" cy="2062103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just"/>
            <a:r>
              <a:rPr lang="bn-BD" sz="3200" b="1" dirty="0">
                <a:ln w="11430">
                  <a:solidFill>
                    <a:srgbClr val="180000"/>
                  </a:solidFill>
                </a:ln>
                <a:solidFill>
                  <a:srgbClr val="18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b="1" dirty="0" smtClean="0">
                <a:ln w="11430">
                  <a:solidFill>
                    <a:srgbClr val="180000"/>
                  </a:solidFill>
                </a:ln>
                <a:solidFill>
                  <a:srgbClr val="18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                                      দেখিনু সে দিন রেলে,</a:t>
            </a:r>
          </a:p>
          <a:p>
            <a:pPr algn="just"/>
            <a:r>
              <a:rPr lang="bn-BD" sz="3200" b="1" dirty="0" smtClean="0">
                <a:ln w="11430">
                  <a:solidFill>
                    <a:srgbClr val="180000"/>
                  </a:solidFill>
                </a:ln>
                <a:solidFill>
                  <a:srgbClr val="18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কুলি বলে এক বাবু সা’ব তারে ঠেলে দিলে নিচে ফেলে-</a:t>
            </a:r>
          </a:p>
          <a:p>
            <a:pPr algn="just"/>
            <a:r>
              <a:rPr lang="bn-BD" sz="3200" b="1" dirty="0">
                <a:ln w="11430">
                  <a:solidFill>
                    <a:srgbClr val="180000"/>
                  </a:solidFill>
                </a:ln>
                <a:solidFill>
                  <a:srgbClr val="18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b="1" dirty="0" smtClean="0">
                <a:ln w="11430">
                  <a:solidFill>
                    <a:srgbClr val="180000"/>
                  </a:solidFill>
                </a:ln>
                <a:solidFill>
                  <a:srgbClr val="18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                                      চোখ ফেটে এলো জল,</a:t>
            </a:r>
          </a:p>
          <a:p>
            <a:pPr algn="just"/>
            <a:r>
              <a:rPr lang="bn-BD" sz="3200" b="1" dirty="0" smtClean="0">
                <a:ln w="11430">
                  <a:solidFill>
                    <a:srgbClr val="180000"/>
                  </a:solidFill>
                </a:ln>
                <a:solidFill>
                  <a:srgbClr val="18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এমনি করে কি জগৎ জুড়িয়া মার খাবে দুর্বল?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1200" y="1582909"/>
            <a:ext cx="4873336" cy="260809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7520990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90600" y="4038600"/>
            <a:ext cx="8001000" cy="2308324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just"/>
            <a:r>
              <a:rPr lang="bn-BD" sz="3600" b="1" dirty="0" smtClean="0">
                <a:ln w="11430">
                  <a:solidFill>
                    <a:srgbClr val="180000"/>
                  </a:solidFill>
                </a:ln>
                <a:solidFill>
                  <a:srgbClr val="18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যে দধীচিদের হাড় দিয়ে ঐ বাষ্প-শকট চলে,</a:t>
            </a:r>
          </a:p>
          <a:p>
            <a:pPr algn="just"/>
            <a:r>
              <a:rPr lang="bn-BD" sz="3600" b="1" dirty="0" smtClean="0">
                <a:ln w="11430">
                  <a:solidFill>
                    <a:srgbClr val="180000"/>
                  </a:solidFill>
                </a:ln>
                <a:solidFill>
                  <a:srgbClr val="18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বাবু সাব এসে চড়িল তাহাতে, কুলিরা পড়িল তলে।</a:t>
            </a:r>
          </a:p>
          <a:p>
            <a:pPr algn="just"/>
            <a:r>
              <a:rPr lang="bn-BD" sz="3600" b="1" dirty="0" smtClean="0">
                <a:ln w="11430">
                  <a:solidFill>
                    <a:srgbClr val="180000"/>
                  </a:solidFill>
                </a:ln>
                <a:solidFill>
                  <a:srgbClr val="18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বেতন দিয়াছ?-চুপ রও যত মিথ্যাবাদীর দল!</a:t>
            </a:r>
          </a:p>
          <a:p>
            <a:pPr algn="just"/>
            <a:r>
              <a:rPr lang="bn-BD" sz="3600" b="1" dirty="0" smtClean="0">
                <a:ln w="11430">
                  <a:solidFill>
                    <a:srgbClr val="180000"/>
                  </a:solidFill>
                </a:ln>
                <a:solidFill>
                  <a:srgbClr val="18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কত পাই দিয়ে কুলিদের তুই কত ক্রোর পেলি বল?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7473" y="426026"/>
            <a:ext cx="3733800" cy="323808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073" y="443343"/>
            <a:ext cx="3807012" cy="322076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398997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71600" y="3413971"/>
            <a:ext cx="7772400" cy="3046988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just"/>
            <a:r>
              <a:rPr lang="bn-BD" sz="3200" b="1" dirty="0" smtClean="0">
                <a:ln w="11430">
                  <a:solidFill>
                    <a:srgbClr val="180000"/>
                  </a:solidFill>
                </a:ln>
                <a:solidFill>
                  <a:srgbClr val="18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রাজপথে তব চলিছে মোটর, সাগরে জাহাজ চলে,</a:t>
            </a:r>
          </a:p>
          <a:p>
            <a:pPr algn="just"/>
            <a:r>
              <a:rPr lang="bn-BD" sz="3200" b="1" dirty="0" smtClean="0">
                <a:ln w="11430">
                  <a:solidFill>
                    <a:srgbClr val="180000"/>
                  </a:solidFill>
                </a:ln>
                <a:solidFill>
                  <a:srgbClr val="18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রেলপথে চলে বাষ্প-শকট, দেশ ছেয়ে গেল কলে,</a:t>
            </a:r>
          </a:p>
          <a:p>
            <a:pPr algn="just"/>
            <a:r>
              <a:rPr lang="bn-BD" sz="3200" b="1" dirty="0" smtClean="0">
                <a:ln w="11430">
                  <a:solidFill>
                    <a:srgbClr val="180000"/>
                  </a:solidFill>
                </a:ln>
                <a:solidFill>
                  <a:srgbClr val="18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বল তো এসব কাহাদের দান!তোমার অট্টালিকা</a:t>
            </a:r>
          </a:p>
          <a:p>
            <a:pPr algn="just"/>
            <a:r>
              <a:rPr lang="bn-BD" sz="3200" b="1" dirty="0" smtClean="0">
                <a:ln w="11430">
                  <a:solidFill>
                    <a:srgbClr val="180000"/>
                  </a:solidFill>
                </a:ln>
                <a:solidFill>
                  <a:srgbClr val="18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কার খুনে রাঙা?-</a:t>
            </a:r>
            <a:r>
              <a:rPr lang="en-US" sz="3200" b="1" dirty="0" smtClean="0">
                <a:ln w="11430">
                  <a:solidFill>
                    <a:srgbClr val="180000"/>
                  </a:solidFill>
                </a:ln>
                <a:solidFill>
                  <a:srgbClr val="18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b="1" dirty="0" smtClean="0">
                <a:ln w="11430">
                  <a:solidFill>
                    <a:srgbClr val="180000"/>
                  </a:solidFill>
                </a:ln>
                <a:solidFill>
                  <a:srgbClr val="18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ঠুলি খুলে দেখ,প্রতি ইটে আছে লিখা।</a:t>
            </a:r>
          </a:p>
          <a:p>
            <a:pPr algn="just"/>
            <a:r>
              <a:rPr lang="bn-BD" sz="3200" b="1" dirty="0" smtClean="0">
                <a:ln w="11430">
                  <a:solidFill>
                    <a:srgbClr val="180000"/>
                  </a:solidFill>
                </a:ln>
                <a:solidFill>
                  <a:srgbClr val="18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তুমি জান নাকো কিন্তু পথের প্রতি ধুলিকণা জানে,</a:t>
            </a:r>
          </a:p>
          <a:p>
            <a:pPr algn="just"/>
            <a:r>
              <a:rPr lang="bn-BD" sz="3200" b="1" dirty="0" smtClean="0">
                <a:ln w="11430">
                  <a:solidFill>
                    <a:srgbClr val="180000"/>
                  </a:solidFill>
                </a:ln>
                <a:solidFill>
                  <a:srgbClr val="18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ঐ পথ ঐ জাহাজ শকট অট্টালিকার মানে!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8924" y="457200"/>
            <a:ext cx="2497694" cy="273724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550" y="457200"/>
            <a:ext cx="2623561" cy="273724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7401" y="457200"/>
            <a:ext cx="2471940" cy="273724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1705620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66800" y="3401291"/>
            <a:ext cx="7245607" cy="341632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just"/>
            <a:r>
              <a:rPr lang="bn-BD" sz="2400" b="1" dirty="0" smtClean="0">
                <a:ln w="11430">
                  <a:solidFill>
                    <a:srgbClr val="180000"/>
                  </a:solidFill>
                </a:ln>
                <a:solidFill>
                  <a:srgbClr val="18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                                                  আসিতেছে শুভদিন,</a:t>
            </a:r>
          </a:p>
          <a:p>
            <a:pPr algn="just"/>
            <a:r>
              <a:rPr lang="bn-BD" sz="2400" b="1" dirty="0" smtClean="0">
                <a:ln w="11430">
                  <a:solidFill>
                    <a:srgbClr val="180000"/>
                  </a:solidFill>
                </a:ln>
                <a:solidFill>
                  <a:srgbClr val="18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           দিনে দিনে বহু বাড়িয়াছে দেনা, শুধিতে হইবে ঋণ!</a:t>
            </a:r>
          </a:p>
          <a:p>
            <a:pPr algn="just"/>
            <a:r>
              <a:rPr lang="bn-BD" sz="2400" b="1" dirty="0" smtClean="0">
                <a:ln w="11430">
                  <a:solidFill>
                    <a:srgbClr val="180000"/>
                  </a:solidFill>
                </a:ln>
                <a:solidFill>
                  <a:srgbClr val="18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           হাতুড়ি শাবল গাঁইতি চালায়ে ভাঙ্গিল যারা পাহাড়,</a:t>
            </a:r>
          </a:p>
          <a:p>
            <a:pPr algn="just"/>
            <a:r>
              <a:rPr lang="bn-BD" sz="2400" b="1" dirty="0">
                <a:ln w="11430">
                  <a:solidFill>
                    <a:srgbClr val="180000"/>
                  </a:solidFill>
                </a:ln>
                <a:solidFill>
                  <a:srgbClr val="18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2400" b="1" dirty="0" smtClean="0">
                <a:ln w="11430">
                  <a:solidFill>
                    <a:srgbClr val="180000"/>
                  </a:solidFill>
                </a:ln>
                <a:solidFill>
                  <a:srgbClr val="18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          পাহাড়-কাটা সে পথের দু-পাশে পড়িয়া যাদের হাড়,</a:t>
            </a:r>
          </a:p>
          <a:p>
            <a:pPr algn="just"/>
            <a:r>
              <a:rPr lang="bn-BD" sz="2400" b="1" dirty="0" smtClean="0">
                <a:ln w="11430">
                  <a:solidFill>
                    <a:srgbClr val="180000"/>
                  </a:solidFill>
                </a:ln>
                <a:solidFill>
                  <a:srgbClr val="18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           তোমারে সেবিতে হইল যাহারা মজুর, মুটে ও কুলি,</a:t>
            </a:r>
          </a:p>
          <a:p>
            <a:pPr algn="just"/>
            <a:r>
              <a:rPr lang="bn-BD" sz="2400" b="1" dirty="0">
                <a:ln w="11430">
                  <a:solidFill>
                    <a:srgbClr val="180000"/>
                  </a:solidFill>
                </a:ln>
                <a:solidFill>
                  <a:srgbClr val="18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2400" b="1" dirty="0" smtClean="0">
                <a:ln w="11430">
                  <a:solidFill>
                    <a:srgbClr val="180000"/>
                  </a:solidFill>
                </a:ln>
                <a:solidFill>
                  <a:srgbClr val="18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          তোমারে বহিতে যারা পবিত্র অঙ্গে লাগাল ধূলি;</a:t>
            </a:r>
          </a:p>
          <a:p>
            <a:pPr algn="just"/>
            <a:r>
              <a:rPr lang="bn-BD" sz="2400" b="1" dirty="0">
                <a:ln w="11430">
                  <a:solidFill>
                    <a:srgbClr val="180000"/>
                  </a:solidFill>
                </a:ln>
                <a:solidFill>
                  <a:srgbClr val="18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2400" b="1" dirty="0" smtClean="0">
                <a:ln w="11430">
                  <a:solidFill>
                    <a:srgbClr val="180000"/>
                  </a:solidFill>
                </a:ln>
                <a:solidFill>
                  <a:srgbClr val="18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          তারাই মানুষ, তারাই দেবতা, গাহি তাহাদেরি গান,</a:t>
            </a:r>
          </a:p>
          <a:p>
            <a:pPr algn="just"/>
            <a:r>
              <a:rPr lang="bn-BD" sz="2400" b="1" dirty="0">
                <a:ln w="11430">
                  <a:solidFill>
                    <a:srgbClr val="180000"/>
                  </a:solidFill>
                </a:ln>
                <a:solidFill>
                  <a:srgbClr val="18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2400" b="1" dirty="0" smtClean="0">
                <a:ln w="11430">
                  <a:solidFill>
                    <a:srgbClr val="180000"/>
                  </a:solidFill>
                </a:ln>
                <a:solidFill>
                  <a:srgbClr val="18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          তাদেরি ব্যথিত বক্ষে পা ফেলে আসে নব উত্থান!</a:t>
            </a:r>
          </a:p>
          <a:p>
            <a:pPr algn="just"/>
            <a:endParaRPr lang="bn-BD" sz="2400" b="1" dirty="0" smtClean="0">
              <a:ln w="11430">
                <a:solidFill>
                  <a:srgbClr val="180000"/>
                </a:solidFill>
              </a:ln>
              <a:solidFill>
                <a:srgbClr val="18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430"/>
          <a:stretch/>
        </p:blipFill>
        <p:spPr>
          <a:xfrm>
            <a:off x="5799621" y="609600"/>
            <a:ext cx="2512786" cy="258801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283" y="609600"/>
            <a:ext cx="2298918" cy="258801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0400" y="609600"/>
            <a:ext cx="2494197" cy="258801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9732831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14401" y="5105396"/>
            <a:ext cx="7010400" cy="1384995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bn-BD" sz="2800" b="1" dirty="0" smtClean="0">
                <a:ln>
                  <a:solidFill>
                    <a:srgbClr val="260000"/>
                  </a:solidFill>
                </a:ln>
                <a:solidFill>
                  <a:srgbClr val="26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যুগ যুগ ধরে কুলি-মজুরের মতো লাখোকোটি শ্রমজীবী মানুষের </a:t>
            </a:r>
          </a:p>
          <a:p>
            <a:pPr algn="just"/>
            <a:r>
              <a:rPr lang="bn-BD" sz="2800" b="1" dirty="0" smtClean="0">
                <a:ln>
                  <a:solidFill>
                    <a:srgbClr val="260000"/>
                  </a:solidFill>
                </a:ln>
                <a:solidFill>
                  <a:srgbClr val="26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হাতে গড়ে উঠেছে মানব সভ্যতা। এই শ্রমজীবি মানুষের প্রতি </a:t>
            </a:r>
          </a:p>
          <a:p>
            <a:pPr algn="just"/>
            <a:r>
              <a:rPr lang="bn-BD" sz="2800" b="1" dirty="0" smtClean="0">
                <a:ln>
                  <a:solidFill>
                    <a:srgbClr val="260000"/>
                  </a:solidFill>
                </a:ln>
                <a:solidFill>
                  <a:srgbClr val="26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সবার আচরণ পরিশীলিত হওয়ার কথা কবি বলেছেন।</a:t>
            </a:r>
            <a:endParaRPr lang="en-US" sz="2800" b="1" dirty="0">
              <a:ln>
                <a:solidFill>
                  <a:srgbClr val="260000"/>
                </a:solidFill>
              </a:ln>
              <a:solidFill>
                <a:srgbClr val="26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609600"/>
            <a:ext cx="6887192" cy="427672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7639191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096491" y="381000"/>
            <a:ext cx="2951018" cy="707886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just"/>
            <a:r>
              <a:rPr lang="bn-BD" sz="4000" b="1" dirty="0" smtClean="0">
                <a:ln w="11430">
                  <a:solidFill>
                    <a:srgbClr val="180000"/>
                  </a:solidFill>
                </a:ln>
                <a:solidFill>
                  <a:srgbClr val="18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জোড়ায় কাজ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219200" y="4648200"/>
            <a:ext cx="6858000" cy="1754326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just"/>
            <a:r>
              <a:rPr lang="bn-BD" sz="3600" b="1" dirty="0" smtClean="0">
                <a:ln w="11430">
                  <a:solidFill>
                    <a:srgbClr val="180000"/>
                  </a:solidFill>
                </a:ln>
                <a:solidFill>
                  <a:srgbClr val="0C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তোমার বাড়ির কাজের মেয়েটির সাথে </a:t>
            </a:r>
            <a:r>
              <a:rPr lang="bn-BD" sz="3600" b="1" dirty="0">
                <a:ln w="11430">
                  <a:solidFill>
                    <a:srgbClr val="180000"/>
                  </a:solidFill>
                </a:ln>
                <a:solidFill>
                  <a:srgbClr val="0C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তোমার আচরণ কেমন </a:t>
            </a:r>
            <a:r>
              <a:rPr lang="bn-BD" sz="3600" b="1" dirty="0" smtClean="0">
                <a:ln w="11430">
                  <a:solidFill>
                    <a:srgbClr val="180000"/>
                  </a:solidFill>
                </a:ln>
                <a:solidFill>
                  <a:srgbClr val="0C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হওয়া উচিত বলে তুমি মনে কর জোড়ায় আলোচনা করে পাঁচটি বাক্যে লেখ।</a:t>
            </a:r>
            <a:endParaRPr lang="en-US" sz="3600" b="1" dirty="0">
              <a:ln w="11430">
                <a:solidFill>
                  <a:srgbClr val="180000"/>
                </a:solidFill>
              </a:ln>
              <a:solidFill>
                <a:srgbClr val="0C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4500" y="1447800"/>
            <a:ext cx="5715000" cy="30099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8444721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152400" y="152400"/>
            <a:ext cx="8839200" cy="6553200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533400" y="4572000"/>
            <a:ext cx="8001000" cy="1077218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just"/>
            <a:r>
              <a:rPr lang="bn-BD" sz="3200" b="1" dirty="0" smtClean="0">
                <a:ln w="11430">
                  <a:solidFill>
                    <a:srgbClr val="180000"/>
                  </a:solidFill>
                </a:ln>
                <a:solidFill>
                  <a:srgbClr val="18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শ্রমিকদের অক্লান্ত শ্রম ও ঘামে চলছে মোটর, জাহাজ, রেলগাড়ি এবং গড়ে উঠেছে দালানকোঠা, কলকারখানা ইত্যাদি।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5163" y="874350"/>
            <a:ext cx="2654299" cy="318163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8518" y="863329"/>
            <a:ext cx="2716645" cy="320367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318" y="902058"/>
            <a:ext cx="2743200" cy="318163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9927636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-122633" y="6928"/>
            <a:ext cx="8001000" cy="68580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685800" y="0"/>
            <a:ext cx="7242048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800" b="1" kern="1200" cap="all" baseline="0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  <a:latin typeface="+mj-lt"/>
                <a:ea typeface="+mj-ea"/>
                <a:cs typeface="+mj-cs"/>
              </a:defRPr>
            </a:lvl1pPr>
            <a:extLst/>
          </a:lstStyle>
          <a:p>
            <a:pPr algn="ctr"/>
            <a:r>
              <a:rPr lang="en-US" sz="6000" dirty="0" err="1" smtClean="0">
                <a:solidFill>
                  <a:srgbClr val="92D050"/>
                </a:solidFill>
              </a:rPr>
              <a:t>পরিচিতি</a:t>
            </a:r>
            <a:endParaRPr lang="en-US" sz="6000" dirty="0">
              <a:solidFill>
                <a:srgbClr val="92D050"/>
              </a:solidFill>
            </a:endParaRPr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55675" y="2819400"/>
            <a:ext cx="3822192" cy="3447288"/>
          </a:xfrm>
          <a:prstGeom prst="rect">
            <a:avLst/>
          </a:prstGeom>
        </p:spPr>
        <p:txBody>
          <a:bodyPr vert="horz" anchor="t">
            <a:normAutofit/>
          </a:bodyPr>
          <a:lstStyle>
            <a:lvl1pPr marL="274320" indent="-274320" algn="l" rtl="0" eaLnBrk="1" latinLnBrk="0" hangingPunct="1">
              <a:spcBef>
                <a:spcPts val="600"/>
              </a:spcBef>
              <a:buClr>
                <a:schemeClr val="tx2"/>
              </a:buClr>
              <a:buSzPct val="73000"/>
              <a:buFont typeface="Wingdings 2"/>
              <a:buChar char=""/>
              <a:defRPr kumimoji="0" sz="2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21208" indent="-228600" algn="l" rtl="0" eaLnBrk="1" latinLnBrk="0" hangingPunct="1">
              <a:spcBef>
                <a:spcPts val="500"/>
              </a:spcBef>
              <a:buClr>
                <a:schemeClr val="accent4"/>
              </a:buClr>
              <a:buSzPct val="80000"/>
              <a:buFont typeface="Wingdings 2"/>
              <a:buChar char=""/>
              <a:defRPr kumimoji="0" sz="2400" kern="1200">
                <a:solidFill>
                  <a:schemeClr val="tx1">
                    <a:tint val="8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758952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SzPct val="60000"/>
              <a:buFont typeface="Wingdings"/>
              <a:buChar char="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>
                    <a:tint val="8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280160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SzPct val="70000"/>
              <a:buFont typeface="Wingdings"/>
              <a:buChar char="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472184" indent="-182880" algn="l" rtl="0" eaLnBrk="1" latinLnBrk="0" hangingPunct="1">
              <a:spcBef>
                <a:spcPts val="400"/>
              </a:spcBef>
              <a:buClr>
                <a:schemeClr val="accent4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>
                    <a:tint val="8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673352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80000"/>
              <a:buFont typeface="Wingdings 2"/>
              <a:buChar char="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847088" indent="-182880" algn="l" rtl="0" eaLnBrk="1" latinLnBrk="0" hangingPunct="1">
              <a:spcBef>
                <a:spcPts val="300"/>
              </a:spcBef>
              <a:buClr>
                <a:schemeClr val="accent4"/>
              </a:buClr>
              <a:buSzPct val="100000"/>
              <a:buChar char="•"/>
              <a:defRPr kumimoji="0" sz="1600" kern="1200" baseline="0">
                <a:solidFill>
                  <a:schemeClr val="tx1">
                    <a:tint val="8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057400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100000"/>
              <a:buFont typeface="Wingdings"/>
              <a:buChar char="§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0" indent="0" algn="ctr">
              <a:buFont typeface="Wingdings 2"/>
              <a:buNone/>
            </a:pPr>
            <a:endParaRPr lang="en-US" dirty="0">
              <a:solidFill>
                <a:srgbClr val="7030A0"/>
              </a:solidFill>
            </a:endParaRPr>
          </a:p>
        </p:txBody>
      </p:sp>
      <p:sp>
        <p:nvSpPr>
          <p:cNvPr id="10" name="Content Placeholder 3"/>
          <p:cNvSpPr txBox="1">
            <a:spLocks/>
          </p:cNvSpPr>
          <p:nvPr/>
        </p:nvSpPr>
        <p:spPr>
          <a:xfrm>
            <a:off x="3877867" y="3200400"/>
            <a:ext cx="3822192" cy="3447288"/>
          </a:xfrm>
          <a:prstGeom prst="rect">
            <a:avLst/>
          </a:prstGeom>
        </p:spPr>
        <p:txBody>
          <a:bodyPr vert="horz" anchor="t">
            <a:normAutofit/>
          </a:bodyPr>
          <a:lstStyle>
            <a:lvl1pPr marL="274320" indent="-274320" algn="l" rtl="0" eaLnBrk="1" latinLnBrk="0" hangingPunct="1">
              <a:spcBef>
                <a:spcPts val="600"/>
              </a:spcBef>
              <a:buClr>
                <a:schemeClr val="tx2"/>
              </a:buClr>
              <a:buSzPct val="73000"/>
              <a:buFont typeface="Wingdings 2"/>
              <a:buChar char=""/>
              <a:defRPr kumimoji="0" sz="2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21208" indent="-228600" algn="l" rtl="0" eaLnBrk="1" latinLnBrk="0" hangingPunct="1">
              <a:spcBef>
                <a:spcPts val="500"/>
              </a:spcBef>
              <a:buClr>
                <a:schemeClr val="accent4"/>
              </a:buClr>
              <a:buSzPct val="80000"/>
              <a:buFont typeface="Wingdings 2"/>
              <a:buChar char=""/>
              <a:defRPr kumimoji="0" sz="2400" kern="1200">
                <a:solidFill>
                  <a:schemeClr val="tx1">
                    <a:tint val="8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758952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SzPct val="60000"/>
              <a:buFont typeface="Wingdings"/>
              <a:buChar char="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>
                    <a:tint val="8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280160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SzPct val="70000"/>
              <a:buFont typeface="Wingdings"/>
              <a:buChar char="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472184" indent="-182880" algn="l" rtl="0" eaLnBrk="1" latinLnBrk="0" hangingPunct="1">
              <a:spcBef>
                <a:spcPts val="400"/>
              </a:spcBef>
              <a:buClr>
                <a:schemeClr val="accent4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>
                    <a:tint val="8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673352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80000"/>
              <a:buFont typeface="Wingdings 2"/>
              <a:buChar char="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847088" indent="-182880" algn="l" rtl="0" eaLnBrk="1" latinLnBrk="0" hangingPunct="1">
              <a:spcBef>
                <a:spcPts val="300"/>
              </a:spcBef>
              <a:buClr>
                <a:schemeClr val="accent4"/>
              </a:buClr>
              <a:buSzPct val="100000"/>
              <a:buChar char="•"/>
              <a:defRPr kumimoji="0" sz="1600" kern="1200" baseline="0">
                <a:solidFill>
                  <a:schemeClr val="tx1">
                    <a:tint val="8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057400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100000"/>
              <a:buFont typeface="Wingdings"/>
              <a:buChar char="§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0" indent="0" algn="ctr">
              <a:buFont typeface="Wingdings 2"/>
              <a:buNone/>
            </a:pPr>
            <a:r>
              <a:rPr lang="en-US" sz="4000" u="sng" dirty="0" err="1" smtClean="0">
                <a:solidFill>
                  <a:srgbClr val="0070C0"/>
                </a:solidFill>
              </a:rPr>
              <a:t>শ্রেণি</a:t>
            </a:r>
            <a:endParaRPr lang="en-US" sz="2400" dirty="0" smtClean="0">
              <a:solidFill>
                <a:srgbClr val="0070C0"/>
              </a:solidFill>
            </a:endParaRPr>
          </a:p>
          <a:p>
            <a:pPr marL="0" indent="0" algn="ctr">
              <a:buFont typeface="Wingdings 2"/>
              <a:buNone/>
            </a:pPr>
            <a:r>
              <a:rPr lang="en-US" dirty="0" err="1" smtClean="0">
                <a:solidFill>
                  <a:srgbClr val="7030A0"/>
                </a:solidFill>
              </a:rPr>
              <a:t>সপ্তম</a:t>
            </a:r>
            <a:r>
              <a:rPr lang="en-US" dirty="0" smtClean="0">
                <a:solidFill>
                  <a:srgbClr val="7030A0"/>
                </a:solidFill>
              </a:rPr>
              <a:t> </a:t>
            </a:r>
            <a:r>
              <a:rPr lang="en-US" dirty="0" err="1" smtClean="0">
                <a:solidFill>
                  <a:srgbClr val="7030A0"/>
                </a:solidFill>
              </a:rPr>
              <a:t>শ্রেণি</a:t>
            </a:r>
            <a:endParaRPr lang="en-US" dirty="0" smtClean="0">
              <a:solidFill>
                <a:srgbClr val="7030A0"/>
              </a:solidFill>
            </a:endParaRPr>
          </a:p>
          <a:p>
            <a:pPr marL="0" indent="0" algn="ctr">
              <a:buFont typeface="Wingdings 2"/>
              <a:buNone/>
            </a:pPr>
            <a:r>
              <a:rPr lang="en-US" dirty="0" err="1" smtClean="0">
                <a:solidFill>
                  <a:srgbClr val="7030A0"/>
                </a:solidFill>
              </a:rPr>
              <a:t>বিষয়ঃ</a:t>
            </a:r>
            <a:r>
              <a:rPr lang="en-US" dirty="0" smtClean="0">
                <a:solidFill>
                  <a:srgbClr val="7030A0"/>
                </a:solidFill>
              </a:rPr>
              <a:t> </a:t>
            </a:r>
            <a:r>
              <a:rPr lang="en-US" dirty="0" err="1" smtClean="0">
                <a:solidFill>
                  <a:srgbClr val="7030A0"/>
                </a:solidFill>
              </a:rPr>
              <a:t>বাংলা</a:t>
            </a:r>
            <a:r>
              <a:rPr lang="en-US" dirty="0" smtClean="0">
                <a:solidFill>
                  <a:srgbClr val="7030A0"/>
                </a:solidFill>
              </a:rPr>
              <a:t> </a:t>
            </a:r>
            <a:r>
              <a:rPr lang="en-US" dirty="0" err="1" smtClean="0">
                <a:solidFill>
                  <a:srgbClr val="7030A0"/>
                </a:solidFill>
              </a:rPr>
              <a:t>প্রথম</a:t>
            </a:r>
            <a:r>
              <a:rPr lang="en-US" dirty="0" smtClean="0">
                <a:solidFill>
                  <a:srgbClr val="7030A0"/>
                </a:solidFill>
              </a:rPr>
              <a:t> </a:t>
            </a:r>
            <a:r>
              <a:rPr lang="en-US" dirty="0" err="1" smtClean="0">
                <a:solidFill>
                  <a:srgbClr val="7030A0"/>
                </a:solidFill>
              </a:rPr>
              <a:t>পত্র</a:t>
            </a:r>
            <a:endParaRPr lang="en-US" dirty="0" smtClean="0">
              <a:solidFill>
                <a:srgbClr val="7030A0"/>
              </a:solidFill>
            </a:endParaRPr>
          </a:p>
          <a:p>
            <a:pPr marL="0" indent="0" algn="ctr">
              <a:buFont typeface="Wingdings 2"/>
              <a:buNone/>
            </a:pPr>
            <a:r>
              <a:rPr lang="en-US" dirty="0" smtClean="0">
                <a:solidFill>
                  <a:srgbClr val="7030A0"/>
                </a:solidFill>
              </a:rPr>
              <a:t> </a:t>
            </a:r>
            <a:r>
              <a:rPr lang="en-US" dirty="0" err="1" smtClean="0">
                <a:solidFill>
                  <a:srgbClr val="7030A0"/>
                </a:solidFill>
              </a:rPr>
              <a:t>কুলি-মজুর</a:t>
            </a:r>
            <a:endParaRPr lang="en-US" dirty="0" smtClean="0">
              <a:solidFill>
                <a:srgbClr val="7030A0"/>
              </a:solidFill>
            </a:endParaRPr>
          </a:p>
          <a:p>
            <a:pPr marL="0" indent="0" algn="ctr">
              <a:buFont typeface="Wingdings 2"/>
              <a:buNone/>
            </a:pPr>
            <a:r>
              <a:rPr lang="en-US" dirty="0" err="1" smtClean="0">
                <a:solidFill>
                  <a:srgbClr val="7030A0"/>
                </a:solidFill>
              </a:rPr>
              <a:t>সময়ঃ</a:t>
            </a:r>
            <a:r>
              <a:rPr lang="en-US" dirty="0" smtClean="0">
                <a:solidFill>
                  <a:srgbClr val="7030A0"/>
                </a:solidFill>
              </a:rPr>
              <a:t> </a:t>
            </a:r>
            <a:r>
              <a:rPr lang="en-US" sz="3200" dirty="0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40</a:t>
            </a:r>
            <a:r>
              <a:rPr lang="en-US" dirty="0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মিনিট</a:t>
            </a:r>
            <a:r>
              <a:rPr lang="en-US" dirty="0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।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76200" y="1588325"/>
            <a:ext cx="3520440" cy="4525963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 </a:t>
            </a: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 algn="ctr">
              <a:buNone/>
            </a:pPr>
            <a:r>
              <a:rPr lang="en-US" sz="5400" u="sng" dirty="0" err="1">
                <a:solidFill>
                  <a:srgbClr val="0070C0"/>
                </a:solidFill>
              </a:rPr>
              <a:t>শিক্ষক</a:t>
            </a:r>
            <a:r>
              <a:rPr lang="en-US" dirty="0"/>
              <a:t> </a:t>
            </a:r>
          </a:p>
          <a:p>
            <a:pPr marL="0" indent="0" algn="ctr">
              <a:buNone/>
            </a:pPr>
            <a:r>
              <a:rPr lang="en-US" dirty="0" err="1">
                <a:solidFill>
                  <a:srgbClr val="7030A0"/>
                </a:solidFill>
              </a:rPr>
              <a:t>সঞ্জয়</a:t>
            </a:r>
            <a:r>
              <a:rPr lang="en-US" dirty="0">
                <a:solidFill>
                  <a:srgbClr val="7030A0"/>
                </a:solidFill>
              </a:rPr>
              <a:t> </a:t>
            </a:r>
            <a:r>
              <a:rPr lang="en-US" dirty="0" err="1">
                <a:solidFill>
                  <a:srgbClr val="7030A0"/>
                </a:solidFill>
              </a:rPr>
              <a:t>মিত্র</a:t>
            </a:r>
            <a:endParaRPr lang="en-US" dirty="0">
              <a:solidFill>
                <a:srgbClr val="7030A0"/>
              </a:solidFill>
            </a:endParaRPr>
          </a:p>
          <a:p>
            <a:pPr marL="0" indent="0" algn="ctr">
              <a:buNone/>
            </a:pPr>
            <a:r>
              <a:rPr lang="en-US" dirty="0" err="1">
                <a:solidFill>
                  <a:srgbClr val="7030A0"/>
                </a:solidFill>
              </a:rPr>
              <a:t>সহকারি</a:t>
            </a:r>
            <a:r>
              <a:rPr lang="en-US" dirty="0">
                <a:solidFill>
                  <a:srgbClr val="7030A0"/>
                </a:solidFill>
              </a:rPr>
              <a:t> </a:t>
            </a:r>
            <a:r>
              <a:rPr lang="en-US" dirty="0" err="1">
                <a:solidFill>
                  <a:srgbClr val="7030A0"/>
                </a:solidFill>
              </a:rPr>
              <a:t>শিক্ষক</a:t>
            </a:r>
            <a:endParaRPr lang="en-US" dirty="0">
              <a:solidFill>
                <a:srgbClr val="7030A0"/>
              </a:solidFill>
            </a:endParaRPr>
          </a:p>
          <a:p>
            <a:pPr marL="0" indent="0" algn="ctr">
              <a:buNone/>
            </a:pPr>
            <a:r>
              <a:rPr lang="en-US" dirty="0" err="1">
                <a:solidFill>
                  <a:srgbClr val="7030A0"/>
                </a:solidFill>
              </a:rPr>
              <a:t>গুমাইল</a:t>
            </a:r>
            <a:r>
              <a:rPr lang="en-US" dirty="0">
                <a:solidFill>
                  <a:srgbClr val="7030A0"/>
                </a:solidFill>
              </a:rPr>
              <a:t> </a:t>
            </a:r>
            <a:r>
              <a:rPr lang="en-US" dirty="0" err="1">
                <a:solidFill>
                  <a:srgbClr val="7030A0"/>
                </a:solidFill>
              </a:rPr>
              <a:t>উচ্চ</a:t>
            </a:r>
            <a:r>
              <a:rPr lang="en-US" dirty="0">
                <a:solidFill>
                  <a:srgbClr val="7030A0"/>
                </a:solidFill>
              </a:rPr>
              <a:t> </a:t>
            </a:r>
            <a:r>
              <a:rPr lang="en-US" dirty="0" err="1">
                <a:solidFill>
                  <a:srgbClr val="7030A0"/>
                </a:solidFill>
              </a:rPr>
              <a:t>বিদ্যালয়</a:t>
            </a:r>
            <a:endParaRPr lang="en-US" dirty="0">
              <a:solidFill>
                <a:srgbClr val="7030A0"/>
              </a:solidFill>
            </a:endParaRPr>
          </a:p>
          <a:p>
            <a:pPr marL="0" indent="0" algn="ctr">
              <a:buNone/>
            </a:pPr>
            <a:r>
              <a:rPr lang="en-US" dirty="0" err="1">
                <a:solidFill>
                  <a:srgbClr val="7030A0"/>
                </a:solidFill>
              </a:rPr>
              <a:t>সাভার</a:t>
            </a:r>
            <a:r>
              <a:rPr lang="en-US" dirty="0">
                <a:solidFill>
                  <a:srgbClr val="7030A0"/>
                </a:solidFill>
              </a:rPr>
              <a:t>, </a:t>
            </a:r>
            <a:r>
              <a:rPr lang="en-US" dirty="0" err="1">
                <a:solidFill>
                  <a:srgbClr val="7030A0"/>
                </a:solidFill>
              </a:rPr>
              <a:t>ঢাকা</a:t>
            </a:r>
            <a:r>
              <a:rPr lang="en-US" dirty="0">
                <a:solidFill>
                  <a:srgbClr val="7030A0"/>
                </a:solidFill>
              </a:rPr>
              <a:t>।</a:t>
            </a:r>
            <a:endParaRPr lang="en-US" dirty="0"/>
          </a:p>
        </p:txBody>
      </p:sp>
      <p:sp>
        <p:nvSpPr>
          <p:cNvPr id="12" name="Content Placeholder 11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1026" name="Picture 2" descr="C:\Users\GOMAIL HIGH SCHOOL\Desktop\PICTURES\Sonjoy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143000"/>
            <a:ext cx="190500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GOMAIL HIGH SCHOOL\Desktop\17-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1143000"/>
            <a:ext cx="1752599" cy="1905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71786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09600" y="4953000"/>
            <a:ext cx="7924800" cy="1077218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bn-BD" sz="3200" b="1" dirty="0" smtClean="0">
                <a:ln>
                  <a:solidFill>
                    <a:srgbClr val="260000"/>
                  </a:solidFill>
                </a:ln>
                <a:solidFill>
                  <a:srgbClr val="26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যুগ যুগ ধরে সমাজে এ কুলি-মজুররা সবচেয়ে বঞ্চিত ও      উপেক্ষিত। তাদের প্রতি সহানুভূতিশীল </a:t>
            </a:r>
            <a:r>
              <a:rPr lang="bn-BD" sz="3200" b="1" dirty="0">
                <a:ln>
                  <a:solidFill>
                    <a:srgbClr val="260000"/>
                  </a:solidFill>
                </a:ln>
                <a:solidFill>
                  <a:srgbClr val="26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হওয়া আমাদের কর্তব্য</a:t>
            </a:r>
            <a:r>
              <a:rPr lang="bn-BD" sz="3200" b="1" dirty="0" smtClean="0">
                <a:ln>
                  <a:solidFill>
                    <a:srgbClr val="260000"/>
                  </a:solidFill>
                </a:ln>
                <a:solidFill>
                  <a:srgbClr val="26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200" b="1" dirty="0">
              <a:ln>
                <a:solidFill>
                  <a:srgbClr val="260000"/>
                </a:solidFill>
              </a:ln>
              <a:solidFill>
                <a:srgbClr val="26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9600" y="682912"/>
            <a:ext cx="4114800" cy="411479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682912"/>
            <a:ext cx="3733800" cy="41148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9184580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038600" y="776538"/>
            <a:ext cx="2438400" cy="707886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just"/>
            <a:r>
              <a:rPr lang="bn-BD" sz="4000" b="1" dirty="0" smtClean="0">
                <a:ln w="11430">
                  <a:solidFill>
                    <a:srgbClr val="180000"/>
                  </a:solidFill>
                </a:ln>
                <a:solidFill>
                  <a:srgbClr val="18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</a:t>
            </a:r>
            <a:r>
              <a:rPr lang="bn-IN" sz="4000" b="1" dirty="0" smtClean="0">
                <a:ln w="11430">
                  <a:solidFill>
                    <a:srgbClr val="180000"/>
                  </a:solidFill>
                </a:ln>
                <a:solidFill>
                  <a:srgbClr val="18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লগত</a:t>
            </a:r>
            <a:r>
              <a:rPr lang="bn-BD" sz="4000" b="1" dirty="0" smtClean="0">
                <a:ln w="11430">
                  <a:solidFill>
                    <a:srgbClr val="180000"/>
                  </a:solidFill>
                </a:ln>
                <a:solidFill>
                  <a:srgbClr val="18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কাজ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40327" y="4343400"/>
            <a:ext cx="8070273" cy="1569660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just"/>
            <a:r>
              <a:rPr lang="bn-BD" sz="3200" b="1" dirty="0" smtClean="0">
                <a:ln w="11430">
                  <a:solidFill>
                    <a:srgbClr val="180000"/>
                  </a:solidFill>
                </a:ln>
                <a:solidFill>
                  <a:srgbClr val="18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খ-দল: ‘কুলি-মজুর’ কবিতায় বাবু সাহেব এবং সমাজের বিত্তবান মানুষের মধ্যে কী কোনো সাদৃশ্য বা বৈশাদৃশ্য আছে বলে তুমি মনে কর? উত্তরের স্ব-পক্ষে যুক্তি দাও।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33400" y="2701636"/>
            <a:ext cx="8077200" cy="1569660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just"/>
            <a:r>
              <a:rPr lang="bn-BD" sz="3200" b="1" dirty="0" smtClean="0">
                <a:ln w="11430">
                  <a:solidFill>
                    <a:srgbClr val="180000"/>
                  </a:solidFill>
                </a:ln>
                <a:solidFill>
                  <a:srgbClr val="18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ক-দল: ‘সমাজের সার্বিক উন্নয়নে অবহেলিত শ্রেণির মানুষের অবদান সবচেয়ে বেশি’-বিষয়টি দলে আলোচনা করে পাঁচটি বাক্য লেখ।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750" y="531924"/>
            <a:ext cx="2401957" cy="19050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157495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152400" y="152400"/>
            <a:ext cx="8839200" cy="6553200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3674304" y="152400"/>
            <a:ext cx="1571171" cy="769441"/>
          </a:xfrm>
          <a:prstGeom prst="rect">
            <a:avLst/>
          </a:prstGeom>
          <a:solidFill>
            <a:srgbClr val="CFAFE7"/>
          </a:solidFill>
          <a:ln>
            <a:solidFill>
              <a:srgbClr val="7030A0"/>
            </a:solidFill>
          </a:ln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just"/>
            <a:r>
              <a:rPr lang="bn-BD" sz="4400" b="1" dirty="0" smtClean="0">
                <a:ln w="1143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মূল্যায়ন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05114" y="1009471"/>
            <a:ext cx="7391400" cy="120032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7030A0"/>
            </a:solidFill>
          </a:ln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just"/>
            <a:r>
              <a:rPr lang="bn-BD" sz="3600" b="1" dirty="0" smtClean="0">
                <a:ln w="1143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বাংলার জনমনে কাজী নজরুল ইসলাম কী হিসেবে </a:t>
            </a:r>
          </a:p>
          <a:p>
            <a:pPr algn="just"/>
            <a:r>
              <a:rPr lang="bn-BD" sz="3600" b="1" dirty="0" smtClean="0">
                <a:ln w="1143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নন্দিত আসন পেয়েছেন?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05114" y="2296758"/>
            <a:ext cx="2696029" cy="646331"/>
          </a:xfrm>
          <a:prstGeom prst="rect">
            <a:avLst/>
          </a:prstGeom>
          <a:solidFill>
            <a:srgbClr val="E1F2CE"/>
          </a:solidFill>
          <a:ln>
            <a:solidFill>
              <a:srgbClr val="7030A0"/>
            </a:solidFill>
          </a:ln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just"/>
            <a:r>
              <a:rPr lang="bn-BD" sz="3600" b="1" dirty="0" smtClean="0">
                <a:ln w="1143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(ক) বিশ্ব কবি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5076371" y="2312773"/>
            <a:ext cx="3320143" cy="646331"/>
          </a:xfrm>
          <a:prstGeom prst="rect">
            <a:avLst/>
          </a:prstGeom>
          <a:solidFill>
            <a:srgbClr val="E1F2CE"/>
          </a:solidFill>
          <a:ln>
            <a:solidFill>
              <a:srgbClr val="7030A0"/>
            </a:solidFill>
          </a:ln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just"/>
            <a:r>
              <a:rPr lang="bn-BD" sz="3600" b="1" dirty="0" smtClean="0">
                <a:ln w="1143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(খ) বিদ্রোহী কবি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990600" y="3023268"/>
            <a:ext cx="2696029" cy="646331"/>
          </a:xfrm>
          <a:prstGeom prst="rect">
            <a:avLst/>
          </a:prstGeom>
          <a:solidFill>
            <a:srgbClr val="E1F2CE"/>
          </a:solidFill>
          <a:ln>
            <a:solidFill>
              <a:srgbClr val="7030A0"/>
            </a:solidFill>
          </a:ln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just"/>
            <a:r>
              <a:rPr lang="bn-BD" sz="3600" b="1" dirty="0" smtClean="0">
                <a:ln w="1143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(গ) পল্লী কবি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5078184" y="3023268"/>
            <a:ext cx="3318329" cy="646331"/>
          </a:xfrm>
          <a:prstGeom prst="rect">
            <a:avLst/>
          </a:prstGeom>
          <a:solidFill>
            <a:srgbClr val="E1F2CE"/>
          </a:solidFill>
          <a:ln>
            <a:solidFill>
              <a:srgbClr val="7030A0"/>
            </a:solidFill>
          </a:ln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just"/>
            <a:r>
              <a:rPr lang="bn-BD" sz="3600" b="1" dirty="0" smtClean="0">
                <a:ln w="1143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(ঘ) চারণ কবি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990600" y="3714065"/>
            <a:ext cx="7405913" cy="64633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7030A0"/>
            </a:solidFill>
          </a:ln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just"/>
            <a:r>
              <a:rPr lang="bn-BD" sz="3600" b="1" dirty="0" smtClean="0">
                <a:ln w="1143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‘কুলি-মজুর’ কবিতাটি কোন গ্রন্থের অন্তর্গত?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990600" y="4419600"/>
            <a:ext cx="2710543" cy="646331"/>
          </a:xfrm>
          <a:prstGeom prst="rect">
            <a:avLst/>
          </a:prstGeom>
          <a:solidFill>
            <a:srgbClr val="E1F2CE"/>
          </a:solidFill>
          <a:ln>
            <a:solidFill>
              <a:srgbClr val="7030A0"/>
            </a:solidFill>
          </a:ln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just"/>
            <a:r>
              <a:rPr lang="bn-BD" sz="3600" b="1" dirty="0" smtClean="0">
                <a:ln w="1143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(ক) সাম্যবাদী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5078183" y="4483452"/>
            <a:ext cx="3318329" cy="646331"/>
          </a:xfrm>
          <a:prstGeom prst="rect">
            <a:avLst/>
          </a:prstGeom>
          <a:solidFill>
            <a:srgbClr val="E1F2CE"/>
          </a:solidFill>
          <a:ln>
            <a:solidFill>
              <a:srgbClr val="7030A0"/>
            </a:solidFill>
          </a:ln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just"/>
            <a:r>
              <a:rPr lang="bn-BD" sz="3600" b="1" dirty="0" smtClean="0">
                <a:ln w="1143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(খ)  অগ্নিবীনা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990600" y="5181600"/>
            <a:ext cx="2710544" cy="646331"/>
          </a:xfrm>
          <a:prstGeom prst="rect">
            <a:avLst/>
          </a:prstGeom>
          <a:solidFill>
            <a:srgbClr val="E1F2CE"/>
          </a:solidFill>
          <a:ln>
            <a:solidFill>
              <a:srgbClr val="7030A0"/>
            </a:solidFill>
          </a:ln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just"/>
            <a:r>
              <a:rPr lang="bn-BD" sz="3600" b="1" dirty="0" smtClean="0">
                <a:ln w="1143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(গ) সর্বহারা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5105400" y="5220719"/>
            <a:ext cx="3291112" cy="646331"/>
          </a:xfrm>
          <a:prstGeom prst="rect">
            <a:avLst/>
          </a:prstGeom>
          <a:solidFill>
            <a:srgbClr val="E1F2CE"/>
          </a:solidFill>
          <a:ln>
            <a:solidFill>
              <a:srgbClr val="7030A0"/>
            </a:solidFill>
          </a:ln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just"/>
            <a:r>
              <a:rPr lang="bn-BD" sz="3600" b="1" dirty="0" smtClean="0">
                <a:ln w="1143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(ঘ) বিশেষ বাঁশি</a:t>
            </a:r>
          </a:p>
        </p:txBody>
      </p:sp>
      <p:sp>
        <p:nvSpPr>
          <p:cNvPr id="22" name="Rounded Rectangle 21"/>
          <p:cNvSpPr/>
          <p:nvPr/>
        </p:nvSpPr>
        <p:spPr>
          <a:xfrm>
            <a:off x="5562598" y="404770"/>
            <a:ext cx="2683329" cy="446314"/>
          </a:xfrm>
          <a:prstGeom prst="roundRect">
            <a:avLst/>
          </a:prstGeom>
          <a:solidFill>
            <a:srgbClr val="00206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bliqueTopRight"/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prstTxWarp prst="textPlain">
              <a:avLst/>
            </a:prstTxWarp>
            <a:sp3d extrusionH="57150">
              <a:bevelT w="38100" h="38100"/>
            </a:sp3d>
          </a:bodyPr>
          <a:lstStyle/>
          <a:p>
            <a:pPr algn="ctr"/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সঠিক উত্তরের জন্য ক্লিক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5400" y="2312773"/>
            <a:ext cx="596589" cy="614303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481" y="4483452"/>
            <a:ext cx="607155" cy="6143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55223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152400" y="152400"/>
            <a:ext cx="8839200" cy="65532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3531348" y="290286"/>
            <a:ext cx="1723571" cy="769441"/>
          </a:xfrm>
          <a:prstGeom prst="rect">
            <a:avLst/>
          </a:prstGeom>
          <a:solidFill>
            <a:srgbClr val="9FE6FF"/>
          </a:solidFill>
          <a:ln>
            <a:solidFill>
              <a:srgbClr val="7030A0"/>
            </a:solidFill>
          </a:ln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just"/>
            <a:r>
              <a:rPr lang="bn-BD" sz="4400" b="1" dirty="0" smtClean="0">
                <a:ln w="1143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মূল্যায়ন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04453" y="1250993"/>
            <a:ext cx="6920347" cy="64633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7030A0"/>
            </a:solidFill>
          </a:ln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just"/>
            <a:r>
              <a:rPr lang="bn-BD" sz="3600" b="1" dirty="0" smtClean="0">
                <a:ln w="1143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বাষ্প-শকট কোন পথে চলে?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990600" y="2024697"/>
            <a:ext cx="3048000" cy="646331"/>
          </a:xfrm>
          <a:prstGeom prst="rect">
            <a:avLst/>
          </a:prstGeom>
          <a:solidFill>
            <a:srgbClr val="E1F2CE"/>
          </a:solidFill>
          <a:ln>
            <a:solidFill>
              <a:srgbClr val="7030A0"/>
            </a:solidFill>
          </a:ln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just"/>
            <a:r>
              <a:rPr lang="bn-BD" sz="3600" b="1" dirty="0" smtClean="0">
                <a:ln w="1143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(ক) জলপথে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5156199" y="2023366"/>
            <a:ext cx="2789463" cy="646331"/>
          </a:xfrm>
          <a:prstGeom prst="rect">
            <a:avLst/>
          </a:prstGeom>
          <a:solidFill>
            <a:srgbClr val="E1F2CE"/>
          </a:solidFill>
          <a:ln>
            <a:solidFill>
              <a:srgbClr val="7030A0"/>
            </a:solidFill>
          </a:ln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just"/>
            <a:r>
              <a:rPr lang="bn-BD" sz="3600" b="1" dirty="0" smtClean="0">
                <a:ln w="1143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(খ) আকাশপথে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990599" y="2807623"/>
            <a:ext cx="3048000" cy="646331"/>
          </a:xfrm>
          <a:prstGeom prst="rect">
            <a:avLst/>
          </a:prstGeom>
          <a:solidFill>
            <a:srgbClr val="E1F2CE"/>
          </a:solidFill>
          <a:ln>
            <a:solidFill>
              <a:srgbClr val="7030A0"/>
            </a:solidFill>
          </a:ln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just"/>
            <a:r>
              <a:rPr lang="bn-BD" sz="3600" b="1" dirty="0" smtClean="0">
                <a:ln w="1143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(গ) রেলপথে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5156198" y="2807624"/>
            <a:ext cx="2789463" cy="646331"/>
          </a:xfrm>
          <a:prstGeom prst="rect">
            <a:avLst/>
          </a:prstGeom>
          <a:solidFill>
            <a:srgbClr val="E1F2CE"/>
          </a:solidFill>
          <a:ln>
            <a:solidFill>
              <a:srgbClr val="7030A0"/>
            </a:solidFill>
          </a:ln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just"/>
            <a:r>
              <a:rPr lang="bn-BD" sz="3600" b="1" dirty="0" smtClean="0">
                <a:ln w="1143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(ঘ) রাজপথে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990597" y="3733800"/>
            <a:ext cx="6955065" cy="120032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7030A0"/>
            </a:solidFill>
          </a:ln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just"/>
            <a:r>
              <a:rPr lang="bn-BD" sz="3600" b="1" dirty="0" smtClean="0">
                <a:ln w="1143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‘কুলি-মজুর’ কবিতায় কবি বাবু সাহেবদের</a:t>
            </a:r>
          </a:p>
          <a:p>
            <a:pPr algn="just"/>
            <a:r>
              <a:rPr lang="bn-BD" sz="3600" b="1" dirty="0" smtClean="0">
                <a:ln w="1143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কী বলে সম্বোধন করেছেন?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990599" y="5155346"/>
            <a:ext cx="3048002" cy="646331"/>
          </a:xfrm>
          <a:prstGeom prst="rect">
            <a:avLst/>
          </a:prstGeom>
          <a:solidFill>
            <a:srgbClr val="E1F2CE"/>
          </a:solidFill>
          <a:ln>
            <a:solidFill>
              <a:srgbClr val="7030A0"/>
            </a:solidFill>
          </a:ln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just"/>
            <a:r>
              <a:rPr lang="bn-BD" sz="3600" b="1" dirty="0" smtClean="0">
                <a:ln w="1143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(ক) বড়লোক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4519761" y="5155347"/>
            <a:ext cx="3425902" cy="646331"/>
          </a:xfrm>
          <a:prstGeom prst="rect">
            <a:avLst/>
          </a:prstGeom>
          <a:solidFill>
            <a:srgbClr val="E1F2CE"/>
          </a:solidFill>
          <a:ln>
            <a:solidFill>
              <a:srgbClr val="7030A0"/>
            </a:solidFill>
          </a:ln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just"/>
            <a:r>
              <a:rPr lang="bn-BD" sz="3600" b="1" dirty="0" smtClean="0">
                <a:ln w="1143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(খ)  মিথ্যাবাদীর দল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1004453" y="5869916"/>
            <a:ext cx="3048001" cy="646331"/>
          </a:xfrm>
          <a:prstGeom prst="rect">
            <a:avLst/>
          </a:prstGeom>
          <a:solidFill>
            <a:srgbClr val="E1F2CE"/>
          </a:solidFill>
          <a:ln>
            <a:solidFill>
              <a:srgbClr val="7030A0"/>
            </a:solidFill>
          </a:ln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just"/>
            <a:r>
              <a:rPr lang="bn-BD" sz="3600" b="1" dirty="0" smtClean="0">
                <a:ln w="1143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(গ) ক্ষমতাবান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4519762" y="5883870"/>
            <a:ext cx="3425902" cy="646331"/>
          </a:xfrm>
          <a:prstGeom prst="rect">
            <a:avLst/>
          </a:prstGeom>
          <a:solidFill>
            <a:srgbClr val="E1F2CE"/>
          </a:solidFill>
          <a:ln>
            <a:solidFill>
              <a:srgbClr val="7030A0"/>
            </a:solidFill>
          </a:ln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just"/>
            <a:r>
              <a:rPr lang="bn-BD" sz="3600" b="1" dirty="0" smtClean="0">
                <a:ln w="1143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(ঘ) নেতা</a:t>
            </a:r>
          </a:p>
        </p:txBody>
      </p:sp>
      <p:sp>
        <p:nvSpPr>
          <p:cNvPr id="22" name="Rounded Rectangle 21"/>
          <p:cNvSpPr/>
          <p:nvPr/>
        </p:nvSpPr>
        <p:spPr>
          <a:xfrm>
            <a:off x="5562599" y="466363"/>
            <a:ext cx="2683329" cy="446314"/>
          </a:xfrm>
          <a:prstGeom prst="roundRect">
            <a:avLst/>
          </a:prstGeom>
          <a:solidFill>
            <a:srgbClr val="00206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bliqueTopRight"/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prstTxWarp prst="textPlain">
              <a:avLst/>
            </a:prstTxWarp>
            <a:sp3d extrusionH="57150">
              <a:bevelT w="38100" h="38100"/>
            </a:sp3d>
          </a:bodyPr>
          <a:lstStyle/>
          <a:p>
            <a:pPr algn="ctr"/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সঠিক উত্তরের জন্য ক্লিক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9492" y="2807623"/>
            <a:ext cx="596589" cy="614303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5223585"/>
            <a:ext cx="596589" cy="6143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47529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152400" y="129947"/>
            <a:ext cx="8839200" cy="65532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2244436" y="1149927"/>
            <a:ext cx="4080164" cy="769441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BD" sz="4400" b="1" dirty="0" smtClean="0">
                <a:ln w="11430">
                  <a:solidFill>
                    <a:schemeClr val="bg1"/>
                  </a:solidFill>
                </a:ln>
                <a:solidFill>
                  <a:srgbClr val="00B0F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4400" b="1" dirty="0" err="1" smtClean="0">
                <a:ln w="11430">
                  <a:solidFill>
                    <a:schemeClr val="bg1"/>
                  </a:solidFill>
                </a:ln>
                <a:solidFill>
                  <a:srgbClr val="00B0F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ড়ির</a:t>
            </a:r>
            <a:r>
              <a:rPr lang="bn-BD" sz="4400" b="1" dirty="0" smtClean="0">
                <a:ln w="11430">
                  <a:solidFill>
                    <a:schemeClr val="bg1"/>
                  </a:solidFill>
                </a:ln>
                <a:solidFill>
                  <a:srgbClr val="00B0F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কাজ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796636" y="3406547"/>
            <a:ext cx="7620000" cy="1754326"/>
          </a:xfrm>
          <a:prstGeom prst="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just"/>
            <a:r>
              <a:rPr lang="bn-BD" sz="3600" b="1" dirty="0" smtClean="0">
                <a:ln w="1143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‘শ্রমজীবী মানুষের প্রতি স্বচ্ছল মানুষের আচরণ সহানিভূতিশীল হওয়া উচিত’- এর স্বপক্ষে </a:t>
            </a:r>
            <a:r>
              <a:rPr lang="en-US" sz="3600" b="1" dirty="0" err="1" smtClean="0">
                <a:ln w="1143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দশ</a:t>
            </a:r>
            <a:r>
              <a:rPr lang="bn-BD" sz="3600" b="1" dirty="0" smtClean="0">
                <a:ln w="1143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লাইনের একটি অনুচ্ছেদে তোমার অভিমত লিখে আনবে।   </a:t>
            </a:r>
          </a:p>
        </p:txBody>
      </p:sp>
    </p:spTree>
    <p:extLst>
      <p:ext uri="{BB962C8B-B14F-4D97-AF65-F5344CB8AC3E}">
        <p14:creationId xmlns:p14="http://schemas.microsoft.com/office/powerpoint/2010/main" val="30969370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33400" y="1371600"/>
            <a:ext cx="7086600" cy="2819400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 err="1" smtClean="0"/>
              <a:t>সবাইকে</a:t>
            </a:r>
            <a:r>
              <a:rPr lang="en-US" sz="4000" dirty="0" smtClean="0"/>
              <a:t> </a:t>
            </a:r>
            <a:r>
              <a:rPr lang="en-US" sz="4000" dirty="0" err="1" smtClean="0"/>
              <a:t>ধন্যবাদ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38339140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152400" y="152400"/>
            <a:ext cx="8839200" cy="6553200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7691" y="914400"/>
            <a:ext cx="3505200" cy="219228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0600" y="914400"/>
            <a:ext cx="3505200" cy="219228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9982" y="3124200"/>
            <a:ext cx="3505200" cy="220979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0600" y="3124200"/>
            <a:ext cx="3505200" cy="220979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7" name="TextBox 6"/>
          <p:cNvSpPr txBox="1"/>
          <p:nvPr/>
        </p:nvSpPr>
        <p:spPr>
          <a:xfrm>
            <a:off x="1181099" y="242105"/>
            <a:ext cx="6629400" cy="646331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600" b="1" dirty="0" smtClean="0">
                <a:ln>
                  <a:solidFill>
                    <a:schemeClr val="bg1"/>
                  </a:solidFill>
                </a:ln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অবহেলিত শ্রেণির পেশাজীবিদের কী বলা হয়?</a:t>
            </a:r>
            <a:endParaRPr lang="en-US" sz="3600" b="1" dirty="0">
              <a:ln>
                <a:solidFill>
                  <a:schemeClr val="bg1"/>
                </a:solidFill>
              </a:ln>
              <a:solidFill>
                <a:schemeClr val="bg2">
                  <a:lumMod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183082" y="5608021"/>
            <a:ext cx="3124200" cy="646331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just"/>
            <a:r>
              <a:rPr lang="bn-BD" sz="3600" b="1" dirty="0" smtClean="0">
                <a:ln w="11430">
                  <a:solidFill>
                    <a:schemeClr val="bg1"/>
                  </a:solidFill>
                </a:ln>
                <a:solidFill>
                  <a:schemeClr val="accent3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শ্রমিক বা কুলি-মজুর</a:t>
            </a:r>
          </a:p>
        </p:txBody>
      </p:sp>
    </p:spTree>
    <p:extLst>
      <p:ext uri="{BB962C8B-B14F-4D97-AF65-F5344CB8AC3E}">
        <p14:creationId xmlns:p14="http://schemas.microsoft.com/office/powerpoint/2010/main" val="40241423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152400" y="152400"/>
            <a:ext cx="8839200" cy="6553200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7691" y="1066800"/>
            <a:ext cx="3505200" cy="219228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5182" y="931920"/>
            <a:ext cx="3505200" cy="219228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9982" y="3124200"/>
            <a:ext cx="3505200" cy="220979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5182" y="3124200"/>
            <a:ext cx="3505200" cy="220979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7" name="TextBox 6"/>
          <p:cNvSpPr txBox="1"/>
          <p:nvPr/>
        </p:nvSpPr>
        <p:spPr>
          <a:xfrm>
            <a:off x="1989858" y="272884"/>
            <a:ext cx="5510645" cy="584775"/>
          </a:xfrm>
          <a:prstGeom prst="rect">
            <a:avLst/>
          </a:prstGeom>
          <a:noFill/>
          <a:ln>
            <a:solidFill>
              <a:srgbClr val="0C0000"/>
            </a:solidFill>
          </a:ln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just"/>
            <a:r>
              <a:rPr lang="bn-BD" sz="3200" b="1" dirty="0" smtClean="0">
                <a:ln w="11430">
                  <a:solidFill>
                    <a:srgbClr val="580000"/>
                  </a:solidFill>
                </a:ln>
                <a:solidFill>
                  <a:srgbClr val="58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চিত্রের মানুষগুলো কোন শ্রেণির পেশাজীবি?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403764" y="5638800"/>
            <a:ext cx="4038600" cy="584775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just"/>
            <a:r>
              <a:rPr lang="bn-BD" sz="3200" b="1" dirty="0" smtClean="0">
                <a:ln w="11430">
                  <a:solidFill>
                    <a:srgbClr val="580000"/>
                  </a:solidFill>
                </a:ln>
                <a:solidFill>
                  <a:srgbClr val="58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অবহেলিত শ্রেণির পেশাজীবি। </a:t>
            </a:r>
          </a:p>
        </p:txBody>
      </p:sp>
    </p:spTree>
    <p:extLst>
      <p:ext uri="{BB962C8B-B14F-4D97-AF65-F5344CB8AC3E}">
        <p14:creationId xmlns:p14="http://schemas.microsoft.com/office/powerpoint/2010/main" val="15677530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9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9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53" presetClass="exit" presetSubtype="32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35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7" grpId="1" animBg="1"/>
      <p:bldP spid="8" grpId="0" animBg="1"/>
      <p:bldP spid="8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152400" y="152400"/>
            <a:ext cx="8839200" cy="65532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b="1" dirty="0">
                <a:ln w="11430">
                  <a:solidFill>
                    <a:srgbClr val="580000"/>
                  </a:solidFill>
                </a:ln>
                <a:solidFill>
                  <a:srgbClr val="FFC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কুলি-মজুর</a:t>
            </a:r>
          </a:p>
          <a:p>
            <a:pPr algn="ctr"/>
            <a:r>
              <a:rPr lang="bn-BD" b="1" dirty="0">
                <a:ln w="11430">
                  <a:solidFill>
                    <a:srgbClr val="580000"/>
                  </a:solidFill>
                </a:ln>
                <a:solidFill>
                  <a:srgbClr val="FFC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কাজী নজরুল ইসলাম</a:t>
            </a:r>
            <a:endParaRPr lang="en-US" dirty="0">
              <a:solidFill>
                <a:srgbClr val="FFC000"/>
              </a:solidFill>
            </a:endParaRPr>
          </a:p>
        </p:txBody>
      </p:sp>
      <p:pic>
        <p:nvPicPr>
          <p:cNvPr id="4098" name="Picture 2" descr="C:\Users\GOMAIL HIGH SCHOOL\Desktop\0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4114800"/>
            <a:ext cx="4095750" cy="2362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3" name="Picture 7" descr="C:\Users\GOMAIL HIGH SCHOOL\Desktop\image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381000"/>
            <a:ext cx="4038600" cy="26875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131703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180668" y="235108"/>
            <a:ext cx="8839200" cy="65532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1419416" y="5029200"/>
            <a:ext cx="6900165" cy="1077218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just"/>
            <a:r>
              <a:rPr lang="bn-BD" sz="3200" b="1" dirty="0" smtClean="0">
                <a:ln w="11430">
                  <a:solidFill>
                    <a:srgbClr val="180000"/>
                  </a:solidFill>
                </a:ln>
                <a:solidFill>
                  <a:srgbClr val="0C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সমাজের সার্বিক উন্নয়নে শ্রমজীবি মানুষদের অবদান ব্যাখ্যা করতে পারবে।</a:t>
            </a:r>
            <a:endParaRPr lang="en-US" sz="3200" b="1" dirty="0">
              <a:ln w="11430">
                <a:solidFill>
                  <a:srgbClr val="180000"/>
                </a:solidFill>
              </a:ln>
              <a:solidFill>
                <a:srgbClr val="0C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4-Point Star 3"/>
          <p:cNvSpPr/>
          <p:nvPr/>
        </p:nvSpPr>
        <p:spPr>
          <a:xfrm>
            <a:off x="411256" y="5175020"/>
            <a:ext cx="914400" cy="990600"/>
          </a:xfrm>
          <a:prstGeom prst="star4">
            <a:avLst/>
          </a:prstGeom>
          <a:solidFill>
            <a:srgbClr val="B7559D"/>
          </a:solidFill>
          <a:ln>
            <a:solidFill>
              <a:srgbClr val="002060"/>
            </a:solidFill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  <a:scene3d>
            <a:camera prst="perspectiveBelow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3657600" y="261293"/>
            <a:ext cx="1905000" cy="769441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just"/>
            <a:r>
              <a:rPr lang="bn-BD" sz="4400" b="1" dirty="0" smtClean="0">
                <a:ln w="11430">
                  <a:solidFill>
                    <a:srgbClr val="180000"/>
                  </a:solidFill>
                </a:ln>
                <a:solidFill>
                  <a:srgbClr val="0C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শিখনফল</a:t>
            </a:r>
            <a:endParaRPr lang="en-US" sz="4400" b="1" dirty="0">
              <a:ln w="11430">
                <a:solidFill>
                  <a:srgbClr val="180000"/>
                </a:solidFill>
              </a:ln>
              <a:solidFill>
                <a:srgbClr val="0C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4-Point Star 5"/>
          <p:cNvSpPr/>
          <p:nvPr/>
        </p:nvSpPr>
        <p:spPr>
          <a:xfrm>
            <a:off x="398352" y="1936910"/>
            <a:ext cx="914400" cy="990600"/>
          </a:xfrm>
          <a:prstGeom prst="star4">
            <a:avLst/>
          </a:prstGeom>
          <a:solidFill>
            <a:srgbClr val="B7559D"/>
          </a:solidFill>
          <a:ln>
            <a:solidFill>
              <a:srgbClr val="002060"/>
            </a:solidFill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  <a:scene3d>
            <a:camera prst="perspectiveBelow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1457677" y="958645"/>
            <a:ext cx="3657600" cy="83099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just"/>
            <a:r>
              <a:rPr lang="bn-BD" sz="3600" b="1" dirty="0" smtClean="0">
                <a:ln w="11430">
                  <a:solidFill>
                    <a:srgbClr val="180000"/>
                  </a:solidFill>
                </a:ln>
                <a:solidFill>
                  <a:srgbClr val="0C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 পাঠ</a:t>
            </a:r>
            <a:r>
              <a:rPr lang="en-US" sz="3600" b="1" dirty="0" smtClean="0">
                <a:ln w="11430">
                  <a:solidFill>
                    <a:srgbClr val="180000"/>
                  </a:solidFill>
                </a:ln>
                <a:solidFill>
                  <a:srgbClr val="0C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n w="11430">
                  <a:solidFill>
                    <a:srgbClr val="180000"/>
                  </a:solidFill>
                </a:ln>
                <a:solidFill>
                  <a:srgbClr val="0C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শেষে</a:t>
            </a:r>
            <a:r>
              <a:rPr lang="bn-BD" sz="4800" b="1" dirty="0" smtClean="0">
                <a:ln w="11430">
                  <a:solidFill>
                    <a:srgbClr val="180000"/>
                  </a:solidFill>
                </a:ln>
                <a:solidFill>
                  <a:srgbClr val="0C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b="1" dirty="0" smtClean="0">
                <a:ln w="11430">
                  <a:solidFill>
                    <a:srgbClr val="180000"/>
                  </a:solidFill>
                </a:ln>
                <a:solidFill>
                  <a:srgbClr val="0C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শিক্ষার্থীরা -</a:t>
            </a:r>
            <a:endParaRPr lang="en-US" sz="3600" b="1" dirty="0">
              <a:ln w="11430">
                <a:solidFill>
                  <a:srgbClr val="180000"/>
                </a:solidFill>
              </a:ln>
              <a:solidFill>
                <a:srgbClr val="0C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433096" y="1927065"/>
            <a:ext cx="6858000" cy="1077218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just"/>
            <a:r>
              <a:rPr lang="bn-BD" sz="3200" b="1" dirty="0" smtClean="0">
                <a:ln w="11430">
                  <a:solidFill>
                    <a:srgbClr val="180000"/>
                  </a:solidFill>
                </a:ln>
                <a:solidFill>
                  <a:srgbClr val="0C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কবি কাজী নজরুল ইসলামের সংক্ষিপ্ত পরিচয় উল্লেখ করতে পারবে।</a:t>
            </a:r>
            <a:endParaRPr lang="en-US" sz="3200" b="1" dirty="0">
              <a:ln w="11430">
                <a:solidFill>
                  <a:srgbClr val="180000"/>
                </a:solidFill>
              </a:ln>
              <a:solidFill>
                <a:srgbClr val="0C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4-Point Star 8"/>
          <p:cNvSpPr/>
          <p:nvPr/>
        </p:nvSpPr>
        <p:spPr>
          <a:xfrm>
            <a:off x="398352" y="3016409"/>
            <a:ext cx="914400" cy="990600"/>
          </a:xfrm>
          <a:prstGeom prst="star4">
            <a:avLst/>
          </a:prstGeom>
          <a:solidFill>
            <a:srgbClr val="B7559D"/>
          </a:solidFill>
          <a:ln>
            <a:solidFill>
              <a:srgbClr val="002060"/>
            </a:solidFill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  <a:scene3d>
            <a:camera prst="perspectiveBelow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1410973" y="4122576"/>
            <a:ext cx="6879111" cy="584775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just"/>
            <a:r>
              <a:rPr lang="bn-BD" sz="3200" b="1" dirty="0" smtClean="0">
                <a:ln w="11430">
                  <a:solidFill>
                    <a:srgbClr val="180000"/>
                  </a:solidFill>
                </a:ln>
                <a:solidFill>
                  <a:srgbClr val="0C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কবিতাটি শুদ্ধ উচ্চারণে আবৃত্তি করতে পারবে।</a:t>
            </a:r>
            <a:endParaRPr lang="en-US" sz="3200" b="1" dirty="0">
              <a:ln w="11430">
                <a:solidFill>
                  <a:srgbClr val="180000"/>
                </a:solidFill>
              </a:ln>
              <a:solidFill>
                <a:srgbClr val="0C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4-Point Star 10"/>
          <p:cNvSpPr/>
          <p:nvPr/>
        </p:nvSpPr>
        <p:spPr>
          <a:xfrm>
            <a:off x="416052" y="4038600"/>
            <a:ext cx="914400" cy="990600"/>
          </a:xfrm>
          <a:prstGeom prst="star4">
            <a:avLst/>
          </a:prstGeom>
          <a:solidFill>
            <a:srgbClr val="B7559D"/>
          </a:solidFill>
          <a:ln>
            <a:solidFill>
              <a:srgbClr val="002060"/>
            </a:solidFill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  <a:scene3d>
            <a:camera prst="perspectiveBelow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1457677" y="3219321"/>
            <a:ext cx="6858000" cy="584775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just"/>
            <a:r>
              <a:rPr lang="bn-BD" sz="3200" b="1" dirty="0" smtClean="0">
                <a:ln w="11430">
                  <a:solidFill>
                    <a:srgbClr val="180000"/>
                  </a:solidFill>
                </a:ln>
                <a:solidFill>
                  <a:srgbClr val="0C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নতুন শব্দ</a:t>
            </a:r>
            <a:r>
              <a:rPr lang="en-US" sz="3200" b="1" dirty="0" err="1" smtClean="0">
                <a:ln w="11430">
                  <a:solidFill>
                    <a:srgbClr val="180000"/>
                  </a:solidFill>
                </a:ln>
                <a:solidFill>
                  <a:srgbClr val="0C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গুলো</a:t>
            </a:r>
            <a:r>
              <a:rPr lang="bn-BD" sz="3200" b="1" dirty="0" smtClean="0">
                <a:ln w="11430">
                  <a:solidFill>
                    <a:srgbClr val="180000"/>
                  </a:solidFill>
                </a:ln>
                <a:solidFill>
                  <a:srgbClr val="0C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বাক্যে প্রয়োগ করতে পারবে।</a:t>
            </a:r>
            <a:endParaRPr lang="en-US" sz="3200" b="1" dirty="0">
              <a:ln w="11430">
                <a:solidFill>
                  <a:srgbClr val="180000"/>
                </a:solidFill>
              </a:ln>
              <a:solidFill>
                <a:srgbClr val="0C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867047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/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119434" y="152400"/>
            <a:ext cx="9024565" cy="67056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n>
                <a:solidFill>
                  <a:srgbClr val="002060"/>
                </a:solidFill>
              </a:ln>
              <a:solidFill>
                <a:srgbClr val="002060"/>
              </a:solidFill>
              <a:effectLst>
                <a:outerShdw blurRad="50800" dist="38100" dir="13500000" algn="br" rotWithShape="0">
                  <a:prstClr val="black">
                    <a:alpha val="40000"/>
                  </a:prst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029441" y="5462439"/>
            <a:ext cx="2413229" cy="1200329"/>
          </a:xfrm>
          <a:prstGeom prst="rect">
            <a:avLst/>
          </a:prstGeom>
          <a:solidFill>
            <a:srgbClr val="00B050"/>
          </a:solidFill>
          <a:ln>
            <a:solidFill>
              <a:schemeClr val="bg1"/>
            </a:solidFill>
          </a:ln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algn="ctr"/>
            <a:r>
              <a:rPr lang="bn-BD" sz="2400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১৯৭৬ সালের ২৯শে আগস্ট ঢাকায় মৃত্যুবরণ করেন। </a:t>
            </a:r>
            <a:endParaRPr lang="en-US" sz="2400" dirty="0">
              <a:ln>
                <a:solidFill>
                  <a:schemeClr val="bg1"/>
                </a:solidFill>
              </a:ln>
              <a:solidFill>
                <a:schemeClr val="bg1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9318" y="2446934"/>
            <a:ext cx="1523676" cy="1980250"/>
          </a:xfrm>
          <a:prstGeom prst="ellipse">
            <a:avLst/>
          </a:prstGeom>
          <a:ln w="63500" cap="rnd">
            <a:solidFill>
              <a:schemeClr val="accent5">
                <a:lumMod val="75000"/>
              </a:schemeClr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6" name="TextBox 5"/>
          <p:cNvSpPr txBox="1"/>
          <p:nvPr/>
        </p:nvSpPr>
        <p:spPr>
          <a:xfrm>
            <a:off x="156517" y="2571884"/>
            <a:ext cx="2036767" cy="1015663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algn="ctr"/>
            <a:r>
              <a:rPr lang="bn-BD" sz="2000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পরাধীনতা, অন্যায়, অবিচার ও শোষণের বিরুদ্ধে প্রতিবাদ করায়</a:t>
            </a:r>
            <a:endParaRPr lang="en-US" sz="2000" dirty="0">
              <a:ln>
                <a:solidFill>
                  <a:schemeClr val="bg1"/>
                </a:solidFill>
              </a:ln>
              <a:solidFill>
                <a:schemeClr val="bg1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56518" y="4185323"/>
            <a:ext cx="2036767" cy="1015663"/>
          </a:xfrm>
          <a:prstGeom prst="rect">
            <a:avLst/>
          </a:prstGeom>
          <a:solidFill>
            <a:srgbClr val="7030A0"/>
          </a:solidFill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algn="ctr"/>
            <a:r>
              <a:rPr lang="bn-BD" sz="2000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১৯৭২ সালে কবিকে ঢাকায় নাগরিকত্ব প্রদান করা হয়।</a:t>
            </a:r>
            <a:endParaRPr lang="en-US" sz="2000" dirty="0">
              <a:ln>
                <a:solidFill>
                  <a:schemeClr val="bg1"/>
                </a:solidFill>
              </a:ln>
              <a:solidFill>
                <a:schemeClr val="bg1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111179" y="159788"/>
            <a:ext cx="2934697" cy="707886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BD" sz="4000" b="1" dirty="0" smtClean="0">
                <a:ln w="11430">
                  <a:solidFill>
                    <a:srgbClr val="7030A0"/>
                  </a:solidFill>
                </a:ln>
                <a:solidFill>
                  <a:srgbClr val="7030A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কবি পরিচিতি</a:t>
            </a:r>
            <a:endParaRPr lang="en-US" sz="4000" b="1" cap="none" spc="0" dirty="0">
              <a:ln w="11430">
                <a:solidFill>
                  <a:srgbClr val="7030A0"/>
                </a:solidFill>
              </a:ln>
              <a:solidFill>
                <a:srgbClr val="7030A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440939" y="1267784"/>
            <a:ext cx="2036767" cy="1015663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algn="ctr"/>
            <a:r>
              <a:rPr lang="bn-BD" sz="2000" dirty="0" smtClean="0">
                <a:ln>
                  <a:solidFill>
                    <a:schemeClr val="bg1"/>
                  </a:solidFill>
                </a:ln>
                <a:solidFill>
                  <a:srgbClr val="FF000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১৮৯৯ খ্রিষ্টাব্দের ২৪শে মে বর্ধমান জেলার আসানসোল মহকুমায়</a:t>
            </a:r>
            <a:endParaRPr lang="en-US" sz="2000" dirty="0">
              <a:ln>
                <a:solidFill>
                  <a:schemeClr val="bg1"/>
                </a:solidFill>
              </a:ln>
              <a:solidFill>
                <a:srgbClr val="FF0000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956872" y="2647911"/>
            <a:ext cx="2036767" cy="1015663"/>
          </a:xfrm>
          <a:prstGeom prst="rect">
            <a:avLst/>
          </a:prstGeom>
          <a:solidFill>
            <a:srgbClr val="0070C0"/>
          </a:solidFill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algn="ctr"/>
            <a:r>
              <a:rPr lang="bn-BD" sz="2000" dirty="0" smtClean="0">
                <a:ln>
                  <a:solidFill>
                    <a:schemeClr val="bg1"/>
                  </a:solidFill>
                </a:ln>
                <a:solidFill>
                  <a:srgbClr val="FF000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প্রথম মহাযুদ্ধ শুরু হলে তিনি বাঙালি পল্টনে যোগদান </a:t>
            </a:r>
            <a:r>
              <a:rPr lang="bn-BD" sz="2000" dirty="0" smtClean="0">
                <a:ln>
                  <a:solidFill>
                    <a:schemeClr val="bg1"/>
                  </a:solidFill>
                </a:ln>
                <a:solidFill>
                  <a:schemeClr val="tx2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করেন।</a:t>
            </a:r>
            <a:endParaRPr lang="en-US" sz="2000" dirty="0">
              <a:ln>
                <a:solidFill>
                  <a:schemeClr val="bg1"/>
                </a:solidFill>
              </a:ln>
              <a:solidFill>
                <a:schemeClr val="tx2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863770" y="4298193"/>
            <a:ext cx="2036767" cy="707886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algn="ctr"/>
            <a:r>
              <a:rPr lang="bn-BD" sz="2000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কলকাতায় সাহিত্যচর্চায় আত্মনিয়োগ করেন।</a:t>
            </a:r>
            <a:endParaRPr lang="en-US" sz="2000" dirty="0">
              <a:ln>
                <a:solidFill>
                  <a:schemeClr val="bg1"/>
                </a:solidFill>
              </a:ln>
              <a:solidFill>
                <a:schemeClr val="bg1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Oval 11"/>
          <p:cNvSpPr/>
          <p:nvPr/>
        </p:nvSpPr>
        <p:spPr>
          <a:xfrm>
            <a:off x="5952635" y="2634169"/>
            <a:ext cx="1447800" cy="1720416"/>
          </a:xfrm>
          <a:prstGeom prst="ellipse">
            <a:avLst/>
          </a:prstGeom>
          <a:solidFill>
            <a:srgbClr val="FEE2F3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bn-BD" sz="2400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রচনাবলী</a:t>
            </a:r>
            <a:endParaRPr lang="en-GB" sz="2400" dirty="0">
              <a:ln>
                <a:solidFill>
                  <a:schemeClr val="bg1"/>
                </a:solidFill>
              </a:ln>
              <a:solidFill>
                <a:schemeClr val="bg1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1042" y="707105"/>
            <a:ext cx="1310986" cy="173982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7337" y="2634169"/>
            <a:ext cx="1244601" cy="172041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6797" y="4519887"/>
            <a:ext cx="1325682" cy="180822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6797" y="715150"/>
            <a:ext cx="1289383" cy="173776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8130" y="4511267"/>
            <a:ext cx="1351893" cy="182546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9" name="Rectangle 18"/>
          <p:cNvSpPr/>
          <p:nvPr/>
        </p:nvSpPr>
        <p:spPr>
          <a:xfrm>
            <a:off x="2811500" y="5204117"/>
            <a:ext cx="1011494" cy="4001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bn-BD" sz="2000" b="1" dirty="0" smtClean="0">
                <a:ln w="1905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মৃত্যু-</a:t>
            </a:r>
            <a:endParaRPr lang="en-US" sz="2000" b="1" cap="none" spc="0" dirty="0">
              <a:ln w="19050">
                <a:solidFill>
                  <a:schemeClr val="accent3">
                    <a:lumMod val="50000"/>
                  </a:schemeClr>
                </a:solidFill>
                <a:prstDash val="solid"/>
              </a:ln>
              <a:solidFill>
                <a:srgbClr val="00B050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574323" y="2234059"/>
            <a:ext cx="1367577" cy="4001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bn-BD" sz="2000" b="1" dirty="0" smtClean="0">
                <a:ln w="1905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বিদ্রোহী কবি</a:t>
            </a:r>
            <a:endParaRPr lang="en-US" sz="2000" b="1" cap="none" spc="0" dirty="0">
              <a:ln w="19050">
                <a:solidFill>
                  <a:schemeClr val="accent3">
                    <a:lumMod val="50000"/>
                  </a:schemeClr>
                </a:solidFill>
                <a:prstDash val="solid"/>
              </a:ln>
              <a:solidFill>
                <a:srgbClr val="00B050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758352" y="3793668"/>
            <a:ext cx="1104193" cy="4001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bn-BD" sz="2000" b="1" dirty="0" smtClean="0">
                <a:ln w="1905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নাগরিকত্ব</a:t>
            </a:r>
            <a:endParaRPr lang="en-US" sz="2000" b="1" cap="none" spc="0" dirty="0">
              <a:ln w="19050">
                <a:solidFill>
                  <a:schemeClr val="accent3">
                    <a:lumMod val="50000"/>
                  </a:schemeClr>
                </a:solidFill>
                <a:prstDash val="solid"/>
              </a:ln>
              <a:solidFill>
                <a:srgbClr val="00B050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2855607" y="867674"/>
            <a:ext cx="1160896" cy="4001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bn-BD" sz="2000" b="1" dirty="0" smtClean="0">
                <a:ln w="1905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জন্ম-</a:t>
            </a:r>
            <a:endParaRPr lang="en-US" sz="2000" b="1" cap="none" spc="0" dirty="0">
              <a:ln w="19050">
                <a:solidFill>
                  <a:schemeClr val="accent3">
                    <a:lumMod val="50000"/>
                  </a:schemeClr>
                </a:solidFill>
                <a:prstDash val="solid"/>
              </a:ln>
              <a:solidFill>
                <a:srgbClr val="00B050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4335249" y="2394433"/>
            <a:ext cx="1328082" cy="4001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bn-BD" sz="2000" b="1" dirty="0" smtClean="0">
                <a:ln w="1905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যুদ্ধ-</a:t>
            </a:r>
            <a:endParaRPr lang="en-US" sz="2000" b="1" cap="none" spc="0" dirty="0">
              <a:ln w="19050">
                <a:solidFill>
                  <a:schemeClr val="accent3">
                    <a:lumMod val="50000"/>
                  </a:schemeClr>
                </a:solidFill>
                <a:prstDash val="solid"/>
              </a:ln>
              <a:solidFill>
                <a:srgbClr val="00B050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4352516" y="3847879"/>
            <a:ext cx="1368836" cy="4001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bn-BD" sz="2000" b="1" dirty="0" smtClean="0">
                <a:ln w="1905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আত্মনিয়োগ-</a:t>
            </a:r>
            <a:endParaRPr lang="en-US" sz="2000" b="1" cap="none" spc="0" dirty="0">
              <a:ln w="19050">
                <a:solidFill>
                  <a:schemeClr val="accent3">
                    <a:lumMod val="50000"/>
                  </a:schemeClr>
                </a:solidFill>
                <a:prstDash val="solid"/>
              </a:ln>
              <a:solidFill>
                <a:srgbClr val="00B050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358121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500"/>
                            </p:stCondLst>
                            <p:childTnLst>
                              <p:par>
                                <p:cTn id="58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1500"/>
                            </p:stCondLst>
                            <p:childTnLst>
                              <p:par>
                                <p:cTn id="64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2500"/>
                            </p:stCondLst>
                            <p:childTnLst>
                              <p:par>
                                <p:cTn id="70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3500"/>
                            </p:stCondLst>
                            <p:childTnLst>
                              <p:par>
                                <p:cTn id="76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4500"/>
                            </p:stCondLst>
                            <p:childTnLst>
                              <p:par>
                                <p:cTn id="82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7" grpId="0" animBg="1"/>
      <p:bldP spid="8" grpId="0"/>
      <p:bldP spid="9" grpId="0" animBg="1"/>
      <p:bldP spid="10" grpId="0" animBg="1"/>
      <p:bldP spid="11" grpId="0" animBg="1"/>
      <p:bldP spid="12" grpId="0" animBg="1"/>
      <p:bldP spid="19" grpId="0"/>
      <p:bldP spid="20" grpId="0"/>
      <p:bldP spid="21" grpId="0"/>
      <p:bldP spid="22" grpId="0"/>
      <p:bldP spid="23" grpId="0"/>
      <p:bldP spid="2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152400" y="152400"/>
            <a:ext cx="8839200" cy="6553200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3373582" y="533400"/>
            <a:ext cx="2112818" cy="707886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just"/>
            <a:r>
              <a:rPr lang="bn-BD" sz="4000" b="1" dirty="0" smtClean="0">
                <a:ln w="11430">
                  <a:solidFill>
                    <a:srgbClr val="180000"/>
                  </a:solidFill>
                </a:ln>
                <a:solidFill>
                  <a:srgbClr val="18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একক কাজ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000991" y="4627418"/>
            <a:ext cx="6858000" cy="1200329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just"/>
            <a:r>
              <a:rPr lang="bn-BD" sz="3600" b="1" dirty="0" smtClean="0">
                <a:ln w="11430">
                  <a:solidFill>
                    <a:srgbClr val="180000"/>
                  </a:solidFill>
                </a:ln>
                <a:solidFill>
                  <a:srgbClr val="0C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কবি কাজী নজরুল ইসলামের জীবনী সম্পর্কে পাঁচটি বাক্য লেখ।</a:t>
            </a:r>
            <a:endParaRPr lang="en-US" sz="3600" b="1" dirty="0">
              <a:ln w="11430">
                <a:solidFill>
                  <a:srgbClr val="180000"/>
                </a:solidFill>
              </a:ln>
              <a:solidFill>
                <a:srgbClr val="0C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0839" y="1676400"/>
            <a:ext cx="2358304" cy="25908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0070C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0108728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152400" y="152400"/>
            <a:ext cx="8839200" cy="655320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3543300" y="424295"/>
            <a:ext cx="2057400" cy="769441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just"/>
            <a:r>
              <a:rPr lang="bn-BD" sz="4400" b="1" dirty="0" smtClean="0">
                <a:ln w="11430">
                  <a:solidFill>
                    <a:srgbClr val="180000"/>
                  </a:solidFill>
                </a:ln>
                <a:solidFill>
                  <a:srgbClr val="18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আদর্শ পাঠ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1091" y="1607128"/>
            <a:ext cx="6019800" cy="4514850"/>
          </a:xfrm>
          <a:prstGeom prst="roundRect">
            <a:avLst>
              <a:gd name="adj" fmla="val 16667"/>
            </a:avLst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  <p:sp>
        <p:nvSpPr>
          <p:cNvPr id="5" name="TextBox 4"/>
          <p:cNvSpPr txBox="1"/>
          <p:nvPr/>
        </p:nvSpPr>
        <p:spPr>
          <a:xfrm>
            <a:off x="457200" y="2782669"/>
            <a:ext cx="1096286" cy="646331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just"/>
            <a:r>
              <a:rPr lang="bn-BD" sz="3600" b="1" dirty="0" smtClean="0">
                <a:ln w="11430">
                  <a:solidFill>
                    <a:srgbClr val="580000"/>
                  </a:solidFill>
                </a:ln>
                <a:solidFill>
                  <a:srgbClr val="58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b="1" dirty="0" smtClean="0">
                <a:ln w="11430">
                  <a:solidFill>
                    <a:srgbClr val="580000"/>
                  </a:solidFill>
                </a:ln>
                <a:solidFill>
                  <a:srgbClr val="58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ভিডিও </a:t>
            </a:r>
          </a:p>
        </p:txBody>
      </p:sp>
    </p:spTree>
    <p:extLst>
      <p:ext uri="{BB962C8B-B14F-4D97-AF65-F5344CB8AC3E}">
        <p14:creationId xmlns:p14="http://schemas.microsoft.com/office/powerpoint/2010/main" val="28591327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pulent">
  <a:themeElements>
    <a:clrScheme name="Opulent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Opulent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pulent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79</TotalTime>
  <Words>787</Words>
  <Application>Microsoft Office PowerPoint</Application>
  <PresentationFormat>On-screen Show (4:3)</PresentationFormat>
  <Paragraphs>131</Paragraphs>
  <Slides>25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6" baseType="lpstr">
      <vt:lpstr>Opulent</vt:lpstr>
      <vt:lpstr>স্বাগতম</vt:lpstr>
      <vt:lpstr>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স্বাগতম</dc:title>
  <dc:creator>GOMAIL HIGH SCHOOL</dc:creator>
  <cp:lastModifiedBy>ismail - [2010]</cp:lastModifiedBy>
  <cp:revision>17</cp:revision>
  <dcterms:created xsi:type="dcterms:W3CDTF">2006-08-16T00:00:00Z</dcterms:created>
  <dcterms:modified xsi:type="dcterms:W3CDTF">2020-09-05T06:56:27Z</dcterms:modified>
</cp:coreProperties>
</file>