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media/audio21.wav" ContentType="audio/x-wav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258" r:id="rId3"/>
    <p:sldId id="259" r:id="rId4"/>
    <p:sldId id="261" r:id="rId5"/>
    <p:sldId id="287" r:id="rId6"/>
    <p:sldId id="267" r:id="rId7"/>
    <p:sldId id="281" r:id="rId8"/>
    <p:sldId id="274" r:id="rId9"/>
    <p:sldId id="262" r:id="rId10"/>
    <p:sldId id="275" r:id="rId11"/>
    <p:sldId id="264" r:id="rId12"/>
    <p:sldId id="276" r:id="rId13"/>
    <p:sldId id="266" r:id="rId14"/>
    <p:sldId id="277" r:id="rId15"/>
    <p:sldId id="278" r:id="rId16"/>
    <p:sldId id="279" r:id="rId17"/>
    <p:sldId id="288" r:id="rId18"/>
    <p:sldId id="289" r:id="rId19"/>
    <p:sldId id="302" r:id="rId20"/>
    <p:sldId id="311" r:id="rId21"/>
    <p:sldId id="307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FF"/>
    <a:srgbClr val="CC0099"/>
    <a:srgbClr val="C13F9F"/>
    <a:srgbClr val="A5B4D3"/>
    <a:srgbClr val="8D9F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-49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35196-6062-420A-9A5F-C21B26183BDB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56261-688B-4E53-9BAD-7EA98EC31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28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22A89-61D2-499E-979C-040861BF02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83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85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23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681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7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5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38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9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74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7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33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069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42F7-5B96-4E9A-82EB-C3FF2DBB6E52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7D7C-4B8E-4AC5-9EDA-F59A4223E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6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1.wav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file:///D:\Text%20for%20Unit-5;1\IMG_20150821_152735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C50DA963-FCEE-EE4E-B4C5-533F794F30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14" b="5914"/>
          <a:stretch/>
        </p:blipFill>
        <p:spPr>
          <a:xfrm>
            <a:off x="195263" y="0"/>
            <a:ext cx="1199673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45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2770910"/>
            <a:ext cx="1007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Birth to age 2 is called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infancy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8444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5201" cy="6858001"/>
          </a:xfrm>
        </p:spPr>
      </p:pic>
      <p:sp>
        <p:nvSpPr>
          <p:cNvPr id="6" name="TextBox 5"/>
          <p:cNvSpPr txBox="1"/>
          <p:nvPr/>
        </p:nvSpPr>
        <p:spPr>
          <a:xfrm>
            <a:off x="7772400" y="24427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Guess the age of the children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2716" y="2323953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 to  5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2716" y="3574308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 to  6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2715" y="5022593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 to  8 years</a:t>
            </a:r>
          </a:p>
        </p:txBody>
      </p:sp>
    </p:spTree>
    <p:extLst>
      <p:ext uri="{BB962C8B-B14F-4D97-AF65-F5344CB8AC3E}">
        <p14:creationId xmlns="" xmlns:p14="http://schemas.microsoft.com/office/powerpoint/2010/main" val="755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7853" y="2770910"/>
            <a:ext cx="10503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 to 8 years is called </a:t>
            </a:r>
            <a:r>
              <a:rPr lang="en-US" sz="6000" dirty="0">
                <a:ln w="0"/>
                <a:solidFill>
                  <a:srgbClr val="C13F9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childhood.</a:t>
            </a:r>
          </a:p>
        </p:txBody>
      </p:sp>
    </p:spTree>
    <p:extLst>
      <p:ext uri="{BB962C8B-B14F-4D97-AF65-F5344CB8AC3E}">
        <p14:creationId xmlns="" xmlns:p14="http://schemas.microsoft.com/office/powerpoint/2010/main" val="2866346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3477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24427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Guess the age of the children ….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1296" y="2332338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 to  15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1296" y="3516089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 to  12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1295" y="5134406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 to  10 years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813"/>
            <a:ext cx="7315200" cy="3447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6306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463" y="2766926"/>
            <a:ext cx="1163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9 to 12 years is called </a:t>
            </a:r>
            <a:r>
              <a:rPr lang="en-US" sz="6000" dirty="0">
                <a:ln w="0"/>
                <a:solidFill>
                  <a:srgbClr val="C13F9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late childhood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4576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80875"/>
            <a:ext cx="7315201" cy="3477125"/>
          </a:xfrm>
        </p:spPr>
      </p:pic>
      <p:sp>
        <p:nvSpPr>
          <p:cNvPr id="4" name="TextBox 3"/>
          <p:cNvSpPr txBox="1"/>
          <p:nvPr/>
        </p:nvSpPr>
        <p:spPr>
          <a:xfrm>
            <a:off x="7772400" y="24427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Guess the age of the boys &amp; girls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9866" y="2332338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12 to  13 years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9866" y="3495617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11 to  14 years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9866" y="4658896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13 to  18 years</a:t>
            </a:r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7315200" cy="327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2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770" y="2818412"/>
            <a:ext cx="11634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13 to 18 years is called </a:t>
            </a:r>
            <a:r>
              <a:rPr lang="en-US" sz="6000" dirty="0">
                <a:solidFill>
                  <a:srgbClr val="C13F9F"/>
                </a:solidFill>
              </a:rPr>
              <a:t>adolescence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64855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9479" y="285095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Guess the age of the persons…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9479" y="2448412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12 to  13 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9479" y="3278478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15 to 18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1370" y="4108544"/>
            <a:ext cx="453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18 and over years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1FA2417A-732E-5847-8EB3-556E8C66FD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294"/>
            <a:ext cx="5667375" cy="5308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2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ghtScreen trans="19000" gridSize="6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067025" y="2999510"/>
            <a:ext cx="959157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0" dirty="0"/>
              <a:t>Over 18 years is called </a:t>
            </a:r>
            <a:r>
              <a:rPr lang="en-US" sz="6000" dirty="0">
                <a:solidFill>
                  <a:srgbClr val="C13F9F"/>
                </a:solidFill>
              </a:rPr>
              <a:t>adult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04683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5000">
              <a:schemeClr val="accent1">
                <a:lumMod val="97000"/>
                <a:lumOff val="3000"/>
              </a:schemeClr>
            </a:gs>
            <a:gs pos="44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81" r="8081"/>
          <a:stretch>
            <a:fillRect/>
          </a:stretch>
        </p:blipFill>
        <p:spPr>
          <a:xfrm>
            <a:off x="8138160" y="122694"/>
            <a:ext cx="2443910" cy="2186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143250" y="2054007"/>
            <a:ext cx="4806835" cy="330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7030A0"/>
                </a:solidFill>
              </a:rPr>
              <a:t>Write synonyms &amp; antonyms of the following words.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3849" y="707944"/>
            <a:ext cx="3560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Pair </a:t>
            </a:r>
            <a:r>
              <a:rPr lang="en-US" sz="5400" dirty="0"/>
              <a:t>Work</a:t>
            </a:r>
          </a:p>
        </p:txBody>
      </p:sp>
    </p:spTree>
    <p:extLst>
      <p:ext uri="{BB962C8B-B14F-4D97-AF65-F5344CB8AC3E}">
        <p14:creationId xmlns="" xmlns:p14="http://schemas.microsoft.com/office/powerpoint/2010/main" val="1432649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4" name="chimes.wav"/>
          </p:stSnd>
        </p:sndAc>
      </p:transition>
    </mc:Choice>
    <mc:Fallback>
      <p:transition spd="slow">
        <p:circl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38272" cy="14839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Presented By,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10D50F-189E-EF41-8D07-8EB175994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1629964"/>
            <a:ext cx="7035799" cy="3598069"/>
          </a:xfrm>
        </p:spPr>
        <p:txBody>
          <a:bodyPr>
            <a:normAutofit/>
          </a:bodyPr>
          <a:lstStyle/>
          <a:p>
            <a:r>
              <a:rPr lang="en-GB" sz="3200" dirty="0"/>
              <a:t>Md. </a:t>
            </a:r>
            <a:r>
              <a:rPr lang="en-GB" sz="3200" dirty="0" err="1" smtClean="0"/>
              <a:t>Abdur</a:t>
            </a:r>
            <a:r>
              <a:rPr lang="en-GB" sz="3200" dirty="0" smtClean="0"/>
              <a:t> </a:t>
            </a:r>
            <a:r>
              <a:rPr lang="en-GB" sz="3200" dirty="0" err="1" smtClean="0"/>
              <a:t>Rouf</a:t>
            </a:r>
            <a:endParaRPr lang="en-GB" sz="3200" dirty="0"/>
          </a:p>
          <a:p>
            <a:r>
              <a:rPr lang="en-GB" sz="3200" dirty="0"/>
              <a:t>Lecturer in English</a:t>
            </a:r>
          </a:p>
          <a:p>
            <a:r>
              <a:rPr lang="en-GB" sz="3200" dirty="0" err="1" smtClean="0"/>
              <a:t>Khalna</a:t>
            </a:r>
            <a:r>
              <a:rPr lang="en-GB" sz="3200" dirty="0" smtClean="0"/>
              <a:t> </a:t>
            </a:r>
            <a:r>
              <a:rPr lang="en-GB" sz="3200" dirty="0" err="1" smtClean="0"/>
              <a:t>Islamia</a:t>
            </a:r>
            <a:r>
              <a:rPr lang="en-GB" sz="3200" dirty="0" smtClean="0"/>
              <a:t> </a:t>
            </a:r>
            <a:r>
              <a:rPr lang="en-GB" sz="3200" dirty="0" err="1" smtClean="0"/>
              <a:t>Fazil</a:t>
            </a:r>
            <a:r>
              <a:rPr lang="en-GB" sz="3200" dirty="0" smtClean="0"/>
              <a:t>(Degree)</a:t>
            </a:r>
            <a:r>
              <a:rPr lang="en-GB" sz="3200" dirty="0" err="1" smtClean="0"/>
              <a:t>Madrasah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err="1" smtClean="0"/>
              <a:t>Patnitala,Naogaon</a:t>
            </a:r>
            <a:r>
              <a:rPr lang="en-GB" sz="3200" dirty="0" smtClean="0"/>
              <a:t>.  Email:rouf301285@gmail.com</a:t>
            </a:r>
            <a:endParaRPr lang="en-GB" sz="3200" dirty="0"/>
          </a:p>
          <a:p>
            <a:endParaRPr lang="en-US" sz="3500" dirty="0"/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5AB643EE-6828-7640-AC50-EA194CE698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7524750" y="161368"/>
            <a:ext cx="3810000" cy="4904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20537802"/>
      </p:ext>
    </p:extLst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550" y="680454"/>
            <a:ext cx="245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Words</a:t>
            </a:r>
            <a:r>
              <a:rPr lang="en-US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0535" y="717896"/>
            <a:ext cx="281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Synonym</a:t>
            </a:r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8693" y="717896"/>
            <a:ext cx="283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Antonym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410" y="1569066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Transition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4840" y="1551302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Change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6780" y="1485345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preservation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3F9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4410" y="2433077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Maturation - </a:t>
            </a:r>
            <a:r>
              <a:rPr lang="en-US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4840" y="2380616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Improvement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6780" y="2393019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Decline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410" y="3233812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Intervene-</a:t>
            </a:r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4840" y="3282291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Interfere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26780" y="3440044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Leave alone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4840" y="4183966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Adolescence 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4220888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Adult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4410" y="4097823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Puberty</a:t>
            </a:r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4410" y="5067155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Intentional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4840" y="5085250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Deliberate  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1080" y="5042424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Unintentional 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4410" y="5940059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Potential</a:t>
            </a:r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4840" y="5950098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Capability   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41080" y="5950098"/>
            <a:ext cx="306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Inability    </a:t>
            </a:r>
            <a:r>
              <a:rPr lang="en-US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46070" y="82741"/>
            <a:ext cx="696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Now, match your answer …..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290" y="-51677"/>
            <a:ext cx="3009900" cy="1019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" y="-77423"/>
            <a:ext cx="3009900" cy="101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34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202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Home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478" y="4192017"/>
            <a:ext cx="3452553" cy="2130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31" y="-119881"/>
            <a:ext cx="1804988" cy="23227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520762"/>
            <a:ext cx="12192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Write a paragraph on how to develop 	the attitudes of the adolescents. </a:t>
            </a:r>
          </a:p>
        </p:txBody>
      </p:sp>
    </p:spTree>
    <p:extLst>
      <p:ext uri="{BB962C8B-B14F-4D97-AF65-F5344CB8AC3E}">
        <p14:creationId xmlns="" xmlns:p14="http://schemas.microsoft.com/office/powerpoint/2010/main" val="4239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047365"/>
      </p:ext>
    </p:extLst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B4D3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4545" y="1585290"/>
            <a:ext cx="68774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n w="0"/>
              <a:solidFill>
                <a:srgbClr val="C13F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	: English 1</a:t>
            </a:r>
            <a:r>
              <a:rPr lang="en-US" sz="4000" baseline="30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paper</a:t>
            </a:r>
          </a:p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		: Five (Adolescence)</a:t>
            </a:r>
          </a:p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	: 01 (The storm and 			stress of Adolescence)</a:t>
            </a:r>
          </a:p>
          <a:p>
            <a:r>
              <a:rPr lang="en-US" sz="4000" dirty="0">
                <a:ln w="0"/>
                <a:solidFill>
                  <a:srgbClr val="C13F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	: 50 Minutes </a:t>
            </a:r>
          </a:p>
          <a:p>
            <a:endParaRPr lang="en-US" dirty="0">
              <a:ln w="0"/>
              <a:solidFill>
                <a:srgbClr val="C13F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9655" y="569627"/>
            <a:ext cx="6877453" cy="1015663"/>
          </a:xfrm>
          <a:prstGeom prst="rect">
            <a:avLst/>
          </a:prstGeom>
          <a:solidFill>
            <a:srgbClr val="A5B4D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Subject 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Introduction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694038"/>
      </p:ext>
    </p:extLst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3483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C00000"/>
                </a:solidFill>
              </a:rPr>
              <a:t>  Learning Outcomes-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34837"/>
            <a:ext cx="12192000" cy="5223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>
                <a:solidFill>
                  <a:srgbClr val="7030A0"/>
                </a:solidFill>
              </a:rPr>
              <a:t> At the end of the lesson, </a:t>
            </a:r>
            <a:r>
              <a:rPr lang="en-GB" sz="4400" dirty="0">
                <a:solidFill>
                  <a:srgbClr val="7030A0"/>
                </a:solidFill>
              </a:rPr>
              <a:t>you</a:t>
            </a:r>
            <a:r>
              <a:rPr lang="en-US" sz="4400" dirty="0">
                <a:solidFill>
                  <a:srgbClr val="7030A0"/>
                </a:solidFill>
              </a:rPr>
              <a:t> will be able to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70C0"/>
                </a:solidFill>
              </a:rPr>
              <a:t>D</a:t>
            </a:r>
            <a:r>
              <a:rPr lang="en-US" sz="4400" dirty="0" smtClean="0">
                <a:solidFill>
                  <a:srgbClr val="0070C0"/>
                </a:solidFill>
              </a:rPr>
              <a:t>escribe </a:t>
            </a:r>
            <a:r>
              <a:rPr lang="en-US" sz="4400" dirty="0">
                <a:solidFill>
                  <a:srgbClr val="0070C0"/>
                </a:solidFill>
              </a:rPr>
              <a:t>pictures of different ages and attitudes.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GB" sz="4400" dirty="0" smtClean="0">
                <a:solidFill>
                  <a:srgbClr val="0070C0"/>
                </a:solidFill>
              </a:rPr>
              <a:t>E</a:t>
            </a:r>
            <a:r>
              <a:rPr lang="en-GB" sz="4400" dirty="0" smtClean="0">
                <a:solidFill>
                  <a:srgbClr val="0070C0"/>
                </a:solidFill>
              </a:rPr>
              <a:t>xplain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>
                <a:solidFill>
                  <a:srgbClr val="0070C0"/>
                </a:solidFill>
              </a:rPr>
              <a:t>the usual problems of adolescence.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0070C0"/>
                </a:solidFill>
              </a:rPr>
              <a:t>T</a:t>
            </a:r>
            <a:r>
              <a:rPr lang="en-GB" sz="4400" dirty="0" smtClean="0">
                <a:solidFill>
                  <a:srgbClr val="0070C0"/>
                </a:solidFill>
              </a:rPr>
              <a:t>ell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>
                <a:solidFill>
                  <a:srgbClr val="0070C0"/>
                </a:solidFill>
              </a:rPr>
              <a:t>new words and their meanings.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400" dirty="0" smtClean="0">
                <a:solidFill>
                  <a:srgbClr val="0070C0"/>
                </a:solidFill>
              </a:rPr>
              <a:t>E</a:t>
            </a:r>
            <a:r>
              <a:rPr lang="en-GB" sz="4400" dirty="0" smtClean="0">
                <a:solidFill>
                  <a:srgbClr val="0070C0"/>
                </a:solidFill>
              </a:rPr>
              <a:t>xplain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>
                <a:solidFill>
                  <a:srgbClr val="0070C0"/>
                </a:solidFill>
              </a:rPr>
              <a:t>how to develop the attitudes of  adolescents.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834" y="0"/>
            <a:ext cx="2814775" cy="1731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06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11505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6431" cy="6115050"/>
          </a:xfrm>
        </p:spPr>
      </p:pic>
      <p:sp>
        <p:nvSpPr>
          <p:cNvPr id="4" name="TextBox 3"/>
          <p:cNvSpPr txBox="1"/>
          <p:nvPr/>
        </p:nvSpPr>
        <p:spPr>
          <a:xfrm>
            <a:off x="3394710" y="6211669"/>
            <a:ext cx="65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Cheering boys and girls …..……..</a:t>
            </a:r>
          </a:p>
        </p:txBody>
      </p:sp>
    </p:spTree>
    <p:extLst>
      <p:ext uri="{BB962C8B-B14F-4D97-AF65-F5344CB8AC3E}">
        <p14:creationId xmlns="" xmlns:p14="http://schemas.microsoft.com/office/powerpoint/2010/main" val="19686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24073" cy="6103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35" y="0"/>
            <a:ext cx="5971665" cy="610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4710" y="6211669"/>
            <a:ext cx="65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Gossiping boys and girls …..……..</a:t>
            </a:r>
          </a:p>
        </p:txBody>
      </p:sp>
    </p:spTree>
    <p:extLst>
      <p:ext uri="{BB962C8B-B14F-4D97-AF65-F5344CB8AC3E}">
        <p14:creationId xmlns="" xmlns:p14="http://schemas.microsoft.com/office/powerpoint/2010/main" val="41998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9"/>
            <a:ext cx="5919538" cy="62191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6" y="-24070"/>
            <a:ext cx="5919537" cy="6219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4710" y="6211669"/>
            <a:ext cx="652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Stressing ……………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31572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6390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+mn-lt"/>
              </a:rPr>
              <a:t>Today’s Lesson?</a:t>
            </a:r>
          </a:p>
        </p:txBody>
      </p:sp>
      <p:sp>
        <p:nvSpPr>
          <p:cNvPr id="4" name="Rectangle 3">
            <a:hlinkClick r:id="rId4" action="ppaction://hlinkfile"/>
          </p:cNvPr>
          <p:cNvSpPr/>
          <p:nvPr/>
        </p:nvSpPr>
        <p:spPr>
          <a:xfrm>
            <a:off x="2177715" y="2156675"/>
            <a:ext cx="73746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0070C0"/>
                </a:solidFill>
                <a:hlinkClick r:id="rId4" action="ppaction://hlinkfile"/>
              </a:rPr>
              <a:t>[Adolescence]</a:t>
            </a:r>
            <a:endParaRPr lang="en-US" sz="96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440" y="3930345"/>
            <a:ext cx="12066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(The storm and stress of Adolescence)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63908"/>
            <a:ext cx="12192000" cy="519409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4" y="0"/>
            <a:ext cx="1762126" cy="1663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21" y="0"/>
            <a:ext cx="1762126" cy="1663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2017456"/>
      </p:ext>
    </p:extLst>
  </p:cSld>
  <p:clrMapOvr>
    <a:masterClrMapping/>
  </p:clrMapOvr>
  <p:transition spd="slow">
    <p:fade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73152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2400" y="244279"/>
            <a:ext cx="3717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Guess the age of the infant ….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399" y="2373906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Birth to age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3829958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Birth to age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5132666"/>
            <a:ext cx="3717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Birth to age 4</a:t>
            </a:r>
          </a:p>
        </p:txBody>
      </p:sp>
    </p:spTree>
    <p:extLst>
      <p:ext uri="{BB962C8B-B14F-4D97-AF65-F5344CB8AC3E}">
        <p14:creationId xmlns="" xmlns:p14="http://schemas.microsoft.com/office/powerpoint/2010/main" val="8068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274</Words>
  <Application>Microsoft Office PowerPoint</Application>
  <PresentationFormat>Custom</PresentationFormat>
  <Paragraphs>75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Presented By,</vt:lpstr>
      <vt:lpstr>Slide 3</vt:lpstr>
      <vt:lpstr>  Learning Outcomes-</vt:lpstr>
      <vt:lpstr>Slide 5</vt:lpstr>
      <vt:lpstr>Slide 6</vt:lpstr>
      <vt:lpstr>Slide 7</vt:lpstr>
      <vt:lpstr>Today’s Lesson?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Home Work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akazad</dc:creator>
  <cp:lastModifiedBy>pc</cp:lastModifiedBy>
  <cp:revision>174</cp:revision>
  <dcterms:created xsi:type="dcterms:W3CDTF">2015-08-20T22:35:56Z</dcterms:created>
  <dcterms:modified xsi:type="dcterms:W3CDTF">2020-09-06T14:46:37Z</dcterms:modified>
</cp:coreProperties>
</file>