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handoutMasterIdLst>
    <p:handoutMasterId r:id="rId25"/>
  </p:handoutMasterIdLst>
  <p:sldIdLst>
    <p:sldId id="676" r:id="rId2"/>
    <p:sldId id="652" r:id="rId3"/>
    <p:sldId id="573" r:id="rId4"/>
    <p:sldId id="653" r:id="rId5"/>
    <p:sldId id="654" r:id="rId6"/>
    <p:sldId id="664" r:id="rId7"/>
    <p:sldId id="672" r:id="rId8"/>
    <p:sldId id="655" r:id="rId9"/>
    <p:sldId id="656" r:id="rId10"/>
    <p:sldId id="657" r:id="rId11"/>
    <p:sldId id="658" r:id="rId12"/>
    <p:sldId id="659" r:id="rId13"/>
    <p:sldId id="610" r:id="rId14"/>
    <p:sldId id="666" r:id="rId15"/>
    <p:sldId id="667" r:id="rId16"/>
    <p:sldId id="668" r:id="rId17"/>
    <p:sldId id="673" r:id="rId18"/>
    <p:sldId id="471" r:id="rId19"/>
    <p:sldId id="671" r:id="rId20"/>
    <p:sldId id="473" r:id="rId21"/>
    <p:sldId id="674" r:id="rId22"/>
    <p:sldId id="675" r:id="rId23"/>
  </p:sldIdLst>
  <p:sldSz cx="13817600" cy="8229600"/>
  <p:notesSz cx="9144000" cy="6858000"/>
  <p:defaultTextStyle>
    <a:defPPr>
      <a:defRPr lang="en-US"/>
    </a:defPPr>
    <a:lvl1pPr marL="0" algn="l" defTabSz="1044976" rtl="0" eaLnBrk="1" latinLnBrk="0" hangingPunct="1">
      <a:defRPr sz="2057" kern="1200">
        <a:solidFill>
          <a:schemeClr val="tx1"/>
        </a:solidFill>
        <a:latin typeface="+mn-lt"/>
        <a:ea typeface="+mn-ea"/>
        <a:cs typeface="+mn-cs"/>
      </a:defRPr>
    </a:lvl1pPr>
    <a:lvl2pPr marL="522488" algn="l" defTabSz="1044976" rtl="0" eaLnBrk="1" latinLnBrk="0" hangingPunct="1">
      <a:defRPr sz="2057" kern="1200">
        <a:solidFill>
          <a:schemeClr val="tx1"/>
        </a:solidFill>
        <a:latin typeface="+mn-lt"/>
        <a:ea typeface="+mn-ea"/>
        <a:cs typeface="+mn-cs"/>
      </a:defRPr>
    </a:lvl2pPr>
    <a:lvl3pPr marL="1044976" algn="l" defTabSz="1044976" rtl="0" eaLnBrk="1" latinLnBrk="0" hangingPunct="1">
      <a:defRPr sz="2057" kern="1200">
        <a:solidFill>
          <a:schemeClr val="tx1"/>
        </a:solidFill>
        <a:latin typeface="+mn-lt"/>
        <a:ea typeface="+mn-ea"/>
        <a:cs typeface="+mn-cs"/>
      </a:defRPr>
    </a:lvl3pPr>
    <a:lvl4pPr marL="1567464" algn="l" defTabSz="1044976" rtl="0" eaLnBrk="1" latinLnBrk="0" hangingPunct="1">
      <a:defRPr sz="2057" kern="1200">
        <a:solidFill>
          <a:schemeClr val="tx1"/>
        </a:solidFill>
        <a:latin typeface="+mn-lt"/>
        <a:ea typeface="+mn-ea"/>
        <a:cs typeface="+mn-cs"/>
      </a:defRPr>
    </a:lvl4pPr>
    <a:lvl5pPr marL="2089953" algn="l" defTabSz="1044976" rtl="0" eaLnBrk="1" latinLnBrk="0" hangingPunct="1">
      <a:defRPr sz="2057" kern="1200">
        <a:solidFill>
          <a:schemeClr val="tx1"/>
        </a:solidFill>
        <a:latin typeface="+mn-lt"/>
        <a:ea typeface="+mn-ea"/>
        <a:cs typeface="+mn-cs"/>
      </a:defRPr>
    </a:lvl5pPr>
    <a:lvl6pPr marL="2612441" algn="l" defTabSz="1044976" rtl="0" eaLnBrk="1" latinLnBrk="0" hangingPunct="1">
      <a:defRPr sz="2057" kern="1200">
        <a:solidFill>
          <a:schemeClr val="tx1"/>
        </a:solidFill>
        <a:latin typeface="+mn-lt"/>
        <a:ea typeface="+mn-ea"/>
        <a:cs typeface="+mn-cs"/>
      </a:defRPr>
    </a:lvl6pPr>
    <a:lvl7pPr marL="3134929" algn="l" defTabSz="1044976" rtl="0" eaLnBrk="1" latinLnBrk="0" hangingPunct="1">
      <a:defRPr sz="2057" kern="1200">
        <a:solidFill>
          <a:schemeClr val="tx1"/>
        </a:solidFill>
        <a:latin typeface="+mn-lt"/>
        <a:ea typeface="+mn-ea"/>
        <a:cs typeface="+mn-cs"/>
      </a:defRPr>
    </a:lvl7pPr>
    <a:lvl8pPr marL="3657417" algn="l" defTabSz="1044976" rtl="0" eaLnBrk="1" latinLnBrk="0" hangingPunct="1">
      <a:defRPr sz="2057" kern="1200">
        <a:solidFill>
          <a:schemeClr val="tx1"/>
        </a:solidFill>
        <a:latin typeface="+mn-lt"/>
        <a:ea typeface="+mn-ea"/>
        <a:cs typeface="+mn-cs"/>
      </a:defRPr>
    </a:lvl8pPr>
    <a:lvl9pPr marL="4179905" algn="l" defTabSz="1044976"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1" autoAdjust="0"/>
    <p:restoredTop sz="94660"/>
  </p:normalViewPr>
  <p:slideViewPr>
    <p:cSldViewPr snapToGrid="0">
      <p:cViewPr varScale="1">
        <p:scale>
          <a:sx n="60" d="100"/>
          <a:sy n="60" d="100"/>
        </p:scale>
        <p:origin x="1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009786AE-3457-4307-B3DD-5E96E46D421F}" type="datetime2">
              <a:rPr lang="en-US" smtClean="0"/>
              <a:t>Saturday, September 5, 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56E648A3-00B2-4AFB-B4C8-D6E970C1E695}" type="slidenum">
              <a:rPr lang="en-US" smtClean="0"/>
              <a:t>‹#›</a:t>
            </a:fld>
            <a:endParaRPr lang="en-US"/>
          </a:p>
        </p:txBody>
      </p:sp>
    </p:spTree>
    <p:extLst>
      <p:ext uri="{BB962C8B-B14F-4D97-AF65-F5344CB8AC3E}">
        <p14:creationId xmlns:p14="http://schemas.microsoft.com/office/powerpoint/2010/main" val="16214322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D879633-4B5D-4947-889E-9CB3303ADE21}" type="datetime2">
              <a:rPr lang="en-US" smtClean="0"/>
              <a:t>Saturday, September 5, 2020</a:t>
            </a:fld>
            <a:endParaRPr lang="en-US"/>
          </a:p>
        </p:txBody>
      </p:sp>
      <p:sp>
        <p:nvSpPr>
          <p:cNvPr id="4" name="Slide Image Placeholder 3"/>
          <p:cNvSpPr>
            <a:spLocks noGrp="1" noRot="1" noChangeAspect="1"/>
          </p:cNvSpPr>
          <p:nvPr>
            <p:ph type="sldImg" idx="2"/>
          </p:nvPr>
        </p:nvSpPr>
        <p:spPr>
          <a:xfrm>
            <a:off x="2628900" y="857250"/>
            <a:ext cx="38862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B38854B-8B8E-4033-9E30-5FB5E5A16659}" type="slidenum">
              <a:rPr lang="en-US" smtClean="0"/>
              <a:t>‹#›</a:t>
            </a:fld>
            <a:endParaRPr lang="en-US"/>
          </a:p>
        </p:txBody>
      </p:sp>
    </p:spTree>
    <p:extLst>
      <p:ext uri="{BB962C8B-B14F-4D97-AF65-F5344CB8AC3E}">
        <p14:creationId xmlns:p14="http://schemas.microsoft.com/office/powerpoint/2010/main" val="31448503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346836"/>
            <a:ext cx="10363200" cy="2865120"/>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322446"/>
            <a:ext cx="10363200" cy="1986914"/>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CCF13-5D55-4C2B-B060-8F2CD3624DD0}" type="datetime1">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6011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87BD4-3F9F-4FFE-9E25-1EFFB12B19E2}" type="datetime1">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43622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38150"/>
            <a:ext cx="297942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38150"/>
            <a:ext cx="876554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CEFC5-9678-4970-9167-2B3510E00297}" type="datetime1">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72357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456123" y="7807059"/>
            <a:ext cx="7715104" cy="246221"/>
          </a:xfrm>
          <a:prstGeom prst="rect">
            <a:avLst/>
          </a:prstGeom>
          <a:noFill/>
        </p:spPr>
        <p:txBody>
          <a:bodyPr wrap="square" rtlCol="0">
            <a:spAutoFit/>
          </a:bodyPr>
          <a:lstStyle/>
          <a:p>
            <a:pPr algn="ctr"/>
            <a:r>
              <a:rPr lang="en-US" sz="1000" b="1" dirty="0"/>
              <a:t>Abdul </a:t>
            </a:r>
            <a:r>
              <a:rPr lang="en-US" sz="1000" b="1" dirty="0" err="1"/>
              <a:t>Alim</a:t>
            </a:r>
            <a:r>
              <a:rPr lang="en-US" sz="1000" b="1" dirty="0"/>
              <a:t>, Lecturer (Arabic), </a:t>
            </a:r>
            <a:r>
              <a:rPr lang="en-US" sz="1000" b="1" dirty="0" err="1"/>
              <a:t>Patari</a:t>
            </a:r>
            <a:r>
              <a:rPr lang="en-US" sz="1000" b="1" dirty="0"/>
              <a:t> </a:t>
            </a:r>
            <a:r>
              <a:rPr lang="en-US" sz="1000" b="1" dirty="0" err="1"/>
              <a:t>Fazil</a:t>
            </a:r>
            <a:r>
              <a:rPr lang="en-US" sz="1000" b="1" dirty="0"/>
              <a:t> </a:t>
            </a:r>
            <a:r>
              <a:rPr lang="en-US" sz="1000" b="1" dirty="0" err="1"/>
              <a:t>Madrasha</a:t>
            </a:r>
            <a:r>
              <a:rPr lang="en-US" sz="1000" b="1" dirty="0"/>
              <a:t>, </a:t>
            </a:r>
            <a:r>
              <a:rPr lang="en-US" sz="1000" b="1" dirty="0" err="1"/>
              <a:t>Sapahar</a:t>
            </a:r>
            <a:r>
              <a:rPr lang="en-US" sz="1000" b="1" dirty="0"/>
              <a:t>, </a:t>
            </a:r>
            <a:r>
              <a:rPr lang="en-US" sz="1000" b="1" dirty="0" err="1"/>
              <a:t>Naogaon</a:t>
            </a:r>
            <a:r>
              <a:rPr lang="en-US" sz="1000" b="1" dirty="0"/>
              <a:t>, </a:t>
            </a:r>
            <a:r>
              <a:rPr lang="en-US" sz="1000" b="1" dirty="0" smtClean="0"/>
              <a:t>01749944418, infoabdulalim@gmail.com</a:t>
            </a:r>
            <a:endParaRPr lang="en-US" sz="1000" b="1" dirty="0"/>
          </a:p>
        </p:txBody>
      </p:sp>
    </p:spTree>
    <p:extLst>
      <p:ext uri="{BB962C8B-B14F-4D97-AF65-F5344CB8AC3E}">
        <p14:creationId xmlns:p14="http://schemas.microsoft.com/office/powerpoint/2010/main" val="1582668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1D2CD-7F15-4BB3-82EC-8CCF2FF596DE}" type="datetime1">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442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2051686"/>
            <a:ext cx="11917680" cy="3423284"/>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507356"/>
            <a:ext cx="11917680" cy="1800224"/>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2954C1-5DC6-405C-AC38-64251AA93F0F}" type="datetime1">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7876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586941-86CC-4659-965E-AD7042A38D36}" type="datetime1">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8020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38150"/>
            <a:ext cx="1191768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2017396"/>
            <a:ext cx="5845492"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4" name="Content Placeholder 3"/>
          <p:cNvSpPr>
            <a:spLocks noGrp="1"/>
          </p:cNvSpPr>
          <p:nvPr>
            <p:ph sz="half" idx="2"/>
          </p:nvPr>
        </p:nvSpPr>
        <p:spPr>
          <a:xfrm>
            <a:off x="951760" y="3006090"/>
            <a:ext cx="5845492"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2017396"/>
            <a:ext cx="5874280"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6" name="Content Placeholder 5"/>
          <p:cNvSpPr>
            <a:spLocks noGrp="1"/>
          </p:cNvSpPr>
          <p:nvPr>
            <p:ph sz="quarter" idx="4"/>
          </p:nvPr>
        </p:nvSpPr>
        <p:spPr>
          <a:xfrm>
            <a:off x="6995160" y="3006090"/>
            <a:ext cx="5874280"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C361AF-7CF3-43FF-ACF1-E15CE0553E0E}" type="datetime1">
              <a:rPr lang="en-US" smtClean="0"/>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5383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B8F349-C158-46DF-BD76-5698D01726F8}" type="datetime1">
              <a:rPr lang="en-US" smtClean="0"/>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6254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2FF0-F4DE-4315-863B-88996E81AB43}" type="datetime1">
              <a:rPr lang="en-US" smtClean="0"/>
              <a:t>9/5/2020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6297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84911"/>
            <a:ext cx="6995160" cy="5848350"/>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CEC215B1-83A3-4B5B-AE63-0FF0C79F1C96}" type="datetime1">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22606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84911"/>
            <a:ext cx="6995160" cy="5848350"/>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4DF5565E-1ECB-4D10-9D49-2DA0B599544D}" type="datetime1">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7606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38150"/>
            <a:ext cx="1191768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190750"/>
            <a:ext cx="1191768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627621"/>
            <a:ext cx="3108960" cy="438150"/>
          </a:xfrm>
          <a:prstGeom prst="rect">
            <a:avLst/>
          </a:prstGeom>
        </p:spPr>
        <p:txBody>
          <a:bodyPr vert="horz" lIns="91440" tIns="45720" rIns="91440" bIns="45720" rtlCol="0" anchor="ctr"/>
          <a:lstStyle>
            <a:lvl1pPr algn="l">
              <a:defRPr sz="1360">
                <a:solidFill>
                  <a:schemeClr val="tx1">
                    <a:tint val="75000"/>
                  </a:schemeClr>
                </a:solidFill>
              </a:defRPr>
            </a:lvl1pPr>
          </a:lstStyle>
          <a:p>
            <a:fld id="{3022C398-DC40-47CB-9FD1-4025A874DADB}" type="datetime1">
              <a:rPr lang="en-US" smtClean="0"/>
              <a:t>9/5/2020</a:t>
            </a:fld>
            <a:endParaRPr lang="en-US"/>
          </a:p>
        </p:txBody>
      </p:sp>
      <p:sp>
        <p:nvSpPr>
          <p:cNvPr id="5" name="Footer Placeholder 4"/>
          <p:cNvSpPr>
            <a:spLocks noGrp="1"/>
          </p:cNvSpPr>
          <p:nvPr>
            <p:ph type="ftr" sz="quarter" idx="3"/>
          </p:nvPr>
        </p:nvSpPr>
        <p:spPr>
          <a:xfrm>
            <a:off x="4577080" y="7627621"/>
            <a:ext cx="4663440" cy="438150"/>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627621"/>
            <a:ext cx="3108960" cy="438150"/>
          </a:xfrm>
          <a:prstGeom prst="rect">
            <a:avLst/>
          </a:prstGeom>
        </p:spPr>
        <p:txBody>
          <a:bodyPr vert="horz" lIns="91440" tIns="45720" rIns="91440" bIns="45720" rtlCol="0" anchor="ctr"/>
          <a:lstStyle>
            <a:lvl1pPr algn="r">
              <a:defRPr sz="1360">
                <a:solidFill>
                  <a:schemeClr val="tx1">
                    <a:tint val="75000"/>
                  </a:schemeClr>
                </a:solidFill>
              </a:defRPr>
            </a:lvl1pPr>
          </a:lstStyle>
          <a:p>
            <a:fld id="{D58E6735-540D-4EB1-B0B9-16DDD8662F70}" type="slidenum">
              <a:rPr lang="en-US" smtClean="0"/>
              <a:t>‹#›</a:t>
            </a:fld>
            <a:endParaRPr lang="en-US"/>
          </a:p>
        </p:txBody>
      </p:sp>
      <p:sp>
        <p:nvSpPr>
          <p:cNvPr id="7" name="Rectangle 6"/>
          <p:cNvSpPr/>
          <p:nvPr userDrawn="1"/>
        </p:nvSpPr>
        <p:spPr>
          <a:xfrm>
            <a:off x="4" y="6"/>
            <a:ext cx="13817599" cy="8159825"/>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
        <p:nvSpPr>
          <p:cNvPr id="8" name="Rectangle 7"/>
          <p:cNvSpPr/>
          <p:nvPr userDrawn="1"/>
        </p:nvSpPr>
        <p:spPr>
          <a:xfrm>
            <a:off x="105279" y="104505"/>
            <a:ext cx="13601783" cy="7961269"/>
          </a:xfrm>
          <a:prstGeom prst="rect">
            <a:avLst/>
          </a:prstGeom>
          <a:noFill/>
          <a:ln w="76200">
            <a:solidFill>
              <a:schemeClr val="accent6">
                <a:lumMod val="50000"/>
              </a:scheme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Tree>
    <p:extLst>
      <p:ext uri="{BB962C8B-B14F-4D97-AF65-F5344CB8AC3E}">
        <p14:creationId xmlns:p14="http://schemas.microsoft.com/office/powerpoint/2010/main" val="24958090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2.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2.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2.xml"/><Relationship Id="rId5" Type="http://schemas.openxmlformats.org/officeDocument/2006/relationships/image" Target="../media/image31.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2.xml"/><Relationship Id="rId5" Type="http://schemas.openxmlformats.org/officeDocument/2006/relationships/image" Target="../media/image3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image" Target="../media/image92.png"/><Relationship Id="rId16" Type="http://schemas.openxmlformats.org/officeDocument/2006/relationships/image" Target="../media/image106.png"/><Relationship Id="rId1" Type="http://schemas.openxmlformats.org/officeDocument/2006/relationships/slideLayout" Target="../slideLayouts/slideLayout1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35.png"/><Relationship Id="rId19" Type="http://schemas.openxmlformats.org/officeDocument/2006/relationships/image" Target="../media/image109.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32" y="346844"/>
            <a:ext cx="13130736" cy="7409790"/>
          </a:xfrm>
          <a:prstGeom prst="rect">
            <a:avLst/>
          </a:prstGeom>
        </p:spPr>
      </p:pic>
      <p:sp>
        <p:nvSpPr>
          <p:cNvPr id="8" name="TextBox 1">
            <a:extLst>
              <a:ext uri="{FF2B5EF4-FFF2-40B4-BE49-F238E27FC236}">
                <a16:creationId xmlns:a16="http://schemas.microsoft.com/office/drawing/2014/main" id="{8E457F3A-3CDA-42B0-B036-2A898D239837}"/>
              </a:ext>
            </a:extLst>
          </p:cNvPr>
          <p:cNvSpPr txBox="1"/>
          <p:nvPr/>
        </p:nvSpPr>
        <p:spPr>
          <a:xfrm>
            <a:off x="2427887" y="286407"/>
            <a:ext cx="870256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السلام عليكم ورحمة الله وبركاته</a:t>
            </a:r>
            <a:endParaRPr lang="en-US" sz="6000" b="1"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6136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9.55882E-7 -6.17284E-7 L 9.55882E-7 -0.07214 " pathEditMode="relative" rAng="0" ptsTypes="AA">
                                      <p:cBhvr>
                                        <p:cTn id="6" dur="1000" accel="50000" decel="50000" autoRev="1" fill="hold">
                                          <p:stCondLst>
                                            <p:cond delay="0"/>
                                          </p:stCondLst>
                                        </p:cTn>
                                        <p:tgtEl>
                                          <p:spTgt spid="8"/>
                                        </p:tgtEl>
                                        <p:attrNameLst>
                                          <p:attrName>ppt_x</p:attrName>
                                          <p:attrName>ppt_y</p:attrName>
                                        </p:attrNameLst>
                                      </p:cBhvr>
                                      <p:rCtr x="0" y="-3607"/>
                                    </p:animMotion>
                                    <p:animRot by="1500000">
                                      <p:cBhvr>
                                        <p:cTn id="7" dur="500" fill="hold">
                                          <p:stCondLst>
                                            <p:cond delay="0"/>
                                          </p:stCondLst>
                                        </p:cTn>
                                        <p:tgtEl>
                                          <p:spTgt spid="8"/>
                                        </p:tgtEl>
                                        <p:attrNameLst>
                                          <p:attrName>r</p:attrName>
                                        </p:attrNameLst>
                                      </p:cBhvr>
                                    </p:animRot>
                                    <p:animRot by="-1500000">
                                      <p:cBhvr>
                                        <p:cTn id="8" dur="500" fill="hold">
                                          <p:stCondLst>
                                            <p:cond delay="500"/>
                                          </p:stCondLst>
                                        </p:cTn>
                                        <p:tgtEl>
                                          <p:spTgt spid="8"/>
                                        </p:tgtEl>
                                        <p:attrNameLst>
                                          <p:attrName>r</p:attrName>
                                        </p:attrNameLst>
                                      </p:cBhvr>
                                    </p:animRot>
                                    <p:animRot by="-1500000">
                                      <p:cBhvr>
                                        <p:cTn id="9" dur="500" fill="hold">
                                          <p:stCondLst>
                                            <p:cond delay="1000"/>
                                          </p:stCondLst>
                                        </p:cTn>
                                        <p:tgtEl>
                                          <p:spTgt spid="8"/>
                                        </p:tgtEl>
                                        <p:attrNameLst>
                                          <p:attrName>r</p:attrName>
                                        </p:attrNameLst>
                                      </p:cBhvr>
                                    </p:animRot>
                                    <p:animRot by="1500000">
                                      <p:cBhvr>
                                        <p:cTn id="10" dur="500" fill="hold">
                                          <p:stCondLst>
                                            <p:cond delay="15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bdul Alim\Desktop\صور فتاري\20171106_10515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0883" y="425671"/>
            <a:ext cx="12959254" cy="7157545"/>
          </a:xfrm>
          <a:prstGeom prst="snip2DiagRect">
            <a:avLst/>
          </a:prstGeom>
          <a:solidFill>
            <a:srgbClr val="FFFFFF">
              <a:shade val="85000"/>
            </a:srgbClr>
          </a:solidFill>
          <a:ln w="88900" cap="sq">
            <a:solidFill>
              <a:srgbClr val="0070C0"/>
            </a:solidFill>
            <a:miter lim="800000"/>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6" name="8-Point Star 5"/>
          <p:cNvSpPr/>
          <p:nvPr/>
        </p:nvSpPr>
        <p:spPr>
          <a:xfrm>
            <a:off x="1150883" y="654880"/>
            <a:ext cx="2790495" cy="2356333"/>
          </a:xfrm>
          <a:prstGeom prst="star8">
            <a:avLst/>
          </a:prstGeom>
          <a:solidFill>
            <a:srgbClr val="FFC000"/>
          </a:solidFill>
          <a:ln w="76200">
            <a:solidFill>
              <a:srgbClr val="00206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150" b="1" dirty="0">
                <a:ln w="22225">
                  <a:solidFill>
                    <a:sysClr val="windowText" lastClr="000000"/>
                  </a:solidFill>
                  <a:prstDash val="solid"/>
                </a:ln>
                <a:solidFill>
                  <a:sysClr val="windowText" lastClr="000000"/>
                </a:solidFill>
              </a:rPr>
              <a:t>الدرس المثالي</a:t>
            </a:r>
            <a:endParaRPr lang="en-US" sz="3150" b="1" dirty="0">
              <a:ln w="22225">
                <a:solidFill>
                  <a:sysClr val="windowText" lastClr="000000"/>
                </a:solidFill>
                <a:prstDash val="solid"/>
              </a:ln>
              <a:solidFill>
                <a:sysClr val="windowText" lastClr="000000"/>
              </a:solidFill>
            </a:endParaRPr>
          </a:p>
        </p:txBody>
      </p:sp>
    </p:spTree>
    <p:extLst>
      <p:ext uri="{BB962C8B-B14F-4D97-AF65-F5344CB8AC3E}">
        <p14:creationId xmlns:p14="http://schemas.microsoft.com/office/powerpoint/2010/main" val="32135267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461466" y="6495393"/>
            <a:ext cx="2990882" cy="1158227"/>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الدعوة إلى الله من أفضل الأعمال </a:t>
            </a:r>
            <a:endParaRPr lang="en-US" sz="3200" b="1" dirty="0"/>
          </a:p>
        </p:txBody>
      </p:sp>
      <p:sp>
        <p:nvSpPr>
          <p:cNvPr id="6" name="Rectangle 5"/>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تعالوا</a:t>
            </a: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7" name="Rounded Rectangle 6"/>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دعوة</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rPr>
              <a:t>نداء</a:t>
            </a:r>
            <a:endParaRPr lang="en-US" sz="3200" b="1" dirty="0">
              <a:solidFill>
                <a:schemeClr val="tx1"/>
              </a:solidFill>
            </a:endParaRPr>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a:solidFill>
                  <a:schemeClr val="tx1"/>
                </a:solidFill>
                <a:effectLst>
                  <a:outerShdw blurRad="38100" dist="38100" dir="2700000" algn="tl">
                    <a:srgbClr val="000000">
                      <a:alpha val="43137"/>
                    </a:srgbClr>
                  </a:outerShdw>
                </a:effectLst>
              </a:rPr>
              <a:t>نسمة</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إنسان</a:t>
            </a:r>
            <a:endParaRPr lang="en-US" sz="3200" b="1" dirty="0"/>
          </a:p>
        </p:txBody>
      </p:sp>
      <p:sp>
        <p:nvSpPr>
          <p:cNvPr id="14" name="Rounded Rectangle 13"/>
          <p:cNvSpPr/>
          <p:nvPr/>
        </p:nvSpPr>
        <p:spPr>
          <a:xfrm>
            <a:off x="7104989"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يزيد نسمة بنغلاديش شيئا فشيئا</a:t>
            </a:r>
            <a:endParaRPr lang="en-US" sz="28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a:solidFill>
                  <a:schemeClr val="tx1"/>
                </a:solidFill>
                <a:effectLst>
                  <a:outerShdw blurRad="38100" dist="38100" dir="2700000" algn="tl">
                    <a:srgbClr val="000000">
                      <a:alpha val="43137"/>
                    </a:srgbClr>
                  </a:outerShdw>
                </a:effectLst>
              </a:rPr>
              <a:t>وصل</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بلغ</a:t>
            </a:r>
            <a:endParaRPr lang="en-US" sz="3200" b="1" dirty="0"/>
          </a:p>
        </p:txBody>
      </p:sp>
      <p:sp>
        <p:nvSpPr>
          <p:cNvPr id="17" name="Rounded Rectangle 16"/>
          <p:cNvSpPr/>
          <p:nvPr/>
        </p:nvSpPr>
        <p:spPr>
          <a:xfrm>
            <a:off x="3731174"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وصل الحجاج إلى البلاد بسلامة</a:t>
            </a:r>
            <a:endParaRPr lang="en-US" sz="32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قرن</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دهر</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التكنولوجي من أكبر اختراع القرن الحالي</a:t>
            </a:r>
            <a:endParaRPr lang="en-US" sz="3200" b="1" dirty="0"/>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8246" y="2688507"/>
            <a:ext cx="3105150" cy="3620304"/>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049" y="2736307"/>
            <a:ext cx="3000375" cy="3572504"/>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527" y="2723145"/>
            <a:ext cx="2994529" cy="3595935"/>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979" y="2688505"/>
            <a:ext cx="2960555" cy="3620305"/>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810154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90"/>
                                          </p:val>
                                        </p:tav>
                                        <p:tav tm="100000">
                                          <p:val>
                                            <p:fltVal val="0"/>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ircle(in)">
                                      <p:cBhvr>
                                        <p:cTn id="20" dur="2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 calcmode="lin" valueType="num">
                                      <p:cBhvr>
                                        <p:cTn id="29"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32" dur="5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32"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diamond(out)">
                                      <p:cBhvr>
                                        <p:cTn id="52" dur="20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32"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circle(out)">
                                      <p:cBhvr>
                                        <p:cTn id="84" dur="20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8" presetClass="entr" presetSubtype="16" fill="hold"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diamond(in)">
                                      <p:cBhvr>
                                        <p:cTn id="116" dur="20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ounded Rectangle 5"/>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بعثة</a:t>
            </a:r>
            <a:endParaRPr lang="en-US" sz="32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dirty="0"/>
              <a:t>هيئة تُرسَل في عمل مُعيَّن مُؤَقت</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دخل الناس في الإسلام بعد بعثة الرسول</a:t>
            </a:r>
            <a:endParaRPr lang="en-US" sz="2800" b="1" dirty="0"/>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منطقة</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محافظة</a:t>
            </a:r>
          </a:p>
        </p:txBody>
      </p:sp>
      <p:sp>
        <p:nvSpPr>
          <p:cNvPr id="14" name="Rounded Rectangle 13"/>
          <p:cNvSpPr/>
          <p:nvPr/>
        </p:nvSpPr>
        <p:spPr>
          <a:xfrm>
            <a:off x="7104989"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أسكن في منطقة نوغاون</a:t>
            </a:r>
            <a:endParaRPr lang="en-US" sz="28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جذب</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سحب / مد</a:t>
            </a:r>
            <a:endParaRPr lang="en-US" sz="3200" b="1" dirty="0"/>
          </a:p>
        </p:txBody>
      </p:sp>
      <p:sp>
        <p:nvSpPr>
          <p:cNvPr id="17" name="Rounded Rectangle 16"/>
          <p:cNvSpPr/>
          <p:nvPr/>
        </p:nvSpPr>
        <p:spPr>
          <a:xfrm>
            <a:off x="3731174"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جذب الإسلام الإنسان إلى دخولهم في الإسلام</a:t>
            </a:r>
            <a:endParaRPr lang="en-US" sz="28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امتد</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انتشر</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400" b="1" dirty="0" smtClean="0"/>
              <a:t>امتد الإسلام في بنغلاديش بيد تجار العرب</a:t>
            </a:r>
            <a:endParaRPr lang="en-US" sz="2400" b="1" dirty="0"/>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4663" y="2711669"/>
            <a:ext cx="2974522" cy="3597141"/>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168" y="2701668"/>
            <a:ext cx="2974701" cy="3607142"/>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9366" y="2752205"/>
            <a:ext cx="2988956" cy="3566876"/>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33" y="2752203"/>
            <a:ext cx="2996947" cy="3566875"/>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6059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32"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amond(out)">
                                      <p:cBhvr>
                                        <p:cTn id="20" dur="2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6"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7"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anim calcmode="lin" valueType="num">
                                      <p:cBhvr>
                                        <p:cTn id="29"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0"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1"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32" dur="500" decel="50000">
                                          <p:stCondLst>
                                            <p:cond delay="0"/>
                                          </p:stCondLst>
                                        </p:cTn>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circle(in)">
                                      <p:cBhvr>
                                        <p:cTn id="52" dur="20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diamond(in)">
                                      <p:cBhvr>
                                        <p:cTn id="84" dur="20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32" fill="hold"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circle(out)">
                                      <p:cBhvr>
                                        <p:cTn id="116" dur="20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9920" y="633051"/>
            <a:ext cx="3600450" cy="448456"/>
          </a:xfrm>
          <a:prstGeom prst="rect">
            <a:avLst/>
          </a:prstGeom>
          <a:noFill/>
        </p:spPr>
        <p:txBody>
          <a:bodyPr wrap="square" rtlCol="0">
            <a:spAutoFit/>
          </a:bodyPr>
          <a:lstStyle/>
          <a:p>
            <a:endParaRPr lang="en-US" sz="2314" dirty="0"/>
          </a:p>
        </p:txBody>
      </p:sp>
      <p:sp>
        <p:nvSpPr>
          <p:cNvPr id="6" name="Down Arrow 5"/>
          <p:cNvSpPr/>
          <p:nvPr/>
        </p:nvSpPr>
        <p:spPr>
          <a:xfrm>
            <a:off x="378359" y="1851242"/>
            <a:ext cx="2969575" cy="2441603"/>
          </a:xfrm>
          <a:prstGeom prst="downArrow">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7" name="12-Point Star 6"/>
          <p:cNvSpPr/>
          <p:nvPr/>
        </p:nvSpPr>
        <p:spPr>
          <a:xfrm>
            <a:off x="315296" y="4622694"/>
            <a:ext cx="3109132" cy="2692506"/>
          </a:xfrm>
          <a:prstGeom prst="star12">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4400" b="1" dirty="0" smtClean="0">
                <a:solidFill>
                  <a:schemeClr val="tx1"/>
                </a:solidFill>
                <a:effectLst>
                  <a:outerShdw blurRad="38100" dist="38100" dir="2700000" algn="tl">
                    <a:srgbClr val="000000">
                      <a:alpha val="43137"/>
                    </a:srgbClr>
                  </a:outerShdw>
                </a:effectLst>
              </a:rPr>
              <a:t>خمس </a:t>
            </a:r>
            <a:r>
              <a:rPr lang="ar-MA" sz="4400" b="1" dirty="0">
                <a:solidFill>
                  <a:schemeClr val="tx1"/>
                </a:solidFill>
                <a:effectLst>
                  <a:outerShdw blurRad="38100" dist="38100" dir="2700000" algn="tl">
                    <a:srgbClr val="000000">
                      <a:alpha val="43137"/>
                    </a:srgbClr>
                  </a:outerShdw>
                </a:effectLst>
              </a:rPr>
              <a:t>دقائق</a:t>
            </a:r>
            <a:endParaRPr lang="en-US" sz="44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346841" y="388222"/>
            <a:ext cx="13132675" cy="1100783"/>
          </a:xfrm>
          <a:prstGeom prst="roundRect">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600" dirty="0"/>
          </a:p>
        </p:txBody>
      </p:sp>
      <p:sp>
        <p:nvSpPr>
          <p:cNvPr id="12" name="Rectangle 11"/>
          <p:cNvSpPr/>
          <p:nvPr/>
        </p:nvSpPr>
        <p:spPr>
          <a:xfrm>
            <a:off x="5024672" y="472934"/>
            <a:ext cx="3598629"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effectLst>
                  <a:outerShdw blurRad="38100" dist="38100" dir="2700000" algn="tl">
                    <a:srgbClr val="000000">
                      <a:alpha val="43137"/>
                    </a:srgbClr>
                  </a:outerShdw>
                </a:effectLst>
              </a:rPr>
              <a:t>العمل في أزواج</a:t>
            </a:r>
            <a:endParaRPr lang="en-US" sz="4800" b="1" spc="56" dirty="0">
              <a:ln w="11430"/>
              <a:effectLst>
                <a:outerShdw blurRad="38100" dist="38100" dir="2700000" algn="tl">
                  <a:srgbClr val="000000">
                    <a:alpha val="43137"/>
                  </a:srgbClr>
                </a:outerShdw>
              </a:effectLst>
            </a:endParaRPr>
          </a:p>
        </p:txBody>
      </p:sp>
      <p:sp>
        <p:nvSpPr>
          <p:cNvPr id="10" name="Vertical Scroll 9"/>
          <p:cNvSpPr/>
          <p:nvPr/>
        </p:nvSpPr>
        <p:spPr>
          <a:xfrm>
            <a:off x="3011208" y="2144113"/>
            <a:ext cx="5502170" cy="5312979"/>
          </a:xfrm>
          <a:prstGeom prst="verticalScroll">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lIns="69658" tIns="34829" rIns="69658" bIns="34829" rtlCol="0" anchor="ctr"/>
          <a:lstStyle/>
          <a:p>
            <a:pPr algn="ctr" rtl="1"/>
            <a:r>
              <a:rPr lang="ar-MA" sz="3600" b="1" dirty="0" smtClean="0">
                <a:solidFill>
                  <a:schemeClr val="tx1"/>
                </a:solidFill>
              </a:rPr>
              <a:t>اكتب معاني المفردات الآتية باللغة العربية ثم كونها جملة مفيدة من عندك: </a:t>
            </a:r>
          </a:p>
          <a:p>
            <a:pPr algn="ctr" rtl="1"/>
            <a:endParaRPr lang="ar-MA" sz="3600" b="1" dirty="0" smtClean="0">
              <a:solidFill>
                <a:schemeClr val="tx1"/>
              </a:solidFill>
            </a:endParaRPr>
          </a:p>
          <a:p>
            <a:pPr algn="ctr" rtl="1"/>
            <a:r>
              <a:rPr lang="ar-MA" sz="3600" b="1" dirty="0" smtClean="0">
                <a:solidFill>
                  <a:schemeClr val="tx1"/>
                </a:solidFill>
              </a:rPr>
              <a:t>دعوة </a:t>
            </a:r>
            <a:r>
              <a:rPr lang="en-US" sz="3600" b="1" dirty="0" smtClean="0">
                <a:solidFill>
                  <a:schemeClr val="tx1"/>
                </a:solidFill>
              </a:rPr>
              <a:t>–</a:t>
            </a:r>
            <a:r>
              <a:rPr lang="ar-MA" sz="3600" b="1" dirty="0" smtClean="0">
                <a:solidFill>
                  <a:schemeClr val="tx1"/>
                </a:solidFill>
              </a:rPr>
              <a:t> نسمة </a:t>
            </a:r>
            <a:r>
              <a:rPr lang="en-US" sz="3600" b="1" dirty="0" smtClean="0">
                <a:solidFill>
                  <a:schemeClr val="tx1"/>
                </a:solidFill>
              </a:rPr>
              <a:t>–</a:t>
            </a:r>
            <a:r>
              <a:rPr lang="ar-MA" sz="3600" b="1" dirty="0" smtClean="0">
                <a:solidFill>
                  <a:schemeClr val="tx1"/>
                </a:solidFill>
              </a:rPr>
              <a:t> قرن </a:t>
            </a:r>
            <a:r>
              <a:rPr lang="en-US" sz="3600" b="1" dirty="0" smtClean="0">
                <a:solidFill>
                  <a:schemeClr val="tx1"/>
                </a:solidFill>
              </a:rPr>
              <a:t>–</a:t>
            </a:r>
            <a:r>
              <a:rPr lang="ar-MA" sz="3600" b="1" dirty="0" smtClean="0">
                <a:solidFill>
                  <a:schemeClr val="tx1"/>
                </a:solidFill>
              </a:rPr>
              <a:t> </a:t>
            </a:r>
          </a:p>
          <a:p>
            <a:pPr algn="ctr" rtl="1"/>
            <a:r>
              <a:rPr lang="ar-MA" sz="3600" b="1" dirty="0" smtClean="0"/>
              <a:t>بعثة </a:t>
            </a:r>
            <a:r>
              <a:rPr lang="en-US" sz="3600" b="1" dirty="0" smtClean="0">
                <a:solidFill>
                  <a:schemeClr val="tx1"/>
                </a:solidFill>
              </a:rPr>
              <a:t>–</a:t>
            </a:r>
            <a:r>
              <a:rPr lang="ar-MA" sz="3600" b="1" dirty="0" smtClean="0">
                <a:solidFill>
                  <a:schemeClr val="tx1"/>
                </a:solidFill>
              </a:rPr>
              <a:t> منظقة </a:t>
            </a:r>
            <a:r>
              <a:rPr lang="en-US" sz="3600" b="1" dirty="0" smtClean="0">
                <a:solidFill>
                  <a:schemeClr val="tx1"/>
                </a:solidFill>
              </a:rPr>
              <a:t>–</a:t>
            </a:r>
            <a:r>
              <a:rPr lang="ar-MA" sz="3600" b="1" dirty="0" smtClean="0">
                <a:solidFill>
                  <a:schemeClr val="tx1"/>
                </a:solidFill>
              </a:rPr>
              <a:t> جذب</a:t>
            </a:r>
            <a:endParaRPr lang="en-US" sz="3600" b="1"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19394"/>
          <a:stretch/>
        </p:blipFill>
        <p:spPr>
          <a:xfrm>
            <a:off x="8040371" y="1851242"/>
            <a:ext cx="5439146" cy="5921157"/>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220348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50"/>
                                        <p:tgtEl>
                                          <p:spTgt spid="6"/>
                                        </p:tgtEl>
                                      </p:cBhvr>
                                    </p:animEffect>
                                    <p:anim calcmode="lin" valueType="num">
                                      <p:cBhvr>
                                        <p:cTn id="26" dur="250" fill="hold"/>
                                        <p:tgtEl>
                                          <p:spTgt spid="6"/>
                                        </p:tgtEl>
                                        <p:attrNameLst>
                                          <p:attrName>ppt_x</p:attrName>
                                        </p:attrNameLst>
                                      </p:cBhvr>
                                      <p:tavLst>
                                        <p:tav tm="0">
                                          <p:val>
                                            <p:strVal val="#ppt_x"/>
                                          </p:val>
                                        </p:tav>
                                        <p:tav tm="100000">
                                          <p:val>
                                            <p:strVal val="#ppt_x"/>
                                          </p:val>
                                        </p:tav>
                                      </p:tavLst>
                                    </p:anim>
                                    <p:anim calcmode="lin" valueType="num">
                                      <p:cBhvr>
                                        <p:cTn id="27"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style.rotation</p:attrName>
                                        </p:attrNameLst>
                                      </p:cBhvr>
                                      <p:tavLst>
                                        <p:tav tm="0">
                                          <p:val>
                                            <p:fltVal val="720"/>
                                          </p:val>
                                        </p:tav>
                                        <p:tav tm="100000">
                                          <p:val>
                                            <p:fltVal val="0"/>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by="(-#ppt_w*2)" calcmode="lin" valueType="num">
                                      <p:cBhvr rctx="PPT">
                                        <p:cTn id="40" dur="250" autoRev="1" fill="hold">
                                          <p:stCondLst>
                                            <p:cond delay="0"/>
                                          </p:stCondLst>
                                        </p:cTn>
                                        <p:tgtEl>
                                          <p:spTgt spid="10"/>
                                        </p:tgtEl>
                                        <p:attrNameLst>
                                          <p:attrName>ppt_w</p:attrName>
                                        </p:attrNameLst>
                                      </p:cBhvr>
                                    </p:anim>
                                    <p:anim by="(#ppt_w*0.50)" calcmode="lin" valueType="num">
                                      <p:cBhvr>
                                        <p:cTn id="41" dur="250" decel="50000" autoRev="1" fill="hold">
                                          <p:stCondLst>
                                            <p:cond delay="0"/>
                                          </p:stCondLst>
                                        </p:cTn>
                                        <p:tgtEl>
                                          <p:spTgt spid="10"/>
                                        </p:tgtEl>
                                        <p:attrNameLst>
                                          <p:attrName>ppt_x</p:attrName>
                                        </p:attrNameLst>
                                      </p:cBhvr>
                                    </p:anim>
                                    <p:anim from="(-#ppt_h/2)" to="(#ppt_y)" calcmode="lin" valueType="num">
                                      <p:cBhvr>
                                        <p:cTn id="42" dur="500" fill="hold">
                                          <p:stCondLst>
                                            <p:cond delay="0"/>
                                          </p:stCondLst>
                                        </p:cTn>
                                        <p:tgtEl>
                                          <p:spTgt spid="10"/>
                                        </p:tgtEl>
                                        <p:attrNameLst>
                                          <p:attrName>ppt_y</p:attrName>
                                        </p:attrNameLst>
                                      </p:cBhvr>
                                    </p:anim>
                                    <p:animRot by="21600000">
                                      <p:cBhvr>
                                        <p:cTn id="43"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6007" y="310710"/>
            <a:ext cx="12934719" cy="970885"/>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b="1" dirty="0">
              <a:solidFill>
                <a:schemeClr val="tx1"/>
              </a:solidFill>
              <a:latin typeface="SutonnyMJ" pitchFamily="2" charset="0"/>
            </a:endParaRPr>
          </a:p>
        </p:txBody>
      </p:sp>
      <p:sp>
        <p:nvSpPr>
          <p:cNvPr id="6" name="Rectangle 5"/>
          <p:cNvSpPr/>
          <p:nvPr/>
        </p:nvSpPr>
        <p:spPr>
          <a:xfrm>
            <a:off x="4177862" y="1505078"/>
            <a:ext cx="9222866" cy="92643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smtClean="0">
                <a:solidFill>
                  <a:schemeClr val="tx1"/>
                </a:solidFill>
              </a:rPr>
              <a:t>1</a:t>
            </a:r>
            <a:r>
              <a:rPr lang="ar-MA" sz="3200" b="1" dirty="0" smtClean="0">
                <a:solidFill>
                  <a:schemeClr val="tx1"/>
                </a:solidFill>
              </a:rPr>
              <a:t>. </a:t>
            </a:r>
            <a:r>
              <a:rPr lang="ar-MA" sz="3200" b="1" dirty="0"/>
              <a:t>عدد </a:t>
            </a:r>
            <a:r>
              <a:rPr lang="ar-MA" sz="3200" b="1" dirty="0" smtClean="0"/>
              <a:t>السكان</a:t>
            </a:r>
            <a:r>
              <a:rPr lang="en-US" sz="3200" b="1" dirty="0" smtClean="0"/>
              <a:t> </a:t>
            </a:r>
            <a:r>
              <a:rPr lang="ar-MA" sz="3200" b="1" dirty="0" smtClean="0"/>
              <a:t>.... حوالي </a:t>
            </a:r>
            <a:r>
              <a:rPr lang="ar-MA" sz="3200" b="1" dirty="0"/>
              <a:t>مائة وستون مليوناً نسمةً</a:t>
            </a:r>
            <a:endParaRPr lang="en-US" sz="3200" b="1" dirty="0">
              <a:solidFill>
                <a:schemeClr val="tx1"/>
              </a:solidFill>
            </a:endParaRPr>
          </a:p>
        </p:txBody>
      </p:sp>
      <p:sp>
        <p:nvSpPr>
          <p:cNvPr id="7" name="Rectangle 6"/>
          <p:cNvSpPr/>
          <p:nvPr/>
        </p:nvSpPr>
        <p:spPr>
          <a:xfrm>
            <a:off x="451940" y="1505077"/>
            <a:ext cx="3404330" cy="898309"/>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a:t>في بنغلاديش</a:t>
            </a:r>
            <a:endParaRPr lang="en-US" sz="3200" b="1" dirty="0"/>
          </a:p>
        </p:txBody>
      </p:sp>
      <p:sp>
        <p:nvSpPr>
          <p:cNvPr id="8" name="Rectangle 7"/>
          <p:cNvSpPr/>
          <p:nvPr/>
        </p:nvSpPr>
        <p:spPr>
          <a:xfrm>
            <a:off x="4177862" y="2561929"/>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2</a:t>
            </a:r>
            <a:r>
              <a:rPr lang="ar-MA" sz="3200" b="1" dirty="0" smtClean="0">
                <a:solidFill>
                  <a:schemeClr val="tx1"/>
                </a:solidFill>
              </a:rPr>
              <a:t>. </a:t>
            </a:r>
            <a:r>
              <a:rPr lang="ar-MA" sz="3200" b="1" dirty="0"/>
              <a:t>وعدد سكان </a:t>
            </a:r>
            <a:r>
              <a:rPr lang="ar-MA" sz="3200" b="1" dirty="0" smtClean="0"/>
              <a:t>.... في </a:t>
            </a:r>
            <a:r>
              <a:rPr lang="ar-MA" sz="3200" b="1" dirty="0"/>
              <a:t>بنغلاديش حوالي مائة وخمسة وثلاثين مليون</a:t>
            </a:r>
            <a:endParaRPr lang="en-US" sz="3200" b="1" dirty="0">
              <a:solidFill>
                <a:schemeClr val="tx1"/>
              </a:solidFill>
            </a:endParaRPr>
          </a:p>
        </p:txBody>
      </p:sp>
      <p:sp>
        <p:nvSpPr>
          <p:cNvPr id="12" name="Rectangle 11"/>
          <p:cNvSpPr/>
          <p:nvPr/>
        </p:nvSpPr>
        <p:spPr>
          <a:xfrm>
            <a:off x="466007" y="2581857"/>
            <a:ext cx="3386473"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a:t>المسلمين</a:t>
            </a:r>
            <a:endParaRPr lang="en-US" sz="3200" b="1" dirty="0">
              <a:solidFill>
                <a:schemeClr val="tx1"/>
              </a:solidFill>
            </a:endParaRPr>
          </a:p>
        </p:txBody>
      </p:sp>
      <p:sp>
        <p:nvSpPr>
          <p:cNvPr id="13" name="Rectangle 12"/>
          <p:cNvSpPr/>
          <p:nvPr/>
        </p:nvSpPr>
        <p:spPr>
          <a:xfrm>
            <a:off x="4177862" y="3571487"/>
            <a:ext cx="9222865"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smtClean="0">
                <a:solidFill>
                  <a:schemeClr val="tx1"/>
                </a:solidFill>
              </a:rPr>
              <a:t>3</a:t>
            </a:r>
            <a:r>
              <a:rPr lang="ar-MA" sz="3200" b="1" dirty="0" smtClean="0">
                <a:solidFill>
                  <a:schemeClr val="tx1"/>
                </a:solidFill>
              </a:rPr>
              <a:t>. </a:t>
            </a:r>
            <a:r>
              <a:rPr lang="ar-MA" sz="3200" b="1" dirty="0"/>
              <a:t>فنسبة المسلمين </a:t>
            </a:r>
            <a:r>
              <a:rPr lang="en-US" sz="3200" b="1" dirty="0"/>
              <a:t>85</a:t>
            </a:r>
            <a:r>
              <a:rPr lang="en-US" sz="3200" b="1" dirty="0" smtClean="0"/>
              <a:t>%</a:t>
            </a:r>
            <a:r>
              <a:rPr lang="ar-MA" sz="3200" b="1" dirty="0" smtClean="0"/>
              <a:t> </a:t>
            </a:r>
            <a:r>
              <a:rPr lang="ar-MA" sz="3200" b="1" dirty="0"/>
              <a:t>بالنسبة إلى عدد </a:t>
            </a:r>
            <a:r>
              <a:rPr lang="ar-MA" sz="3200" b="1" dirty="0" smtClean="0"/>
              <a:t>.... كلهم</a:t>
            </a:r>
            <a:r>
              <a:rPr lang="ar-MA" sz="3200" b="1" dirty="0"/>
              <a:t>.</a:t>
            </a:r>
            <a:r>
              <a:rPr lang="en-US" sz="3200" b="1" dirty="0"/>
              <a:t> </a:t>
            </a:r>
            <a:endParaRPr lang="en-US" sz="3200" b="1" dirty="0">
              <a:solidFill>
                <a:schemeClr val="tx1"/>
              </a:solidFill>
            </a:endParaRPr>
          </a:p>
        </p:txBody>
      </p:sp>
      <p:sp>
        <p:nvSpPr>
          <p:cNvPr id="14" name="Rectangle 13"/>
          <p:cNvSpPr/>
          <p:nvPr/>
        </p:nvSpPr>
        <p:spPr>
          <a:xfrm>
            <a:off x="451940" y="3594820"/>
            <a:ext cx="3404330"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a:t>السكان</a:t>
            </a:r>
            <a:endParaRPr lang="en-US" sz="3200" b="1" dirty="0"/>
          </a:p>
        </p:txBody>
      </p:sp>
      <p:sp>
        <p:nvSpPr>
          <p:cNvPr id="15" name="Rectangle 14"/>
          <p:cNvSpPr/>
          <p:nvPr/>
        </p:nvSpPr>
        <p:spPr>
          <a:xfrm>
            <a:off x="4177862" y="4673156"/>
            <a:ext cx="9222866"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2900" b="1" dirty="0" smtClean="0">
                <a:solidFill>
                  <a:schemeClr val="tx1"/>
                </a:solidFill>
              </a:rPr>
              <a:t>4</a:t>
            </a:r>
            <a:r>
              <a:rPr lang="ar-MA" sz="2900" b="1" dirty="0" smtClean="0">
                <a:solidFill>
                  <a:schemeClr val="tx1"/>
                </a:solidFill>
              </a:rPr>
              <a:t>. </a:t>
            </a:r>
            <a:r>
              <a:rPr lang="ar-MA" sz="3200" b="1" dirty="0"/>
              <a:t>وقد وصل الإسلام </a:t>
            </a:r>
            <a:r>
              <a:rPr lang="ar-MA" sz="3200" b="1" dirty="0" smtClean="0"/>
              <a:t>.... بعد </a:t>
            </a:r>
            <a:r>
              <a:rPr lang="ar-MA" sz="3200" b="1" dirty="0"/>
              <a:t>البعثة  النبوية بحوالي </a:t>
            </a:r>
            <a:r>
              <a:rPr lang="ar-MA" sz="3200" b="1" dirty="0" smtClean="0"/>
              <a:t>قرن ونصف قرن</a:t>
            </a:r>
            <a:endParaRPr lang="ar-MA" sz="3200" b="1" dirty="0"/>
          </a:p>
        </p:txBody>
      </p:sp>
      <p:sp>
        <p:nvSpPr>
          <p:cNvPr id="16" name="Rectangle 15"/>
          <p:cNvSpPr/>
          <p:nvPr/>
        </p:nvSpPr>
        <p:spPr>
          <a:xfrm>
            <a:off x="451940" y="4658585"/>
            <a:ext cx="3404328"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b="1" dirty="0"/>
              <a:t>إلى البنغال</a:t>
            </a:r>
            <a:endParaRPr lang="en-US" sz="3200" b="1" dirty="0"/>
          </a:p>
        </p:txBody>
      </p:sp>
      <p:sp>
        <p:nvSpPr>
          <p:cNvPr id="17" name="Rectangle 16"/>
          <p:cNvSpPr/>
          <p:nvPr/>
        </p:nvSpPr>
        <p:spPr>
          <a:xfrm>
            <a:off x="4177862" y="5699673"/>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5</a:t>
            </a:r>
            <a:r>
              <a:rPr lang="ar-MA" sz="3200" b="1" dirty="0" smtClean="0">
                <a:solidFill>
                  <a:schemeClr val="tx1"/>
                </a:solidFill>
              </a:rPr>
              <a:t>. .... </a:t>
            </a:r>
            <a:r>
              <a:rPr lang="ar-MA" sz="3200" b="1" dirty="0" smtClean="0"/>
              <a:t>قد </a:t>
            </a:r>
            <a:r>
              <a:rPr lang="ar-MA" sz="3200" b="1" dirty="0"/>
              <a:t>نقلوا التعاليم الإسلامية إلى المناطق الساحلية لها</a:t>
            </a:r>
            <a:endParaRPr lang="en-US" sz="3200" b="1" dirty="0">
              <a:solidFill>
                <a:schemeClr val="tx1"/>
              </a:solidFill>
            </a:endParaRPr>
          </a:p>
        </p:txBody>
      </p:sp>
      <p:sp>
        <p:nvSpPr>
          <p:cNvPr id="18" name="Rectangle 17"/>
          <p:cNvSpPr/>
          <p:nvPr/>
        </p:nvSpPr>
        <p:spPr>
          <a:xfrm>
            <a:off x="451940" y="5720272"/>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a:t>وكان تجار العرب</a:t>
            </a:r>
            <a:endParaRPr lang="en-US" sz="3200" b="1" dirty="0"/>
          </a:p>
        </p:txBody>
      </p:sp>
      <p:sp>
        <p:nvSpPr>
          <p:cNvPr id="19" name="Rectangle 18"/>
          <p:cNvSpPr/>
          <p:nvPr/>
        </p:nvSpPr>
        <p:spPr>
          <a:xfrm>
            <a:off x="4177862" y="6705606"/>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smtClean="0">
                <a:solidFill>
                  <a:schemeClr val="tx1"/>
                </a:solidFill>
              </a:rPr>
              <a:t>6</a:t>
            </a:r>
            <a:r>
              <a:rPr lang="ar-MA" sz="3200" b="1" dirty="0" smtClean="0">
                <a:solidFill>
                  <a:schemeClr val="tx1"/>
                </a:solidFill>
              </a:rPr>
              <a:t>. </a:t>
            </a:r>
            <a:r>
              <a:rPr lang="ar-MA" sz="3200" b="1" dirty="0"/>
              <a:t>وكان التجار المسلمون قد جذبوا المحليين إلى الإسلام </a:t>
            </a:r>
            <a:r>
              <a:rPr lang="ar-MA" sz="3200" b="1" dirty="0" smtClean="0"/>
              <a:t>بفضل ...</a:t>
            </a:r>
            <a:endParaRPr lang="en-US" sz="3200" b="1" dirty="0">
              <a:solidFill>
                <a:schemeClr val="tx1"/>
              </a:solidFill>
            </a:endParaRPr>
          </a:p>
        </p:txBody>
      </p:sp>
      <p:sp>
        <p:nvSpPr>
          <p:cNvPr id="20" name="Rectangle 19"/>
          <p:cNvSpPr/>
          <p:nvPr/>
        </p:nvSpPr>
        <p:spPr>
          <a:xfrm>
            <a:off x="451940" y="6721237"/>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a:t>أخلاقهم الجميلة ومعاملتهم </a:t>
            </a:r>
            <a:r>
              <a:rPr lang="ar-MA" sz="3200" b="1" dirty="0" smtClean="0"/>
              <a:t>الحسنة</a:t>
            </a:r>
            <a:endParaRPr lang="en-US" sz="3200" b="1" dirty="0"/>
          </a:p>
        </p:txBody>
      </p:sp>
      <p:sp>
        <p:nvSpPr>
          <p:cNvPr id="21" name="Rectangle 20"/>
          <p:cNvSpPr/>
          <p:nvPr/>
        </p:nvSpPr>
        <p:spPr>
          <a:xfrm>
            <a:off x="1669473" y="467711"/>
            <a:ext cx="10406913" cy="769441"/>
          </a:xfrm>
          <a:prstGeom prst="rect">
            <a:avLst/>
          </a:prstGeom>
          <a:noFill/>
        </p:spPr>
        <p:txBody>
          <a:bodyPr wrap="square" lIns="91440" tIns="45720" rIns="91440" bIns="45720">
            <a:spAutoFit/>
          </a:bodyPr>
          <a:lstStyle/>
          <a:p>
            <a:pPr algn="ctr"/>
            <a:r>
              <a:rPr lang="ar-MA" sz="4400" b="1" dirty="0">
                <a:ln>
                  <a:solidFill>
                    <a:schemeClr val="bg1"/>
                  </a:solidFill>
                </a:ln>
                <a:solidFill>
                  <a:sysClr val="windowText" lastClr="000000"/>
                </a:solidFill>
                <a:effectLst>
                  <a:outerShdw blurRad="38100" dist="38100" dir="2700000" algn="tl">
                    <a:srgbClr val="000000">
                      <a:alpha val="43137"/>
                    </a:srgbClr>
                  </a:outerShdw>
                </a:effectLst>
                <a:latin typeface="SutonnyMJ" pitchFamily="2" charset="0"/>
              </a:rPr>
              <a:t>املأ الفراغات في الجملة بكلمة مناسبة من عندك</a:t>
            </a:r>
            <a:endParaRPr lang="en-US" sz="4400" b="1" dirty="0">
              <a:ln>
                <a:solidFill>
                  <a:schemeClr val="bg1"/>
                </a:solidFill>
              </a:ln>
              <a:solidFill>
                <a:sysClr val="windowText" lastClr="000000"/>
              </a:solidFill>
              <a:effectLst>
                <a:outerShdw blurRad="38100" dist="38100" dir="2700000" algn="tl">
                  <a:srgbClr val="000000">
                    <a:alpha val="43137"/>
                  </a:srgbClr>
                </a:outerShdw>
              </a:effectLst>
              <a:latin typeface="SutonnyMJ" pitchFamily="2" charset="0"/>
            </a:endParaRPr>
          </a:p>
        </p:txBody>
      </p:sp>
    </p:spTree>
    <p:extLst>
      <p:ext uri="{BB962C8B-B14F-4D97-AF65-F5344CB8AC3E}">
        <p14:creationId xmlns:p14="http://schemas.microsoft.com/office/powerpoint/2010/main" val="28066931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7"/>
                                        </p:tgtEl>
                                        <p:attrNameLst>
                                          <p:attrName>ppt_y</p:attrName>
                                        </p:attrNameLst>
                                      </p:cBhvr>
                                      <p:tavLst>
                                        <p:tav tm="0">
                                          <p:val>
                                            <p:strVal val="#ppt_y"/>
                                          </p:val>
                                        </p:tav>
                                        <p:tav tm="100000">
                                          <p:val>
                                            <p:strVal val="#ppt_y"/>
                                          </p:val>
                                        </p:tav>
                                      </p:tavLst>
                                    </p:anim>
                                    <p:anim calcmode="lin" valueType="num">
                                      <p:cBhvr>
                                        <p:cTn id="6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2"/>
                                        </p:tgtEl>
                                        <p:attrNameLst>
                                          <p:attrName>ppt_y</p:attrName>
                                        </p:attrNameLst>
                                      </p:cBhvr>
                                      <p:tavLst>
                                        <p:tav tm="0">
                                          <p:val>
                                            <p:strVal val="#ppt_y"/>
                                          </p:val>
                                        </p:tav>
                                        <p:tav tm="100000">
                                          <p:val>
                                            <p:strVal val="#ppt_y"/>
                                          </p:val>
                                        </p:tav>
                                      </p:tavLst>
                                    </p:anim>
                                    <p:anim calcmode="lin" valueType="num">
                                      <p:cBhvr>
                                        <p:cTn id="6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4"/>
                                        </p:tgtEl>
                                        <p:attrNameLst>
                                          <p:attrName>ppt_y</p:attrName>
                                        </p:attrNameLst>
                                      </p:cBhvr>
                                      <p:tavLst>
                                        <p:tav tm="0">
                                          <p:val>
                                            <p:strVal val="#ppt_y"/>
                                          </p:val>
                                        </p:tav>
                                        <p:tav tm="100000">
                                          <p:val>
                                            <p:strVal val="#ppt_y"/>
                                          </p:val>
                                        </p:tav>
                                      </p:tavLst>
                                    </p:anim>
                                    <p:anim calcmode="lin" valueType="num">
                                      <p:cBhvr>
                                        <p:cTn id="7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41" presetClass="entr" presetSubtype="0" fill="hold" grpId="0" nodeType="clickEffect">
                                  <p:stCondLst>
                                    <p:cond delay="0"/>
                                  </p:stCondLst>
                                  <p:iterate type="lt">
                                    <p:tmPct val="10000"/>
                                  </p:iterate>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6"/>
                                        </p:tgtEl>
                                        <p:attrNameLst>
                                          <p:attrName>ppt_y</p:attrName>
                                        </p:attrNameLst>
                                      </p:cBhvr>
                                      <p:tavLst>
                                        <p:tav tm="0">
                                          <p:val>
                                            <p:strVal val="#ppt_y"/>
                                          </p:val>
                                        </p:tav>
                                        <p:tav tm="100000">
                                          <p:val>
                                            <p:strVal val="#ppt_y"/>
                                          </p:val>
                                        </p:tav>
                                      </p:tavLst>
                                    </p:anim>
                                    <p:anim calcmode="lin" valueType="num">
                                      <p:cBhvr>
                                        <p:cTn id="8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grpId="0" nodeType="clickEffect">
                                  <p:stCondLst>
                                    <p:cond delay="0"/>
                                  </p:stCondLst>
                                  <p:iterate type="lt">
                                    <p:tmPct val="10000"/>
                                  </p:iterate>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8"/>
                                        </p:tgtEl>
                                        <p:attrNameLst>
                                          <p:attrName>ppt_y</p:attrName>
                                        </p:attrNameLst>
                                      </p:cBhvr>
                                      <p:tavLst>
                                        <p:tav tm="0">
                                          <p:val>
                                            <p:strVal val="#ppt_y"/>
                                          </p:val>
                                        </p:tav>
                                        <p:tav tm="100000">
                                          <p:val>
                                            <p:strVal val="#ppt_y"/>
                                          </p:val>
                                        </p:tav>
                                      </p:tavLst>
                                    </p:anim>
                                    <p:anim calcmode="lin" valueType="num">
                                      <p:cBhvr>
                                        <p:cTn id="9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41" presetClass="entr" presetSubtype="0" fill="hold" grpId="0" nodeType="clickEffect">
                                  <p:stCondLst>
                                    <p:cond delay="0"/>
                                  </p:stCondLst>
                                  <p:iterate type="lt">
                                    <p:tmPct val="10000"/>
                                  </p:iterate>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20"/>
                                        </p:tgtEl>
                                        <p:attrNameLst>
                                          <p:attrName>ppt_y</p:attrName>
                                        </p:attrNameLst>
                                      </p:cBhvr>
                                      <p:tavLst>
                                        <p:tav tm="0">
                                          <p:val>
                                            <p:strVal val="#ppt_y"/>
                                          </p:val>
                                        </p:tav>
                                        <p:tav tm="100000">
                                          <p:val>
                                            <p:strVal val="#ppt_y"/>
                                          </p:val>
                                        </p:tav>
                                      </p:tavLst>
                                    </p:anim>
                                    <p:anim calcmode="lin" valueType="num">
                                      <p:cBhvr>
                                        <p:cTn id="10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91840" y="562712"/>
            <a:ext cx="3200400" cy="307777"/>
          </a:xfrm>
          <a:prstGeom prst="rect">
            <a:avLst/>
          </a:prstGeom>
          <a:noFill/>
        </p:spPr>
        <p:txBody>
          <a:bodyPr wrap="square" rtlCol="0">
            <a:spAutoFit/>
          </a:bodyPr>
          <a:lstStyle/>
          <a:p>
            <a:endParaRPr lang="en-US" dirty="0"/>
          </a:p>
        </p:txBody>
      </p:sp>
      <p:sp>
        <p:nvSpPr>
          <p:cNvPr id="23" name="Rectangle 22"/>
          <p:cNvSpPr/>
          <p:nvPr/>
        </p:nvSpPr>
        <p:spPr>
          <a:xfrm>
            <a:off x="7275794" y="1518227"/>
            <a:ext cx="6251018" cy="9863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1</a:t>
            </a:r>
            <a:r>
              <a:rPr lang="ar-MA" sz="3200" b="1" dirty="0" smtClean="0">
                <a:solidFill>
                  <a:schemeClr val="tx1"/>
                </a:solidFill>
              </a:rPr>
              <a:t>. </a:t>
            </a:r>
            <a:r>
              <a:rPr lang="ar-MA" sz="3200" b="1" dirty="0" smtClean="0">
                <a:solidFill>
                  <a:schemeClr val="tx1"/>
                </a:solidFill>
              </a:rPr>
              <a:t>عدد السكان في بنغلاديش حوالي مائة وسبعون ميلوناً نسمة.</a:t>
            </a:r>
            <a:endParaRPr lang="en-US" sz="3200" b="1" dirty="0">
              <a:solidFill>
                <a:schemeClr val="tx1"/>
              </a:solidFill>
            </a:endParaRPr>
          </a:p>
        </p:txBody>
      </p:sp>
      <p:sp>
        <p:nvSpPr>
          <p:cNvPr id="24" name="Rectangle 23"/>
          <p:cNvSpPr/>
          <p:nvPr/>
        </p:nvSpPr>
        <p:spPr>
          <a:xfrm>
            <a:off x="7260035" y="2761307"/>
            <a:ext cx="6266777"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en-US" sz="3200" b="1" dirty="0" smtClean="0">
                <a:solidFill>
                  <a:schemeClr val="tx1"/>
                </a:solidFill>
              </a:rPr>
              <a:t>2</a:t>
            </a:r>
            <a:r>
              <a:rPr lang="ar-MA" sz="3200" b="1" dirty="0" smtClean="0">
                <a:solidFill>
                  <a:schemeClr val="tx1"/>
                </a:solidFill>
              </a:rPr>
              <a:t>. </a:t>
            </a:r>
            <a:r>
              <a:rPr lang="ar-MA" sz="3200" b="1" dirty="0" smtClean="0">
                <a:solidFill>
                  <a:schemeClr val="tx1"/>
                </a:solidFill>
              </a:rPr>
              <a:t>وقد وصل الإسلام إلى الننغال بعد البعثة النبوية بحوالي قرن ونصف قرن.</a:t>
            </a:r>
            <a:endParaRPr lang="en-US" sz="3200" b="1" dirty="0">
              <a:solidFill>
                <a:schemeClr val="tx1"/>
              </a:solidFill>
            </a:endParaRPr>
          </a:p>
        </p:txBody>
      </p:sp>
      <p:sp>
        <p:nvSpPr>
          <p:cNvPr id="25" name="Rectangle 24"/>
          <p:cNvSpPr/>
          <p:nvPr/>
        </p:nvSpPr>
        <p:spPr>
          <a:xfrm>
            <a:off x="7283666" y="4065983"/>
            <a:ext cx="6243147" cy="98981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3</a:t>
            </a:r>
            <a:r>
              <a:rPr lang="ar-MA" sz="3200" b="1" dirty="0" smtClean="0">
                <a:solidFill>
                  <a:schemeClr val="tx1"/>
                </a:solidFill>
              </a:rPr>
              <a:t>. </a:t>
            </a:r>
            <a:r>
              <a:rPr lang="ar-MA" sz="3200" b="1" dirty="0" smtClean="0">
                <a:solidFill>
                  <a:schemeClr val="tx1"/>
                </a:solidFill>
              </a:rPr>
              <a:t>وكان تجار الهند قد نقلوا التعاليم الإسلامية إلى المناطق الساحلية لها.</a:t>
            </a:r>
            <a:endParaRPr lang="en-US" sz="3200" b="1" dirty="0">
              <a:solidFill>
                <a:schemeClr val="tx1"/>
              </a:solidFill>
            </a:endParaRPr>
          </a:p>
        </p:txBody>
      </p:sp>
      <p:sp>
        <p:nvSpPr>
          <p:cNvPr id="26" name="Rectangle 25"/>
          <p:cNvSpPr/>
          <p:nvPr/>
        </p:nvSpPr>
        <p:spPr>
          <a:xfrm>
            <a:off x="7283667" y="5322458"/>
            <a:ext cx="6243147" cy="100432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a:t>
            </a:r>
            <a:r>
              <a:rPr lang="ar-MA" sz="3200" b="1" dirty="0" smtClean="0">
                <a:solidFill>
                  <a:schemeClr val="tx1"/>
                </a:solidFill>
              </a:rPr>
              <a:t>وكان تجار المسلمون قد جذبوا المحليين إلى الإسلام بفضل أخلاقهم الجميلة.</a:t>
            </a:r>
            <a:endParaRPr lang="en-US" sz="3200" b="1" dirty="0">
              <a:solidFill>
                <a:schemeClr val="tx1"/>
              </a:solidFill>
            </a:endParaRPr>
          </a:p>
        </p:txBody>
      </p:sp>
      <p:sp>
        <p:nvSpPr>
          <p:cNvPr id="27" name="Rectangle 26"/>
          <p:cNvSpPr/>
          <p:nvPr/>
        </p:nvSpPr>
        <p:spPr>
          <a:xfrm>
            <a:off x="7283668" y="6546144"/>
            <a:ext cx="6243147" cy="102454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a:solidFill>
                  <a:schemeClr val="tx1"/>
                </a:solidFill>
              </a:rPr>
              <a:t>5</a:t>
            </a:r>
            <a:r>
              <a:rPr lang="ar-MA" sz="3200" b="1" dirty="0" smtClean="0">
                <a:solidFill>
                  <a:schemeClr val="tx1"/>
                </a:solidFill>
              </a:rPr>
              <a:t>.</a:t>
            </a:r>
            <a:r>
              <a:rPr lang="en-US" sz="3200" b="1" dirty="0" smtClean="0">
                <a:solidFill>
                  <a:schemeClr val="tx1"/>
                </a:solidFill>
              </a:rPr>
              <a:t> </a:t>
            </a:r>
            <a:r>
              <a:rPr lang="ar-MA" sz="3200" b="1" dirty="0" smtClean="0">
                <a:solidFill>
                  <a:schemeClr val="tx1"/>
                </a:solidFill>
              </a:rPr>
              <a:t>ولكن ما امتد الإسلام منها إلى المناطق الآخرى.</a:t>
            </a:r>
            <a:endParaRPr lang="en-US" sz="3200" b="1" dirty="0">
              <a:solidFill>
                <a:schemeClr val="tx1"/>
              </a:solidFill>
            </a:endParaRPr>
          </a:p>
        </p:txBody>
      </p:sp>
      <p:sp>
        <p:nvSpPr>
          <p:cNvPr id="28" name="Rectangle 27"/>
          <p:cNvSpPr/>
          <p:nvPr/>
        </p:nvSpPr>
        <p:spPr>
          <a:xfrm>
            <a:off x="299542" y="1560191"/>
            <a:ext cx="4987180" cy="94438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a:t>
            </a:r>
            <a:r>
              <a:rPr lang="ar-MA" sz="3200" b="1" dirty="0">
                <a:solidFill>
                  <a:schemeClr val="tx1"/>
                </a:solidFill>
              </a:rPr>
              <a:t>عدد السكان في بنغلاديش حوالي مائة </a:t>
            </a:r>
            <a:r>
              <a:rPr lang="ar-MA" sz="3200" b="1" dirty="0" smtClean="0">
                <a:solidFill>
                  <a:schemeClr val="tx1"/>
                </a:solidFill>
              </a:rPr>
              <a:t>وستون </a:t>
            </a:r>
            <a:r>
              <a:rPr lang="ar-MA" sz="3200" b="1" dirty="0">
                <a:solidFill>
                  <a:schemeClr val="tx1"/>
                </a:solidFill>
              </a:rPr>
              <a:t>ميلوناً </a:t>
            </a:r>
            <a:r>
              <a:rPr lang="ar-MA" sz="3200" b="1" dirty="0" smtClean="0">
                <a:solidFill>
                  <a:schemeClr val="tx1"/>
                </a:solidFill>
              </a:rPr>
              <a:t>نسمة.</a:t>
            </a:r>
            <a:endParaRPr lang="en-US" sz="3200" b="1" dirty="0">
              <a:solidFill>
                <a:schemeClr val="tx1"/>
              </a:solidFill>
            </a:endParaRPr>
          </a:p>
        </p:txBody>
      </p:sp>
      <p:sp>
        <p:nvSpPr>
          <p:cNvPr id="29" name="Rounded Rectangle 28"/>
          <p:cNvSpPr/>
          <p:nvPr/>
        </p:nvSpPr>
        <p:spPr>
          <a:xfrm>
            <a:off x="299541" y="276737"/>
            <a:ext cx="13227271" cy="1050195"/>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b="1" dirty="0">
              <a:solidFill>
                <a:schemeClr val="bg1"/>
              </a:solidFill>
              <a:latin typeface="SutonnyMJ" pitchFamily="2" charset="0"/>
            </a:endParaRPr>
          </a:p>
        </p:txBody>
      </p:sp>
      <p:sp>
        <p:nvSpPr>
          <p:cNvPr id="30" name="Rectangle 29"/>
          <p:cNvSpPr/>
          <p:nvPr/>
        </p:nvSpPr>
        <p:spPr>
          <a:xfrm>
            <a:off x="299541" y="2761307"/>
            <a:ext cx="4966155"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3000" b="1" dirty="0">
                <a:solidFill>
                  <a:schemeClr val="tx1"/>
                </a:solidFill>
              </a:rPr>
              <a:t>وقد وصل الإسلام إلى الننغال بعد البعثة النبوية بحوالي قرن ونصف قرن.</a:t>
            </a:r>
            <a:endParaRPr lang="en-US" sz="3000" b="1" dirty="0">
              <a:solidFill>
                <a:schemeClr val="tx1"/>
              </a:solidFill>
            </a:endParaRPr>
          </a:p>
        </p:txBody>
      </p:sp>
      <p:sp>
        <p:nvSpPr>
          <p:cNvPr id="31" name="Rectangle 30"/>
          <p:cNvSpPr/>
          <p:nvPr/>
        </p:nvSpPr>
        <p:spPr>
          <a:xfrm>
            <a:off x="299541" y="4065983"/>
            <a:ext cx="4966155" cy="95828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2700" b="1" dirty="0" smtClean="0">
                <a:solidFill>
                  <a:schemeClr val="tx1"/>
                </a:solidFill>
              </a:rPr>
              <a:t>والصحيح: </a:t>
            </a:r>
            <a:r>
              <a:rPr lang="ar-MA" sz="2700" b="1" dirty="0">
                <a:solidFill>
                  <a:schemeClr val="tx1"/>
                </a:solidFill>
              </a:rPr>
              <a:t>وكان تجار </a:t>
            </a:r>
            <a:r>
              <a:rPr lang="ar-MA" sz="2700" b="1" dirty="0" smtClean="0">
                <a:solidFill>
                  <a:schemeClr val="tx1"/>
                </a:solidFill>
              </a:rPr>
              <a:t>العرب </a:t>
            </a:r>
            <a:r>
              <a:rPr lang="ar-MA" sz="2700" b="1" dirty="0">
                <a:solidFill>
                  <a:schemeClr val="tx1"/>
                </a:solidFill>
              </a:rPr>
              <a:t>قد نقلوا التعاليم </a:t>
            </a:r>
            <a:r>
              <a:rPr lang="ar-MA" sz="2700" b="1" dirty="0" smtClean="0">
                <a:solidFill>
                  <a:schemeClr val="tx1"/>
                </a:solidFill>
              </a:rPr>
              <a:t>الإسلامية إلى </a:t>
            </a:r>
            <a:r>
              <a:rPr lang="ar-MA" sz="2700" b="1" dirty="0">
                <a:solidFill>
                  <a:schemeClr val="tx1"/>
                </a:solidFill>
              </a:rPr>
              <a:t>المناطق الساحلية لها</a:t>
            </a:r>
            <a:endParaRPr lang="en-US" sz="2700" b="1" dirty="0">
              <a:solidFill>
                <a:schemeClr val="tx1"/>
              </a:solidFill>
            </a:endParaRPr>
          </a:p>
        </p:txBody>
      </p:sp>
      <p:sp>
        <p:nvSpPr>
          <p:cNvPr id="32" name="Rectangle 31"/>
          <p:cNvSpPr/>
          <p:nvPr/>
        </p:nvSpPr>
        <p:spPr>
          <a:xfrm>
            <a:off x="299541" y="5319910"/>
            <a:ext cx="4966155" cy="96890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2800" b="1" dirty="0">
                <a:solidFill>
                  <a:schemeClr val="tx1"/>
                </a:solidFill>
              </a:rPr>
              <a:t>وكان تجار المسلمون قد جذبوا المحليين إلى الإسلام بفضل أخلاقهم الجميلة.</a:t>
            </a:r>
            <a:endParaRPr lang="en-US" sz="2800" b="1" dirty="0">
              <a:solidFill>
                <a:schemeClr val="tx1"/>
              </a:solidFill>
            </a:endParaRPr>
          </a:p>
        </p:txBody>
      </p:sp>
      <p:sp>
        <p:nvSpPr>
          <p:cNvPr id="33" name="Rectangle 32"/>
          <p:cNvSpPr/>
          <p:nvPr/>
        </p:nvSpPr>
        <p:spPr>
          <a:xfrm>
            <a:off x="5548542" y="2766650"/>
            <a:ext cx="1480268" cy="102628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ar-MA" sz="3200" dirty="0" smtClean="0">
              <a:solidFill>
                <a:schemeClr val="tx1"/>
              </a:solidFill>
            </a:endParaRPr>
          </a:p>
        </p:txBody>
      </p:sp>
      <p:sp>
        <p:nvSpPr>
          <p:cNvPr id="34" name="Rectangle 33"/>
          <p:cNvSpPr/>
          <p:nvPr/>
        </p:nvSpPr>
        <p:spPr>
          <a:xfrm>
            <a:off x="299541" y="6565800"/>
            <a:ext cx="4966155" cy="102299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a:t>
            </a:r>
            <a:r>
              <a:rPr lang="ar-MA" sz="3200" b="1" dirty="0" smtClean="0">
                <a:solidFill>
                  <a:schemeClr val="tx1"/>
                </a:solidFill>
              </a:rPr>
              <a:t>امتد منها الإسلام شيئاً فشيئاً إلى المناطق الأخرى.</a:t>
            </a:r>
            <a:endParaRPr lang="en-US" sz="3200" b="1" dirty="0">
              <a:solidFill>
                <a:schemeClr val="tx1"/>
              </a:solidFill>
            </a:endParaRPr>
          </a:p>
        </p:txBody>
      </p:sp>
      <p:sp>
        <p:nvSpPr>
          <p:cNvPr id="35" name="Rectangle 34"/>
          <p:cNvSpPr/>
          <p:nvPr/>
        </p:nvSpPr>
        <p:spPr>
          <a:xfrm>
            <a:off x="5533705" y="4076750"/>
            <a:ext cx="1475177" cy="975226"/>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6" name="Rectangle 35"/>
          <p:cNvSpPr/>
          <p:nvPr/>
        </p:nvSpPr>
        <p:spPr>
          <a:xfrm>
            <a:off x="5533705" y="5312131"/>
            <a:ext cx="1481954" cy="98653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en-US" sz="3200" dirty="0">
              <a:solidFill>
                <a:schemeClr val="tx1"/>
              </a:solidFill>
            </a:endParaRPr>
          </a:p>
        </p:txBody>
      </p:sp>
      <p:sp>
        <p:nvSpPr>
          <p:cNvPr id="37" name="Rectangle 36"/>
          <p:cNvSpPr/>
          <p:nvPr/>
        </p:nvSpPr>
        <p:spPr>
          <a:xfrm>
            <a:off x="5533705" y="6565800"/>
            <a:ext cx="1495105" cy="102454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8" name="Rectangle 37"/>
          <p:cNvSpPr/>
          <p:nvPr/>
        </p:nvSpPr>
        <p:spPr>
          <a:xfrm>
            <a:off x="299541" y="451940"/>
            <a:ext cx="13227271" cy="769441"/>
          </a:xfrm>
          <a:prstGeom prst="rect">
            <a:avLst/>
          </a:prstGeom>
          <a:noFill/>
        </p:spPr>
        <p:txBody>
          <a:bodyPr wrap="square" lIns="91440" tIns="45720" rIns="91440" bIns="45720">
            <a:spAutoFit/>
          </a:bodyPr>
          <a:lstStyle/>
          <a:p>
            <a:pPr algn="ctr"/>
            <a:r>
              <a:rPr lang="ar-MA" sz="4400" b="1" dirty="0">
                <a:ln>
                  <a:solidFill>
                    <a:schemeClr val="bg1"/>
                  </a:solidFill>
                </a:ln>
                <a:latin typeface="SutonnyMJ" pitchFamily="2" charset="0"/>
              </a:rPr>
              <a:t>كتابة الصحيح  أو الخطأ مع تصحيح الخطأ في </a:t>
            </a:r>
            <a:r>
              <a:rPr lang="ar-MA" sz="4400" b="1" dirty="0" smtClean="0">
                <a:ln>
                  <a:solidFill>
                    <a:schemeClr val="bg1"/>
                  </a:solidFill>
                </a:ln>
                <a:latin typeface="SutonnyMJ" pitchFamily="2" charset="0"/>
              </a:rPr>
              <a:t>الجمل التالية من النص</a:t>
            </a:r>
            <a:endParaRPr lang="en-US" sz="4400" b="1" dirty="0">
              <a:ln>
                <a:solidFill>
                  <a:schemeClr val="bg1"/>
                </a:solidFill>
              </a:ln>
              <a:latin typeface="SutonnyMJ" pitchFamily="2" charset="0"/>
            </a:endParaRPr>
          </a:p>
        </p:txBody>
      </p:sp>
      <p:sp>
        <p:nvSpPr>
          <p:cNvPr id="39" name="Rectangle 38"/>
          <p:cNvSpPr/>
          <p:nvPr/>
        </p:nvSpPr>
        <p:spPr>
          <a:xfrm>
            <a:off x="5533705" y="1535513"/>
            <a:ext cx="1495105" cy="9747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15318614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38"/>
                                        </p:tgtEl>
                                        <p:attrNameLst>
                                          <p:attrName>style.visibility</p:attrName>
                                        </p:attrNameLst>
                                      </p:cBhvr>
                                      <p:to>
                                        <p:strVal val="visible"/>
                                      </p:to>
                                    </p:set>
                                    <p:anim by="(-#ppt_w*2)" calcmode="lin" valueType="num">
                                      <p:cBhvr rctx="PPT">
                                        <p:cTn id="12" dur="250" autoRev="1" fill="hold">
                                          <p:stCondLst>
                                            <p:cond delay="0"/>
                                          </p:stCondLst>
                                        </p:cTn>
                                        <p:tgtEl>
                                          <p:spTgt spid="38"/>
                                        </p:tgtEl>
                                        <p:attrNameLst>
                                          <p:attrName>ppt_w</p:attrName>
                                        </p:attrNameLst>
                                      </p:cBhvr>
                                    </p:anim>
                                    <p:anim by="(#ppt_w*0.50)" calcmode="lin" valueType="num">
                                      <p:cBhvr>
                                        <p:cTn id="13" dur="250" decel="50000" autoRev="1" fill="hold">
                                          <p:stCondLst>
                                            <p:cond delay="0"/>
                                          </p:stCondLst>
                                        </p:cTn>
                                        <p:tgtEl>
                                          <p:spTgt spid="38"/>
                                        </p:tgtEl>
                                        <p:attrNameLst>
                                          <p:attrName>ppt_x</p:attrName>
                                        </p:attrNameLst>
                                      </p:cBhvr>
                                    </p:anim>
                                    <p:anim from="(-#ppt_h/2)" to="(#ppt_y)" calcmode="lin" valueType="num">
                                      <p:cBhvr>
                                        <p:cTn id="14" dur="500" fill="hold">
                                          <p:stCondLst>
                                            <p:cond delay="0"/>
                                          </p:stCondLst>
                                        </p:cTn>
                                        <p:tgtEl>
                                          <p:spTgt spid="38"/>
                                        </p:tgtEl>
                                        <p:attrNameLst>
                                          <p:attrName>ppt_y</p:attrName>
                                        </p:attrNameLst>
                                      </p:cBhvr>
                                    </p:anim>
                                    <p:animRot by="21600000">
                                      <p:cBhvr>
                                        <p:cTn id="15" dur="500" fill="hold">
                                          <p:stCondLst>
                                            <p:cond delay="0"/>
                                          </p:stCondLst>
                                        </p:cTn>
                                        <p:tgtEl>
                                          <p:spTgt spid="3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1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000"/>
                                        <p:tgtEl>
                                          <p:spTgt spid="39"/>
                                        </p:tgtEl>
                                      </p:cBhvr>
                                    </p:animEffect>
                                    <p:anim calcmode="lin" valueType="num">
                                      <p:cBhvr>
                                        <p:cTn id="46" dur="2000" fill="hold"/>
                                        <p:tgtEl>
                                          <p:spTgt spid="39"/>
                                        </p:tgtEl>
                                        <p:attrNameLst>
                                          <p:attrName>ppt_w</p:attrName>
                                        </p:attrNameLst>
                                      </p:cBhvr>
                                      <p:tavLst>
                                        <p:tav tm="0" fmla="#ppt_w*sin(2.5*pi*$)">
                                          <p:val>
                                            <p:fltVal val="0"/>
                                          </p:val>
                                        </p:tav>
                                        <p:tav tm="100000">
                                          <p:val>
                                            <p:fltVal val="1"/>
                                          </p:val>
                                        </p:tav>
                                      </p:tavLst>
                                    </p:anim>
                                    <p:anim calcmode="lin" valueType="num">
                                      <p:cBhvr>
                                        <p:cTn id="47" dur="2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strVal val="#ppt_w*0.70"/>
                                          </p:val>
                                        </p:tav>
                                        <p:tav tm="100000">
                                          <p:val>
                                            <p:strVal val="#ppt_w"/>
                                          </p:val>
                                        </p:tav>
                                      </p:tavLst>
                                    </p:anim>
                                    <p:anim calcmode="lin" valueType="num">
                                      <p:cBhvr>
                                        <p:cTn id="53" dur="1000" fill="hold"/>
                                        <p:tgtEl>
                                          <p:spTgt spid="28"/>
                                        </p:tgtEl>
                                        <p:attrNameLst>
                                          <p:attrName>ppt_h</p:attrName>
                                        </p:attrNameLst>
                                      </p:cBhvr>
                                      <p:tavLst>
                                        <p:tav tm="0">
                                          <p:val>
                                            <p:strVal val="#ppt_h"/>
                                          </p:val>
                                        </p:tav>
                                        <p:tav tm="100000">
                                          <p:val>
                                            <p:strVal val="#ppt_h"/>
                                          </p:val>
                                        </p:tav>
                                      </p:tavLst>
                                    </p:anim>
                                    <p:animEffect transition="in" filter="fade">
                                      <p:cBhvr>
                                        <p:cTn id="54" dur="1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2000"/>
                                        <p:tgtEl>
                                          <p:spTgt spid="33"/>
                                        </p:tgtEl>
                                      </p:cBhvr>
                                    </p:animEffect>
                                    <p:anim calcmode="lin" valueType="num">
                                      <p:cBhvr>
                                        <p:cTn id="60" dur="2000" fill="hold"/>
                                        <p:tgtEl>
                                          <p:spTgt spid="33"/>
                                        </p:tgtEl>
                                        <p:attrNameLst>
                                          <p:attrName>ppt_w</p:attrName>
                                        </p:attrNameLst>
                                      </p:cBhvr>
                                      <p:tavLst>
                                        <p:tav tm="0" fmla="#ppt_w*sin(2.5*pi*$)">
                                          <p:val>
                                            <p:fltVal val="0"/>
                                          </p:val>
                                        </p:tav>
                                        <p:tav tm="100000">
                                          <p:val>
                                            <p:fltVal val="1"/>
                                          </p:val>
                                        </p:tav>
                                      </p:tavLst>
                                    </p:anim>
                                    <p:anim calcmode="lin" valueType="num">
                                      <p:cBhvr>
                                        <p:cTn id="61"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1000" fill="hold"/>
                                        <p:tgtEl>
                                          <p:spTgt spid="30"/>
                                        </p:tgtEl>
                                        <p:attrNameLst>
                                          <p:attrName>ppt_w</p:attrName>
                                        </p:attrNameLst>
                                      </p:cBhvr>
                                      <p:tavLst>
                                        <p:tav tm="0">
                                          <p:val>
                                            <p:strVal val="#ppt_w*0.70"/>
                                          </p:val>
                                        </p:tav>
                                        <p:tav tm="100000">
                                          <p:val>
                                            <p:strVal val="#ppt_w"/>
                                          </p:val>
                                        </p:tav>
                                      </p:tavLst>
                                    </p:anim>
                                    <p:anim calcmode="lin" valueType="num">
                                      <p:cBhvr>
                                        <p:cTn id="67" dur="1000" fill="hold"/>
                                        <p:tgtEl>
                                          <p:spTgt spid="30"/>
                                        </p:tgtEl>
                                        <p:attrNameLst>
                                          <p:attrName>ppt_h</p:attrName>
                                        </p:attrNameLst>
                                      </p:cBhvr>
                                      <p:tavLst>
                                        <p:tav tm="0">
                                          <p:val>
                                            <p:strVal val="#ppt_h"/>
                                          </p:val>
                                        </p:tav>
                                        <p:tav tm="100000">
                                          <p:val>
                                            <p:strVal val="#ppt_h"/>
                                          </p:val>
                                        </p:tav>
                                      </p:tavLst>
                                    </p:anim>
                                    <p:animEffect transition="in" filter="fade">
                                      <p:cBhvr>
                                        <p:cTn id="68" dur="1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anim calcmode="lin" valueType="num">
                                      <p:cBhvr>
                                        <p:cTn id="74" dur="2000" fill="hold"/>
                                        <p:tgtEl>
                                          <p:spTgt spid="35"/>
                                        </p:tgtEl>
                                        <p:attrNameLst>
                                          <p:attrName>ppt_w</p:attrName>
                                        </p:attrNameLst>
                                      </p:cBhvr>
                                      <p:tavLst>
                                        <p:tav tm="0" fmla="#ppt_w*sin(2.5*pi*$)">
                                          <p:val>
                                            <p:fltVal val="0"/>
                                          </p:val>
                                        </p:tav>
                                        <p:tav tm="100000">
                                          <p:val>
                                            <p:fltVal val="1"/>
                                          </p:val>
                                        </p:tav>
                                      </p:tavLst>
                                    </p:anim>
                                    <p:anim calcmode="lin" valueType="num">
                                      <p:cBhvr>
                                        <p:cTn id="75"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1000" fill="hold"/>
                                        <p:tgtEl>
                                          <p:spTgt spid="31"/>
                                        </p:tgtEl>
                                        <p:attrNameLst>
                                          <p:attrName>ppt_w</p:attrName>
                                        </p:attrNameLst>
                                      </p:cBhvr>
                                      <p:tavLst>
                                        <p:tav tm="0">
                                          <p:val>
                                            <p:strVal val="#ppt_w*0.70"/>
                                          </p:val>
                                        </p:tav>
                                        <p:tav tm="100000">
                                          <p:val>
                                            <p:strVal val="#ppt_w"/>
                                          </p:val>
                                        </p:tav>
                                      </p:tavLst>
                                    </p:anim>
                                    <p:anim calcmode="lin" valueType="num">
                                      <p:cBhvr>
                                        <p:cTn id="81" dur="1000" fill="hold"/>
                                        <p:tgtEl>
                                          <p:spTgt spid="31"/>
                                        </p:tgtEl>
                                        <p:attrNameLst>
                                          <p:attrName>ppt_h</p:attrName>
                                        </p:attrNameLst>
                                      </p:cBhvr>
                                      <p:tavLst>
                                        <p:tav tm="0">
                                          <p:val>
                                            <p:strVal val="#ppt_h"/>
                                          </p:val>
                                        </p:tav>
                                        <p:tav tm="100000">
                                          <p:val>
                                            <p:strVal val="#ppt_h"/>
                                          </p:val>
                                        </p:tav>
                                      </p:tavLst>
                                    </p:anim>
                                    <p:animEffect transition="in" filter="fade">
                                      <p:cBhvr>
                                        <p:cTn id="82" dur="10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2000"/>
                                        <p:tgtEl>
                                          <p:spTgt spid="36"/>
                                        </p:tgtEl>
                                      </p:cBhvr>
                                    </p:animEffect>
                                    <p:anim calcmode="lin" valueType="num">
                                      <p:cBhvr>
                                        <p:cTn id="88" dur="2000" fill="hold"/>
                                        <p:tgtEl>
                                          <p:spTgt spid="36"/>
                                        </p:tgtEl>
                                        <p:attrNameLst>
                                          <p:attrName>ppt_w</p:attrName>
                                        </p:attrNameLst>
                                      </p:cBhvr>
                                      <p:tavLst>
                                        <p:tav tm="0" fmla="#ppt_w*sin(2.5*pi*$)">
                                          <p:val>
                                            <p:fltVal val="0"/>
                                          </p:val>
                                        </p:tav>
                                        <p:tav tm="100000">
                                          <p:val>
                                            <p:fltVal val="1"/>
                                          </p:val>
                                        </p:tav>
                                      </p:tavLst>
                                    </p:anim>
                                    <p:anim calcmode="lin" valueType="num">
                                      <p:cBhvr>
                                        <p:cTn id="89"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1000" fill="hold"/>
                                        <p:tgtEl>
                                          <p:spTgt spid="32"/>
                                        </p:tgtEl>
                                        <p:attrNameLst>
                                          <p:attrName>ppt_w</p:attrName>
                                        </p:attrNameLst>
                                      </p:cBhvr>
                                      <p:tavLst>
                                        <p:tav tm="0">
                                          <p:val>
                                            <p:strVal val="#ppt_w*0.70"/>
                                          </p:val>
                                        </p:tav>
                                        <p:tav tm="100000">
                                          <p:val>
                                            <p:strVal val="#ppt_w"/>
                                          </p:val>
                                        </p:tav>
                                      </p:tavLst>
                                    </p:anim>
                                    <p:anim calcmode="lin" valueType="num">
                                      <p:cBhvr>
                                        <p:cTn id="95" dur="1000" fill="hold"/>
                                        <p:tgtEl>
                                          <p:spTgt spid="32"/>
                                        </p:tgtEl>
                                        <p:attrNameLst>
                                          <p:attrName>ppt_h</p:attrName>
                                        </p:attrNameLst>
                                      </p:cBhvr>
                                      <p:tavLst>
                                        <p:tav tm="0">
                                          <p:val>
                                            <p:strVal val="#ppt_h"/>
                                          </p:val>
                                        </p:tav>
                                        <p:tav tm="100000">
                                          <p:val>
                                            <p:strVal val="#ppt_h"/>
                                          </p:val>
                                        </p:tav>
                                      </p:tavLst>
                                    </p:anim>
                                    <p:animEffect transition="in" filter="fade">
                                      <p:cBhvr>
                                        <p:cTn id="96" dur="10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45" presetClass="entr" presetSubtype="0"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2000"/>
                                        <p:tgtEl>
                                          <p:spTgt spid="37"/>
                                        </p:tgtEl>
                                      </p:cBhvr>
                                    </p:animEffect>
                                    <p:anim calcmode="lin" valueType="num">
                                      <p:cBhvr>
                                        <p:cTn id="102" dur="2000" fill="hold"/>
                                        <p:tgtEl>
                                          <p:spTgt spid="37"/>
                                        </p:tgtEl>
                                        <p:attrNameLst>
                                          <p:attrName>ppt_w</p:attrName>
                                        </p:attrNameLst>
                                      </p:cBhvr>
                                      <p:tavLst>
                                        <p:tav tm="0" fmla="#ppt_w*sin(2.5*pi*$)">
                                          <p:val>
                                            <p:fltVal val="0"/>
                                          </p:val>
                                        </p:tav>
                                        <p:tav tm="100000">
                                          <p:val>
                                            <p:fltVal val="1"/>
                                          </p:val>
                                        </p:tav>
                                      </p:tavLst>
                                    </p:anim>
                                    <p:anim calcmode="lin" valueType="num">
                                      <p:cBhvr>
                                        <p:cTn id="103"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1000" fill="hold"/>
                                        <p:tgtEl>
                                          <p:spTgt spid="34"/>
                                        </p:tgtEl>
                                        <p:attrNameLst>
                                          <p:attrName>ppt_w</p:attrName>
                                        </p:attrNameLst>
                                      </p:cBhvr>
                                      <p:tavLst>
                                        <p:tav tm="0">
                                          <p:val>
                                            <p:strVal val="#ppt_w*0.70"/>
                                          </p:val>
                                        </p:tav>
                                        <p:tav tm="100000">
                                          <p:val>
                                            <p:strVal val="#ppt_w"/>
                                          </p:val>
                                        </p:tav>
                                      </p:tavLst>
                                    </p:anim>
                                    <p:anim calcmode="lin" valueType="num">
                                      <p:cBhvr>
                                        <p:cTn id="109" dur="1000" fill="hold"/>
                                        <p:tgtEl>
                                          <p:spTgt spid="34"/>
                                        </p:tgtEl>
                                        <p:attrNameLst>
                                          <p:attrName>ppt_h</p:attrName>
                                        </p:attrNameLst>
                                      </p:cBhvr>
                                      <p:tavLst>
                                        <p:tav tm="0">
                                          <p:val>
                                            <p:strVal val="#ppt_h"/>
                                          </p:val>
                                        </p:tav>
                                        <p:tav tm="100000">
                                          <p:val>
                                            <p:strVal val="#ppt_h"/>
                                          </p:val>
                                        </p:tav>
                                      </p:tavLst>
                                    </p:anim>
                                    <p:animEffect transition="in" filter="fade">
                                      <p:cBhvr>
                                        <p:cTn id="1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8373" y="269101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المساجد</a:t>
            </a:r>
            <a:endParaRPr lang="en-US" sz="3200" b="1" dirty="0">
              <a:solidFill>
                <a:schemeClr val="tx1"/>
              </a:solidFill>
            </a:endParaRPr>
          </a:p>
        </p:txBody>
      </p:sp>
      <p:sp>
        <p:nvSpPr>
          <p:cNvPr id="6" name="Rectangular Callout 5"/>
          <p:cNvSpPr/>
          <p:nvPr/>
        </p:nvSpPr>
        <p:spPr>
          <a:xfrm>
            <a:off x="378373" y="158636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المسجد</a:t>
            </a:r>
            <a:endParaRPr lang="en-US" sz="3200" b="1" dirty="0">
              <a:solidFill>
                <a:schemeClr val="tx1"/>
              </a:solidFill>
            </a:endParaRPr>
          </a:p>
        </p:txBody>
      </p:sp>
      <p:sp>
        <p:nvSpPr>
          <p:cNvPr id="8" name="Rounded Rectangle 7"/>
          <p:cNvSpPr/>
          <p:nvPr/>
        </p:nvSpPr>
        <p:spPr>
          <a:xfrm>
            <a:off x="3699671" y="2701521"/>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التجار</a:t>
            </a:r>
            <a:endParaRPr lang="en-US" sz="3200" b="1" dirty="0">
              <a:solidFill>
                <a:schemeClr val="tx1"/>
              </a:solidFill>
            </a:endParaRPr>
          </a:p>
        </p:txBody>
      </p:sp>
      <p:sp>
        <p:nvSpPr>
          <p:cNvPr id="12" name="Rectangular Callout 11"/>
          <p:cNvSpPr/>
          <p:nvPr/>
        </p:nvSpPr>
        <p:spPr>
          <a:xfrm>
            <a:off x="3699671" y="1596866"/>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التاجر</a:t>
            </a:r>
            <a:endParaRPr lang="en-US" sz="3200" b="1" dirty="0">
              <a:solidFill>
                <a:schemeClr val="tx1"/>
              </a:solidFill>
            </a:endParaRPr>
          </a:p>
        </p:txBody>
      </p:sp>
      <p:sp>
        <p:nvSpPr>
          <p:cNvPr id="13" name="Rounded Rectangle 12"/>
          <p:cNvSpPr/>
          <p:nvPr/>
        </p:nvSpPr>
        <p:spPr>
          <a:xfrm>
            <a:off x="7120752" y="2701521"/>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أخلاق</a:t>
            </a:r>
            <a:endParaRPr lang="en-US" sz="3200" b="1" dirty="0">
              <a:solidFill>
                <a:schemeClr val="tx1"/>
              </a:solidFill>
            </a:endParaRPr>
          </a:p>
        </p:txBody>
      </p:sp>
      <p:sp>
        <p:nvSpPr>
          <p:cNvPr id="14" name="Rectangular Callout 13"/>
          <p:cNvSpPr/>
          <p:nvPr/>
        </p:nvSpPr>
        <p:spPr>
          <a:xfrm>
            <a:off x="7120752" y="1596866"/>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خلق</a:t>
            </a:r>
            <a:endParaRPr lang="en-US" sz="3200" b="1" dirty="0">
              <a:solidFill>
                <a:schemeClr val="tx1"/>
              </a:solidFill>
            </a:endParaRPr>
          </a:p>
        </p:txBody>
      </p:sp>
      <p:sp>
        <p:nvSpPr>
          <p:cNvPr id="15" name="Rounded Rectangle 14"/>
          <p:cNvSpPr/>
          <p:nvPr/>
        </p:nvSpPr>
        <p:spPr>
          <a:xfrm>
            <a:off x="10520880" y="2712027"/>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السكان</a:t>
            </a:r>
            <a:endParaRPr lang="en-US" sz="3200" b="1" dirty="0">
              <a:solidFill>
                <a:schemeClr val="tx1"/>
              </a:solidFill>
            </a:endParaRPr>
          </a:p>
        </p:txBody>
      </p:sp>
      <p:sp>
        <p:nvSpPr>
          <p:cNvPr id="16" name="Rectangular Callout 15"/>
          <p:cNvSpPr/>
          <p:nvPr/>
        </p:nvSpPr>
        <p:spPr>
          <a:xfrm>
            <a:off x="10520880" y="1607372"/>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الساكن</a:t>
            </a:r>
            <a:endParaRPr lang="en-US" sz="3200" b="1" dirty="0">
              <a:solidFill>
                <a:schemeClr val="tx1"/>
              </a:solidFill>
            </a:endParaRPr>
          </a:p>
        </p:txBody>
      </p:sp>
      <p:sp>
        <p:nvSpPr>
          <p:cNvPr id="21" name="Rounded Rectangle 20"/>
          <p:cNvSpPr/>
          <p:nvPr/>
        </p:nvSpPr>
        <p:spPr>
          <a:xfrm>
            <a:off x="299541" y="260973"/>
            <a:ext cx="13227271" cy="105019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3200" b="1" dirty="0">
              <a:solidFill>
                <a:schemeClr val="bg1"/>
              </a:solidFill>
              <a:latin typeface="SutonnyMJ" pitchFamily="2" charset="0"/>
            </a:endParaRPr>
          </a:p>
        </p:txBody>
      </p:sp>
      <p:sp>
        <p:nvSpPr>
          <p:cNvPr id="22" name="Rectangle 21"/>
          <p:cNvSpPr/>
          <p:nvPr/>
        </p:nvSpPr>
        <p:spPr>
          <a:xfrm>
            <a:off x="299541" y="341580"/>
            <a:ext cx="13227271" cy="830997"/>
          </a:xfrm>
          <a:prstGeom prst="rect">
            <a:avLst/>
          </a:prstGeom>
          <a:noFill/>
        </p:spPr>
        <p:txBody>
          <a:bodyPr wrap="square" lIns="91440" tIns="45720" rIns="91440" bIns="45720">
            <a:spAutoFit/>
          </a:bodyPr>
          <a:lstStyle/>
          <a:p>
            <a:pPr algn="ctr"/>
            <a:r>
              <a:rPr lang="ar-MA" sz="4800" b="1" cap="all" dirty="0">
                <a:ln w="9000" cmpd="sng">
                  <a:solidFill>
                    <a:schemeClr val="bg1"/>
                  </a:solidFill>
                  <a:prstDash val="solid"/>
                </a:ln>
                <a:effectLst>
                  <a:reflection blurRad="12700" stA="28000" endPos="45000" dist="1000" dir="5400000" sy="-100000" algn="bl" rotWithShape="0"/>
                </a:effectLst>
              </a:rPr>
              <a:t>تحويل الكلمات التالية من المفرد إلى الجمع من النص</a:t>
            </a:r>
            <a:endParaRPr lang="en-US" sz="4800" b="1" cap="all" dirty="0">
              <a:ln w="9000" cmpd="sng">
                <a:solidFill>
                  <a:schemeClr val="bg1"/>
                </a:solidFill>
                <a:prstDash val="solid"/>
              </a:ln>
              <a:effectLst>
                <a:reflection blurRad="12700" stA="28000" endPos="45000" dist="1000" dir="5400000" sy="-100000" algn="bl" rotWithShape="0"/>
              </a:effectLst>
            </a:endParaRP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879" y="3800044"/>
            <a:ext cx="2885089" cy="3609864"/>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043" y="3780350"/>
            <a:ext cx="2885088" cy="3647146"/>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670" y="3780350"/>
            <a:ext cx="2875885" cy="3627900"/>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877" y="3780349"/>
            <a:ext cx="2909669" cy="3627901"/>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3499321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 by="(-#ppt_w*2)" calcmode="lin" valueType="num">
                                      <p:cBhvr rctx="PPT">
                                        <p:cTn id="12" dur="250" autoRev="1" fill="hold">
                                          <p:stCondLst>
                                            <p:cond delay="0"/>
                                          </p:stCondLst>
                                        </p:cTn>
                                        <p:tgtEl>
                                          <p:spTgt spid="22"/>
                                        </p:tgtEl>
                                        <p:attrNameLst>
                                          <p:attrName>ppt_w</p:attrName>
                                        </p:attrNameLst>
                                      </p:cBhvr>
                                    </p:anim>
                                    <p:anim by="(#ppt_w*0.50)" calcmode="lin" valueType="num">
                                      <p:cBhvr>
                                        <p:cTn id="13" dur="250" decel="50000" autoRev="1" fill="hold">
                                          <p:stCondLst>
                                            <p:cond delay="0"/>
                                          </p:stCondLst>
                                        </p:cTn>
                                        <p:tgtEl>
                                          <p:spTgt spid="22"/>
                                        </p:tgtEl>
                                        <p:attrNameLst>
                                          <p:attrName>ppt_x</p:attrName>
                                        </p:attrNameLst>
                                      </p:cBhvr>
                                    </p:anim>
                                    <p:anim from="(-#ppt_h/2)" to="(#ppt_y)" calcmode="lin" valueType="num">
                                      <p:cBhvr>
                                        <p:cTn id="14" dur="500" fill="hold">
                                          <p:stCondLst>
                                            <p:cond delay="0"/>
                                          </p:stCondLst>
                                        </p:cTn>
                                        <p:tgtEl>
                                          <p:spTgt spid="22"/>
                                        </p:tgtEl>
                                        <p:attrNameLst>
                                          <p:attrName>ppt_y</p:attrName>
                                        </p:attrNameLst>
                                      </p:cBhvr>
                                    </p:anim>
                                    <p:animRot by="21600000">
                                      <p:cBhvr>
                                        <p:cTn id="15" dur="500" fill="hold">
                                          <p:stCondLst>
                                            <p:cond delay="0"/>
                                          </p:stCondLst>
                                        </p:cTn>
                                        <p:tgtEl>
                                          <p:spTgt spid="22"/>
                                        </p:tgtEl>
                                        <p:attrNameLst>
                                          <p:attrName>r</p:attrName>
                                        </p:attrNameLst>
                                      </p:cBhvr>
                                    </p:animRot>
                                  </p:childTnLst>
                                </p:cTn>
                              </p:par>
                              <p:par>
                                <p:cTn id="16" presetID="2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circle(in)">
                                      <p:cBhvr>
                                        <p:cTn id="24" dur="2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750" fill="hold"/>
                                        <p:tgtEl>
                                          <p:spTgt spid="15"/>
                                        </p:tgtEl>
                                        <p:attrNameLst>
                                          <p:attrName>ppt_w</p:attrName>
                                        </p:attrNameLst>
                                      </p:cBhvr>
                                      <p:tavLst>
                                        <p:tav tm="0">
                                          <p:val>
                                            <p:strVal val="#ppt_w*0.70"/>
                                          </p:val>
                                        </p:tav>
                                        <p:tav tm="100000">
                                          <p:val>
                                            <p:strVal val="#ppt_w"/>
                                          </p:val>
                                        </p:tav>
                                      </p:tavLst>
                                    </p:anim>
                                    <p:anim calcmode="lin" valueType="num">
                                      <p:cBhvr>
                                        <p:cTn id="30" dur="750" fill="hold"/>
                                        <p:tgtEl>
                                          <p:spTgt spid="15"/>
                                        </p:tgtEl>
                                        <p:attrNameLst>
                                          <p:attrName>ppt_h</p:attrName>
                                        </p:attrNameLst>
                                      </p:cBhvr>
                                      <p:tavLst>
                                        <p:tav tm="0">
                                          <p:val>
                                            <p:strVal val="#ppt_h"/>
                                          </p:val>
                                        </p:tav>
                                        <p:tav tm="100000">
                                          <p:val>
                                            <p:strVal val="#ppt_h"/>
                                          </p:val>
                                        </p:tav>
                                      </p:tavLst>
                                    </p:anim>
                                    <p:animEffect transition="in" filter="fade">
                                      <p:cBhvr>
                                        <p:cTn id="31" dur="75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8" presetClass="entr" presetSubtype="32"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amond(out)">
                                      <p:cBhvr>
                                        <p:cTn id="42" dur="20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750" fill="hold"/>
                                        <p:tgtEl>
                                          <p:spTgt spid="13"/>
                                        </p:tgtEl>
                                        <p:attrNameLst>
                                          <p:attrName>ppt_w</p:attrName>
                                        </p:attrNameLst>
                                      </p:cBhvr>
                                      <p:tavLst>
                                        <p:tav tm="0">
                                          <p:val>
                                            <p:strVal val="#ppt_w*0.70"/>
                                          </p:val>
                                        </p:tav>
                                        <p:tav tm="100000">
                                          <p:val>
                                            <p:strVal val="#ppt_w"/>
                                          </p:val>
                                        </p:tav>
                                      </p:tavLst>
                                    </p:anim>
                                    <p:anim calcmode="lin" valueType="num">
                                      <p:cBhvr>
                                        <p:cTn id="48" dur="750" fill="hold"/>
                                        <p:tgtEl>
                                          <p:spTgt spid="13"/>
                                        </p:tgtEl>
                                        <p:attrNameLst>
                                          <p:attrName>ppt_h</p:attrName>
                                        </p:attrNameLst>
                                      </p:cBhvr>
                                      <p:tavLst>
                                        <p:tav tm="0">
                                          <p:val>
                                            <p:strVal val="#ppt_h"/>
                                          </p:val>
                                        </p:tav>
                                        <p:tav tm="100000">
                                          <p:val>
                                            <p:strVal val="#ppt_h"/>
                                          </p:val>
                                        </p:tav>
                                      </p:tavLst>
                                    </p:anim>
                                    <p:animEffect transition="in" filter="fade">
                                      <p:cBhvr>
                                        <p:cTn id="49" dur="75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circle(out)">
                                      <p:cBhvr>
                                        <p:cTn id="60" dur="20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750" fill="hold"/>
                                        <p:tgtEl>
                                          <p:spTgt spid="8"/>
                                        </p:tgtEl>
                                        <p:attrNameLst>
                                          <p:attrName>ppt_w</p:attrName>
                                        </p:attrNameLst>
                                      </p:cBhvr>
                                      <p:tavLst>
                                        <p:tav tm="0">
                                          <p:val>
                                            <p:strVal val="#ppt_w*0.70"/>
                                          </p:val>
                                        </p:tav>
                                        <p:tav tm="100000">
                                          <p:val>
                                            <p:strVal val="#ppt_w"/>
                                          </p:val>
                                        </p:tav>
                                      </p:tavLst>
                                    </p:anim>
                                    <p:anim calcmode="lin" valueType="num">
                                      <p:cBhvr>
                                        <p:cTn id="66" dur="750" fill="hold"/>
                                        <p:tgtEl>
                                          <p:spTgt spid="8"/>
                                        </p:tgtEl>
                                        <p:attrNameLst>
                                          <p:attrName>ppt_h</p:attrName>
                                        </p:attrNameLst>
                                      </p:cBhvr>
                                      <p:tavLst>
                                        <p:tav tm="0">
                                          <p:val>
                                            <p:strVal val="#ppt_h"/>
                                          </p:val>
                                        </p:tav>
                                        <p:tav tm="100000">
                                          <p:val>
                                            <p:strVal val="#ppt_h"/>
                                          </p:val>
                                        </p:tav>
                                      </p:tavLst>
                                    </p:anim>
                                    <p:animEffect transition="in" filter="fade">
                                      <p:cBhvr>
                                        <p:cTn id="67" dur="75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diamond(in)">
                                      <p:cBhvr>
                                        <p:cTn id="78" dur="20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p:cTn id="83" dur="750" fill="hold"/>
                                        <p:tgtEl>
                                          <p:spTgt spid="5"/>
                                        </p:tgtEl>
                                        <p:attrNameLst>
                                          <p:attrName>ppt_w</p:attrName>
                                        </p:attrNameLst>
                                      </p:cBhvr>
                                      <p:tavLst>
                                        <p:tav tm="0">
                                          <p:val>
                                            <p:strVal val="#ppt_w*0.70"/>
                                          </p:val>
                                        </p:tav>
                                        <p:tav tm="100000">
                                          <p:val>
                                            <p:strVal val="#ppt_w"/>
                                          </p:val>
                                        </p:tav>
                                      </p:tavLst>
                                    </p:anim>
                                    <p:anim calcmode="lin" valueType="num">
                                      <p:cBhvr>
                                        <p:cTn id="84" dur="750" fill="hold"/>
                                        <p:tgtEl>
                                          <p:spTgt spid="5"/>
                                        </p:tgtEl>
                                        <p:attrNameLst>
                                          <p:attrName>ppt_h</p:attrName>
                                        </p:attrNameLst>
                                      </p:cBhvr>
                                      <p:tavLst>
                                        <p:tav tm="0">
                                          <p:val>
                                            <p:strVal val="#ppt_h"/>
                                          </p:val>
                                        </p:tav>
                                        <p:tav tm="100000">
                                          <p:val>
                                            <p:strVal val="#ppt_h"/>
                                          </p:val>
                                        </p:tav>
                                      </p:tavLst>
                                    </p:anim>
                                    <p:animEffect transition="in" filter="fade">
                                      <p:cBhvr>
                                        <p:cTn id="8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3" grpId="0" animBg="1"/>
      <p:bldP spid="14" grpId="0" animBg="1"/>
      <p:bldP spid="15" grpId="0" animBg="1"/>
      <p:bldP spid="16" grpId="0" animBg="1"/>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8373" y="269101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معاملات</a:t>
            </a:r>
            <a:endParaRPr lang="en-US" sz="3200" b="1" dirty="0">
              <a:solidFill>
                <a:schemeClr val="tx1"/>
              </a:solidFill>
            </a:endParaRPr>
          </a:p>
        </p:txBody>
      </p:sp>
      <p:sp>
        <p:nvSpPr>
          <p:cNvPr id="6" name="Rectangular Callout 5"/>
          <p:cNvSpPr/>
          <p:nvPr/>
        </p:nvSpPr>
        <p:spPr>
          <a:xfrm>
            <a:off x="378373" y="158636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معاملة</a:t>
            </a:r>
            <a:endParaRPr lang="en-US" sz="3200" b="1" dirty="0">
              <a:solidFill>
                <a:schemeClr val="tx1"/>
              </a:solidFill>
            </a:endParaRPr>
          </a:p>
        </p:txBody>
      </p:sp>
      <p:sp>
        <p:nvSpPr>
          <p:cNvPr id="8" name="Rounded Rectangle 7"/>
          <p:cNvSpPr/>
          <p:nvPr/>
        </p:nvSpPr>
        <p:spPr>
          <a:xfrm>
            <a:off x="3699671" y="2701521"/>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مناطق</a:t>
            </a:r>
            <a:endParaRPr lang="en-US" sz="3200" b="1" dirty="0">
              <a:solidFill>
                <a:schemeClr val="tx1"/>
              </a:solidFill>
            </a:endParaRPr>
          </a:p>
        </p:txBody>
      </p:sp>
      <p:sp>
        <p:nvSpPr>
          <p:cNvPr id="12" name="Rectangular Callout 11"/>
          <p:cNvSpPr/>
          <p:nvPr/>
        </p:nvSpPr>
        <p:spPr>
          <a:xfrm>
            <a:off x="3699671" y="1596866"/>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منطقة</a:t>
            </a:r>
            <a:endParaRPr lang="en-US" sz="3200" b="1" dirty="0">
              <a:solidFill>
                <a:schemeClr val="tx1"/>
              </a:solidFill>
            </a:endParaRPr>
          </a:p>
        </p:txBody>
      </p:sp>
      <p:sp>
        <p:nvSpPr>
          <p:cNvPr id="13" name="Rounded Rectangle 12"/>
          <p:cNvSpPr/>
          <p:nvPr/>
        </p:nvSpPr>
        <p:spPr>
          <a:xfrm>
            <a:off x="7120752" y="2701521"/>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قرون</a:t>
            </a:r>
            <a:endParaRPr lang="en-US" sz="3200" b="1" dirty="0">
              <a:solidFill>
                <a:schemeClr val="tx1"/>
              </a:solidFill>
            </a:endParaRPr>
          </a:p>
        </p:txBody>
      </p:sp>
      <p:sp>
        <p:nvSpPr>
          <p:cNvPr id="14" name="Rectangular Callout 13"/>
          <p:cNvSpPr/>
          <p:nvPr/>
        </p:nvSpPr>
        <p:spPr>
          <a:xfrm>
            <a:off x="7120752" y="1596866"/>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قرن</a:t>
            </a:r>
            <a:endParaRPr lang="en-US" sz="3200" b="1" dirty="0">
              <a:solidFill>
                <a:schemeClr val="tx1"/>
              </a:solidFill>
            </a:endParaRPr>
          </a:p>
        </p:txBody>
      </p:sp>
      <p:sp>
        <p:nvSpPr>
          <p:cNvPr id="15" name="Rounded Rectangle 14"/>
          <p:cNvSpPr/>
          <p:nvPr/>
        </p:nvSpPr>
        <p:spPr>
          <a:xfrm>
            <a:off x="10520880" y="2712027"/>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التعاليم</a:t>
            </a:r>
            <a:endParaRPr lang="en-US" sz="3200" b="1" dirty="0">
              <a:solidFill>
                <a:schemeClr val="tx1"/>
              </a:solidFill>
            </a:endParaRPr>
          </a:p>
        </p:txBody>
      </p:sp>
      <p:sp>
        <p:nvSpPr>
          <p:cNvPr id="16" name="Rectangular Callout 15"/>
          <p:cNvSpPr/>
          <p:nvPr/>
        </p:nvSpPr>
        <p:spPr>
          <a:xfrm>
            <a:off x="10520880" y="1607372"/>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التعليم</a:t>
            </a:r>
            <a:endParaRPr lang="en-US" sz="3200" b="1" dirty="0">
              <a:solidFill>
                <a:schemeClr val="tx1"/>
              </a:solidFill>
            </a:endParaRPr>
          </a:p>
        </p:txBody>
      </p:sp>
      <p:sp>
        <p:nvSpPr>
          <p:cNvPr id="21" name="Rounded Rectangle 20"/>
          <p:cNvSpPr/>
          <p:nvPr/>
        </p:nvSpPr>
        <p:spPr>
          <a:xfrm>
            <a:off x="299541" y="260973"/>
            <a:ext cx="13227271" cy="105019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3200" b="1" dirty="0">
              <a:solidFill>
                <a:schemeClr val="bg1"/>
              </a:solidFill>
              <a:latin typeface="SutonnyMJ" pitchFamily="2" charset="0"/>
            </a:endParaRPr>
          </a:p>
        </p:txBody>
      </p:sp>
      <p:sp>
        <p:nvSpPr>
          <p:cNvPr id="22" name="Rectangle 21"/>
          <p:cNvSpPr/>
          <p:nvPr/>
        </p:nvSpPr>
        <p:spPr>
          <a:xfrm>
            <a:off x="299541" y="341580"/>
            <a:ext cx="13227271" cy="830997"/>
          </a:xfrm>
          <a:prstGeom prst="rect">
            <a:avLst/>
          </a:prstGeom>
          <a:noFill/>
        </p:spPr>
        <p:txBody>
          <a:bodyPr wrap="square" lIns="91440" tIns="45720" rIns="91440" bIns="45720">
            <a:spAutoFit/>
          </a:bodyPr>
          <a:lstStyle/>
          <a:p>
            <a:pPr algn="ctr"/>
            <a:r>
              <a:rPr lang="ar-MA" sz="4800" b="1" cap="all" dirty="0">
                <a:ln w="9000" cmpd="sng">
                  <a:solidFill>
                    <a:schemeClr val="bg1"/>
                  </a:solidFill>
                  <a:prstDash val="solid"/>
                </a:ln>
                <a:effectLst>
                  <a:reflection blurRad="12700" stA="28000" endPos="45000" dist="1000" dir="5400000" sy="-100000" algn="bl" rotWithShape="0"/>
                </a:effectLst>
              </a:rPr>
              <a:t>تحويل الكلمات التالية من المفرد إلى الجمع من النص</a:t>
            </a:r>
            <a:endParaRPr lang="en-US" sz="4800" b="1" cap="all" dirty="0">
              <a:ln w="9000" cmpd="sng">
                <a:solidFill>
                  <a:schemeClr val="bg1"/>
                </a:solidFill>
                <a:prstDash val="solid"/>
              </a:ln>
              <a:effectLst>
                <a:reflection blurRad="12700" stA="28000" endPos="45000" dist="1000" dir="5400000" sy="-100000" algn="bl" rotWithShape="0"/>
              </a:effectLst>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833" y="3848169"/>
            <a:ext cx="2864136" cy="3402862"/>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547" y="3848169"/>
            <a:ext cx="2894293" cy="3402862"/>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585" y="3848170"/>
            <a:ext cx="2924175" cy="3384816"/>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372" y="3848170"/>
            <a:ext cx="2885089" cy="3384816"/>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421064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 by="(-#ppt_w*2)" calcmode="lin" valueType="num">
                                      <p:cBhvr rctx="PPT">
                                        <p:cTn id="12" dur="250" autoRev="1" fill="hold">
                                          <p:stCondLst>
                                            <p:cond delay="0"/>
                                          </p:stCondLst>
                                        </p:cTn>
                                        <p:tgtEl>
                                          <p:spTgt spid="22"/>
                                        </p:tgtEl>
                                        <p:attrNameLst>
                                          <p:attrName>ppt_w</p:attrName>
                                        </p:attrNameLst>
                                      </p:cBhvr>
                                    </p:anim>
                                    <p:anim by="(#ppt_w*0.50)" calcmode="lin" valueType="num">
                                      <p:cBhvr>
                                        <p:cTn id="13" dur="250" decel="50000" autoRev="1" fill="hold">
                                          <p:stCondLst>
                                            <p:cond delay="0"/>
                                          </p:stCondLst>
                                        </p:cTn>
                                        <p:tgtEl>
                                          <p:spTgt spid="22"/>
                                        </p:tgtEl>
                                        <p:attrNameLst>
                                          <p:attrName>ppt_x</p:attrName>
                                        </p:attrNameLst>
                                      </p:cBhvr>
                                    </p:anim>
                                    <p:anim from="(-#ppt_h/2)" to="(#ppt_y)" calcmode="lin" valueType="num">
                                      <p:cBhvr>
                                        <p:cTn id="14" dur="500" fill="hold">
                                          <p:stCondLst>
                                            <p:cond delay="0"/>
                                          </p:stCondLst>
                                        </p:cTn>
                                        <p:tgtEl>
                                          <p:spTgt spid="22"/>
                                        </p:tgtEl>
                                        <p:attrNameLst>
                                          <p:attrName>ppt_y</p:attrName>
                                        </p:attrNameLst>
                                      </p:cBhvr>
                                    </p:anim>
                                    <p:animRot by="21600000">
                                      <p:cBhvr>
                                        <p:cTn id="15" dur="500" fill="hold">
                                          <p:stCondLst>
                                            <p:cond delay="0"/>
                                          </p:stCondLst>
                                        </p:cTn>
                                        <p:tgtEl>
                                          <p:spTgt spid="22"/>
                                        </p:tgtEl>
                                        <p:attrNameLst>
                                          <p:attrName>r</p:attrName>
                                        </p:attrNameLst>
                                      </p:cBhvr>
                                    </p:animRot>
                                  </p:childTnLst>
                                </p:cTn>
                              </p:par>
                              <p:par>
                                <p:cTn id="16" presetID="2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amond(in)">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750" fill="hold"/>
                                        <p:tgtEl>
                                          <p:spTgt spid="15"/>
                                        </p:tgtEl>
                                        <p:attrNameLst>
                                          <p:attrName>ppt_w</p:attrName>
                                        </p:attrNameLst>
                                      </p:cBhvr>
                                      <p:tavLst>
                                        <p:tav tm="0">
                                          <p:val>
                                            <p:strVal val="#ppt_w*0.70"/>
                                          </p:val>
                                        </p:tav>
                                        <p:tav tm="100000">
                                          <p:val>
                                            <p:strVal val="#ppt_w"/>
                                          </p:val>
                                        </p:tav>
                                      </p:tavLst>
                                    </p:anim>
                                    <p:anim calcmode="lin" valueType="num">
                                      <p:cBhvr>
                                        <p:cTn id="30" dur="750" fill="hold"/>
                                        <p:tgtEl>
                                          <p:spTgt spid="15"/>
                                        </p:tgtEl>
                                        <p:attrNameLst>
                                          <p:attrName>ppt_h</p:attrName>
                                        </p:attrNameLst>
                                      </p:cBhvr>
                                      <p:tavLst>
                                        <p:tav tm="0">
                                          <p:val>
                                            <p:strVal val="#ppt_h"/>
                                          </p:val>
                                        </p:tav>
                                        <p:tav tm="100000">
                                          <p:val>
                                            <p:strVal val="#ppt_h"/>
                                          </p:val>
                                        </p:tav>
                                      </p:tavLst>
                                    </p:anim>
                                    <p:animEffect transition="in" filter="fade">
                                      <p:cBhvr>
                                        <p:cTn id="31" dur="75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ircle(out)">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750" fill="hold"/>
                                        <p:tgtEl>
                                          <p:spTgt spid="13"/>
                                        </p:tgtEl>
                                        <p:attrNameLst>
                                          <p:attrName>ppt_w</p:attrName>
                                        </p:attrNameLst>
                                      </p:cBhvr>
                                      <p:tavLst>
                                        <p:tav tm="0">
                                          <p:val>
                                            <p:strVal val="#ppt_w*0.70"/>
                                          </p:val>
                                        </p:tav>
                                        <p:tav tm="100000">
                                          <p:val>
                                            <p:strVal val="#ppt_w"/>
                                          </p:val>
                                        </p:tav>
                                      </p:tavLst>
                                    </p:anim>
                                    <p:anim calcmode="lin" valueType="num">
                                      <p:cBhvr>
                                        <p:cTn id="48" dur="750" fill="hold"/>
                                        <p:tgtEl>
                                          <p:spTgt spid="13"/>
                                        </p:tgtEl>
                                        <p:attrNameLst>
                                          <p:attrName>ppt_h</p:attrName>
                                        </p:attrNameLst>
                                      </p:cBhvr>
                                      <p:tavLst>
                                        <p:tav tm="0">
                                          <p:val>
                                            <p:strVal val="#ppt_h"/>
                                          </p:val>
                                        </p:tav>
                                        <p:tav tm="100000">
                                          <p:val>
                                            <p:strVal val="#ppt_h"/>
                                          </p:val>
                                        </p:tav>
                                      </p:tavLst>
                                    </p:anim>
                                    <p:animEffect transition="in" filter="fade">
                                      <p:cBhvr>
                                        <p:cTn id="49" dur="75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8" presetClass="entr" presetSubtype="32"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diamond(out)">
                                      <p:cBhvr>
                                        <p:cTn id="60" dur="20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750" fill="hold"/>
                                        <p:tgtEl>
                                          <p:spTgt spid="8"/>
                                        </p:tgtEl>
                                        <p:attrNameLst>
                                          <p:attrName>ppt_w</p:attrName>
                                        </p:attrNameLst>
                                      </p:cBhvr>
                                      <p:tavLst>
                                        <p:tav tm="0">
                                          <p:val>
                                            <p:strVal val="#ppt_w*0.70"/>
                                          </p:val>
                                        </p:tav>
                                        <p:tav tm="100000">
                                          <p:val>
                                            <p:strVal val="#ppt_w"/>
                                          </p:val>
                                        </p:tav>
                                      </p:tavLst>
                                    </p:anim>
                                    <p:anim calcmode="lin" valueType="num">
                                      <p:cBhvr>
                                        <p:cTn id="66" dur="750" fill="hold"/>
                                        <p:tgtEl>
                                          <p:spTgt spid="8"/>
                                        </p:tgtEl>
                                        <p:attrNameLst>
                                          <p:attrName>ppt_h</p:attrName>
                                        </p:attrNameLst>
                                      </p:cBhvr>
                                      <p:tavLst>
                                        <p:tav tm="0">
                                          <p:val>
                                            <p:strVal val="#ppt_h"/>
                                          </p:val>
                                        </p:tav>
                                        <p:tav tm="100000">
                                          <p:val>
                                            <p:strVal val="#ppt_h"/>
                                          </p:val>
                                        </p:tav>
                                      </p:tavLst>
                                    </p:anim>
                                    <p:animEffect transition="in" filter="fade">
                                      <p:cBhvr>
                                        <p:cTn id="67" dur="75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diamond(in)">
                                      <p:cBhvr>
                                        <p:cTn id="78" dur="20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p:cTn id="83" dur="750" fill="hold"/>
                                        <p:tgtEl>
                                          <p:spTgt spid="5"/>
                                        </p:tgtEl>
                                        <p:attrNameLst>
                                          <p:attrName>ppt_w</p:attrName>
                                        </p:attrNameLst>
                                      </p:cBhvr>
                                      <p:tavLst>
                                        <p:tav tm="0">
                                          <p:val>
                                            <p:strVal val="#ppt_w*0.70"/>
                                          </p:val>
                                        </p:tav>
                                        <p:tav tm="100000">
                                          <p:val>
                                            <p:strVal val="#ppt_w"/>
                                          </p:val>
                                        </p:tav>
                                      </p:tavLst>
                                    </p:anim>
                                    <p:anim calcmode="lin" valueType="num">
                                      <p:cBhvr>
                                        <p:cTn id="84" dur="750" fill="hold"/>
                                        <p:tgtEl>
                                          <p:spTgt spid="5"/>
                                        </p:tgtEl>
                                        <p:attrNameLst>
                                          <p:attrName>ppt_h</p:attrName>
                                        </p:attrNameLst>
                                      </p:cBhvr>
                                      <p:tavLst>
                                        <p:tav tm="0">
                                          <p:val>
                                            <p:strVal val="#ppt_h"/>
                                          </p:val>
                                        </p:tav>
                                        <p:tav tm="100000">
                                          <p:val>
                                            <p:strVal val="#ppt_h"/>
                                          </p:val>
                                        </p:tav>
                                      </p:tavLst>
                                    </p:anim>
                                    <p:animEffect transition="in" filter="fade">
                                      <p:cBhvr>
                                        <p:cTn id="8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3" grpId="0" animBg="1"/>
      <p:bldP spid="14" grpId="0" animBg="1"/>
      <p:bldP spid="15" grpId="0" animBg="1"/>
      <p:bldP spid="16"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436584"/>
            <a:ext cx="3200400" cy="307777"/>
          </a:xfrm>
          <a:prstGeom prst="rect">
            <a:avLst/>
          </a:prstGeom>
          <a:noFill/>
        </p:spPr>
        <p:txBody>
          <a:bodyPr wrap="square" rtlCol="0">
            <a:spAutoFit/>
          </a:bodyPr>
          <a:lstStyle/>
          <a:p>
            <a:endParaRPr lang="en-US" dirty="0"/>
          </a:p>
        </p:txBody>
      </p:sp>
      <p:sp>
        <p:nvSpPr>
          <p:cNvPr id="6" name="Down Arrow 5"/>
          <p:cNvSpPr/>
          <p:nvPr/>
        </p:nvSpPr>
        <p:spPr>
          <a:xfrm>
            <a:off x="314744" y="1733150"/>
            <a:ext cx="2779748" cy="2287057"/>
          </a:xfrm>
          <a:prstGeom prst="downArrow">
            <a:avLst/>
          </a:prstGeom>
          <a:ln w="76200">
            <a:solidFill>
              <a:schemeClr val="tx1"/>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spc="50" dirty="0" smtClean="0">
                <a:ln w="11430"/>
                <a:solidFill>
                  <a:srgbClr val="002060"/>
                </a:solidFill>
                <a:effectLst>
                  <a:outerShdw blurRad="76200" dist="50800" dir="5400000" algn="tl" rotWithShape="0">
                    <a:srgbClr val="000000">
                      <a:alpha val="65000"/>
                    </a:srgbClr>
                  </a:outerShdw>
                </a:effectLst>
              </a:rPr>
              <a:t>الوقت</a:t>
            </a:r>
            <a:endParaRPr lang="en-US" sz="4400" b="1" spc="50" dirty="0">
              <a:ln w="11430"/>
              <a:solidFill>
                <a:srgbClr val="002060"/>
              </a:solidFill>
              <a:effectLst>
                <a:outerShdw blurRad="76200" dist="50800" dir="5400000" algn="tl" rotWithShape="0">
                  <a:srgbClr val="000000">
                    <a:alpha val="65000"/>
                  </a:srgbClr>
                </a:outerShdw>
              </a:effectLst>
            </a:endParaRPr>
          </a:p>
        </p:txBody>
      </p:sp>
      <p:sp>
        <p:nvSpPr>
          <p:cNvPr id="7" name="Rounded Rectangle 6"/>
          <p:cNvSpPr/>
          <p:nvPr/>
        </p:nvSpPr>
        <p:spPr>
          <a:xfrm>
            <a:off x="394140" y="315310"/>
            <a:ext cx="13006550" cy="1115572"/>
          </a:xfrm>
          <a:prstGeom prst="roundRect">
            <a:avLst/>
          </a:prstGeom>
          <a:ln w="76200">
            <a:solidFill>
              <a:schemeClr val="tx1"/>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8" name="Rectangle 7"/>
          <p:cNvSpPr/>
          <p:nvPr/>
        </p:nvSpPr>
        <p:spPr>
          <a:xfrm>
            <a:off x="4894726" y="361986"/>
            <a:ext cx="450028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5400" b="1" cap="none" spc="50" dirty="0">
                <a:ln w="11430"/>
                <a:solidFill>
                  <a:sysClr val="windowText" lastClr="000000"/>
                </a:solidFill>
                <a:effectLst>
                  <a:outerShdw blurRad="76200" dist="50800" dir="5400000" algn="tl" rotWithShape="0">
                    <a:srgbClr val="000000">
                      <a:alpha val="65000"/>
                    </a:srgbClr>
                  </a:outerShdw>
                </a:effectLst>
              </a:rPr>
              <a:t>العمل الجماعي</a:t>
            </a:r>
            <a:endParaRPr lang="en-US" sz="5400" b="1" cap="none" spc="50" dirty="0">
              <a:ln w="11430"/>
              <a:solidFill>
                <a:sysClr val="windowText" lastClr="000000"/>
              </a:solidFill>
              <a:effectLst>
                <a:outerShdw blurRad="76200" dist="50800" dir="5400000" algn="tl" rotWithShape="0">
                  <a:srgbClr val="000000">
                    <a:alpha val="65000"/>
                  </a:srgbClr>
                </a:outerShdw>
              </a:effectLst>
            </a:endParaRPr>
          </a:p>
        </p:txBody>
      </p:sp>
      <p:sp>
        <p:nvSpPr>
          <p:cNvPr id="16" name="12-Point Star 15"/>
          <p:cNvSpPr/>
          <p:nvPr/>
        </p:nvSpPr>
        <p:spPr>
          <a:xfrm>
            <a:off x="346842" y="4335568"/>
            <a:ext cx="2771572" cy="2632794"/>
          </a:xfrm>
          <a:prstGeom prst="star12">
            <a:avLst/>
          </a:prstGeom>
          <a:ln w="76200">
            <a:solidFill>
              <a:schemeClr val="tx1"/>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600" b="1" dirty="0" smtClean="0">
                <a:ln>
                  <a:solidFill>
                    <a:sysClr val="windowText" lastClr="000000"/>
                  </a:solidFill>
                </a:ln>
                <a:solidFill>
                  <a:sysClr val="windowText" lastClr="000000"/>
                </a:solidFill>
              </a:rPr>
              <a:t>خمس دقائق</a:t>
            </a:r>
            <a:endParaRPr lang="en-US" sz="3600" b="1" dirty="0">
              <a:ln>
                <a:solidFill>
                  <a:sysClr val="windowText" lastClr="000000"/>
                </a:solidFill>
              </a:ln>
              <a:solidFill>
                <a:sysClr val="windowText" lastClr="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945" y="1733150"/>
            <a:ext cx="9853447" cy="5944657"/>
          </a:xfrm>
          <a:prstGeom prst="rect">
            <a:avLst/>
          </a:prstGeom>
          <a:ln w="57150">
            <a:solidFill>
              <a:srgbClr val="00B05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718348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anim calcmode="lin" valueType="num">
                                      <p:cBhvr>
                                        <p:cTn id="24" dur="250" fill="hold"/>
                                        <p:tgtEl>
                                          <p:spTgt spid="6"/>
                                        </p:tgtEl>
                                        <p:attrNameLst>
                                          <p:attrName>ppt_x</p:attrName>
                                        </p:attrNameLst>
                                      </p:cBhvr>
                                      <p:tavLst>
                                        <p:tav tm="0">
                                          <p:val>
                                            <p:strVal val="#ppt_x"/>
                                          </p:val>
                                        </p:tav>
                                        <p:tav tm="100000">
                                          <p:val>
                                            <p:strVal val="#ppt_x"/>
                                          </p:val>
                                        </p:tav>
                                      </p:tavLst>
                                    </p:anim>
                                    <p:anim calcmode="lin" valueType="num">
                                      <p:cBhvr>
                                        <p:cTn id="25"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style.rotation</p:attrName>
                                        </p:attrNameLst>
                                      </p:cBhvr>
                                      <p:tavLst>
                                        <p:tav tm="0">
                                          <p:val>
                                            <p:fltVal val="720"/>
                                          </p:val>
                                        </p:tav>
                                        <p:tav tm="100000">
                                          <p:val>
                                            <p:fltVal val="0"/>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62620" y="388398"/>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a:t>
            </a:r>
            <a:r>
              <a:rPr lang="en-US" sz="3200" b="1" dirty="0" smtClean="0">
                <a:solidFill>
                  <a:schemeClr val="tx1"/>
                </a:solidFill>
              </a:rPr>
              <a:t>1</a:t>
            </a:r>
            <a:r>
              <a:rPr lang="ar-MA" sz="3200" b="1" dirty="0" smtClean="0">
                <a:solidFill>
                  <a:schemeClr val="tx1"/>
                </a:solidFill>
              </a:rPr>
              <a:t>عدد السكان في .... حوالي مائة وستون مليونا نسمة.</a:t>
            </a:r>
            <a:endParaRPr lang="en-US" sz="3200" b="1" dirty="0">
              <a:solidFill>
                <a:schemeClr val="tx1"/>
              </a:solidFill>
            </a:endParaRPr>
          </a:p>
        </p:txBody>
      </p:sp>
      <p:sp>
        <p:nvSpPr>
          <p:cNvPr id="6" name="Rounded Rectangle 5"/>
          <p:cNvSpPr/>
          <p:nvPr/>
        </p:nvSpPr>
        <p:spPr>
          <a:xfrm>
            <a:off x="4048068"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الهند</a:t>
            </a:r>
            <a:endParaRPr lang="en-US" sz="3150" b="1" dirty="0">
              <a:solidFill>
                <a:schemeClr val="tx1"/>
              </a:solidFill>
            </a:endParaRPr>
          </a:p>
        </p:txBody>
      </p:sp>
      <p:sp>
        <p:nvSpPr>
          <p:cNvPr id="7" name="Rounded Rectangle 6"/>
          <p:cNvSpPr/>
          <p:nvPr/>
        </p:nvSpPr>
        <p:spPr>
          <a:xfrm>
            <a:off x="222320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بنغلاديش</a:t>
            </a:r>
            <a:endParaRPr lang="en-US" sz="3150" b="1" dirty="0">
              <a:solidFill>
                <a:schemeClr val="tx1"/>
              </a:solidFill>
            </a:endParaRPr>
          </a:p>
        </p:txBody>
      </p:sp>
      <p:sp>
        <p:nvSpPr>
          <p:cNvPr id="8" name="Rounded Rectangle 7"/>
          <p:cNvSpPr/>
          <p:nvPr/>
        </p:nvSpPr>
        <p:spPr>
          <a:xfrm>
            <a:off x="35104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t>باكستان</a:t>
            </a:r>
            <a:endParaRPr lang="en-US" sz="3150" b="1" dirty="0"/>
          </a:p>
        </p:txBody>
      </p:sp>
      <p:sp>
        <p:nvSpPr>
          <p:cNvPr id="12" name="Rounded Rectangle 11"/>
          <p:cNvSpPr/>
          <p:nvPr/>
        </p:nvSpPr>
        <p:spPr>
          <a:xfrm>
            <a:off x="5862620" y="162781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a:t>
            </a:r>
            <a:r>
              <a:rPr lang="en-US" sz="3200" b="1" dirty="0" smtClean="0">
                <a:solidFill>
                  <a:schemeClr val="tx1"/>
                </a:solidFill>
              </a:rPr>
              <a:t>2</a:t>
            </a:r>
            <a:r>
              <a:rPr lang="ar-MA" sz="3200" b="1" dirty="0" smtClean="0">
                <a:solidFill>
                  <a:schemeClr val="tx1"/>
                </a:solidFill>
              </a:rPr>
              <a:t>نسبة المسلمين .... بالنسبة إلى عدد السكان كلها.</a:t>
            </a:r>
            <a:endParaRPr lang="en-US" sz="3200" b="1" dirty="0">
              <a:solidFill>
                <a:schemeClr val="tx1"/>
              </a:solidFill>
            </a:endParaRPr>
          </a:p>
        </p:txBody>
      </p:sp>
      <p:sp>
        <p:nvSpPr>
          <p:cNvPr id="13" name="Rounded Rectangle 12"/>
          <p:cNvSpPr/>
          <p:nvPr/>
        </p:nvSpPr>
        <p:spPr>
          <a:xfrm>
            <a:off x="4048068" y="1647217"/>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150" b="1" dirty="0" smtClean="0">
                <a:solidFill>
                  <a:schemeClr val="tx1"/>
                </a:solidFill>
              </a:rPr>
              <a:t>95%</a:t>
            </a:r>
            <a:endParaRPr lang="en-US" sz="3150" b="1" dirty="0">
              <a:solidFill>
                <a:schemeClr val="tx1"/>
              </a:solidFill>
            </a:endParaRPr>
          </a:p>
        </p:txBody>
      </p:sp>
      <p:sp>
        <p:nvSpPr>
          <p:cNvPr id="14" name="Rounded Rectangle 13"/>
          <p:cNvSpPr/>
          <p:nvPr/>
        </p:nvSpPr>
        <p:spPr>
          <a:xfrm>
            <a:off x="222320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150" b="1" dirty="0" smtClean="0">
                <a:solidFill>
                  <a:schemeClr val="tx1"/>
                </a:solidFill>
              </a:rPr>
              <a:t>75%</a:t>
            </a:r>
            <a:endParaRPr lang="en-US" sz="3150" b="1" dirty="0">
              <a:solidFill>
                <a:schemeClr val="tx1"/>
              </a:solidFill>
            </a:endParaRPr>
          </a:p>
        </p:txBody>
      </p:sp>
      <p:sp>
        <p:nvSpPr>
          <p:cNvPr id="15" name="Rounded Rectangle 14"/>
          <p:cNvSpPr/>
          <p:nvPr/>
        </p:nvSpPr>
        <p:spPr>
          <a:xfrm>
            <a:off x="35104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150" b="1" dirty="0" smtClean="0"/>
              <a:t>85%</a:t>
            </a:r>
            <a:endParaRPr lang="en-US" sz="3150" b="1" dirty="0"/>
          </a:p>
        </p:txBody>
      </p:sp>
      <p:sp>
        <p:nvSpPr>
          <p:cNvPr id="16" name="Rounded Rectangle 15"/>
          <p:cNvSpPr/>
          <p:nvPr/>
        </p:nvSpPr>
        <p:spPr>
          <a:xfrm>
            <a:off x="5862620" y="288299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a:t>
            </a:r>
            <a:r>
              <a:rPr lang="en-US" sz="3200" b="1" dirty="0" smtClean="0">
                <a:solidFill>
                  <a:schemeClr val="tx1"/>
                </a:solidFill>
              </a:rPr>
              <a:t>3</a:t>
            </a:r>
            <a:r>
              <a:rPr lang="ar-MA" sz="3200" b="1" dirty="0" smtClean="0">
                <a:solidFill>
                  <a:schemeClr val="tx1"/>
                </a:solidFill>
              </a:rPr>
              <a:t>وقد وصل الإسلام إلى البنغال بعد البعثة النبوية بحوالي قرن ونصف قرن.</a:t>
            </a:r>
            <a:endParaRPr lang="en-US" sz="3200" b="1" dirty="0">
              <a:solidFill>
                <a:schemeClr val="tx1"/>
              </a:solidFill>
            </a:endParaRPr>
          </a:p>
        </p:txBody>
      </p:sp>
      <p:sp>
        <p:nvSpPr>
          <p:cNvPr id="17" name="Rounded Rectangle 16"/>
          <p:cNvSpPr/>
          <p:nvPr/>
        </p:nvSpPr>
        <p:spPr>
          <a:xfrm>
            <a:off x="4048068"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صحيح</a:t>
            </a:r>
            <a:endParaRPr lang="en-US" sz="3150" b="1" dirty="0">
              <a:solidFill>
                <a:schemeClr val="tx1"/>
              </a:solidFill>
            </a:endParaRPr>
          </a:p>
        </p:txBody>
      </p:sp>
      <p:sp>
        <p:nvSpPr>
          <p:cNvPr id="18" name="Rounded Rectangle 17"/>
          <p:cNvSpPr/>
          <p:nvPr/>
        </p:nvSpPr>
        <p:spPr>
          <a:xfrm>
            <a:off x="222320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19" name="Rounded Rectangle 18"/>
          <p:cNvSpPr/>
          <p:nvPr/>
        </p:nvSpPr>
        <p:spPr>
          <a:xfrm>
            <a:off x="35104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t>كلاهما صحيح</a:t>
            </a:r>
            <a:endParaRPr lang="en-US" sz="3600" b="1" dirty="0"/>
          </a:p>
        </p:txBody>
      </p:sp>
      <p:sp>
        <p:nvSpPr>
          <p:cNvPr id="20" name="Rounded Rectangle 19"/>
          <p:cNvSpPr/>
          <p:nvPr/>
        </p:nvSpPr>
        <p:spPr>
          <a:xfrm>
            <a:off x="5862620" y="413817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a:t>
            </a:r>
            <a:r>
              <a:rPr lang="en-US" sz="3200" b="1" dirty="0" smtClean="0">
                <a:solidFill>
                  <a:schemeClr val="tx1"/>
                </a:solidFill>
              </a:rPr>
              <a:t>4</a:t>
            </a:r>
            <a:r>
              <a:rPr lang="ar-MA" sz="3200" b="1" dirty="0" smtClean="0">
                <a:solidFill>
                  <a:schemeClr val="tx1"/>
                </a:solidFill>
              </a:rPr>
              <a:t>وكان تجار العرب قد جذبوا المحليين إلى الإسلام بفضل أخلاقهم ....</a:t>
            </a:r>
            <a:endParaRPr lang="en-US" sz="3200" b="1" dirty="0">
              <a:solidFill>
                <a:schemeClr val="tx1"/>
              </a:solidFill>
            </a:endParaRPr>
          </a:p>
        </p:txBody>
      </p:sp>
      <p:sp>
        <p:nvSpPr>
          <p:cNvPr id="21" name="Rounded Rectangle 20"/>
          <p:cNvSpPr/>
          <p:nvPr/>
        </p:nvSpPr>
        <p:spPr>
          <a:xfrm>
            <a:off x="4082076" y="40924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solidFill>
                  <a:schemeClr val="tx1"/>
                </a:solidFill>
              </a:rPr>
              <a:t>الحسنة</a:t>
            </a:r>
            <a:endParaRPr lang="en-US" sz="3150" b="1" dirty="0">
              <a:solidFill>
                <a:schemeClr val="tx1"/>
              </a:solidFill>
            </a:endParaRPr>
          </a:p>
        </p:txBody>
      </p:sp>
      <p:sp>
        <p:nvSpPr>
          <p:cNvPr id="22" name="Rounded Rectangle 21"/>
          <p:cNvSpPr/>
          <p:nvPr/>
        </p:nvSpPr>
        <p:spPr>
          <a:xfrm>
            <a:off x="222320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solidFill>
                  <a:schemeClr val="tx1"/>
                </a:solidFill>
              </a:rPr>
              <a:t>السيئة</a:t>
            </a:r>
            <a:endParaRPr lang="en-US" sz="3150" b="1" dirty="0">
              <a:solidFill>
                <a:schemeClr val="tx1"/>
              </a:solidFill>
            </a:endParaRPr>
          </a:p>
        </p:txBody>
      </p:sp>
      <p:sp>
        <p:nvSpPr>
          <p:cNvPr id="23" name="Rounded Rectangle 22"/>
          <p:cNvSpPr/>
          <p:nvPr/>
        </p:nvSpPr>
        <p:spPr>
          <a:xfrm>
            <a:off x="35104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t>القبيحة</a:t>
            </a:r>
            <a:endParaRPr lang="en-US" sz="3150" b="1" dirty="0"/>
          </a:p>
        </p:txBody>
      </p:sp>
      <p:sp>
        <p:nvSpPr>
          <p:cNvPr id="24" name="Rounded Rectangle 23"/>
          <p:cNvSpPr/>
          <p:nvPr/>
        </p:nvSpPr>
        <p:spPr>
          <a:xfrm>
            <a:off x="5862620" y="539335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000" b="1" dirty="0">
                <a:solidFill>
                  <a:schemeClr val="tx1"/>
                </a:solidFill>
              </a:rPr>
              <a:t> </a:t>
            </a:r>
            <a:r>
              <a:rPr lang="en-US" sz="3000" b="1" dirty="0" smtClean="0">
                <a:solidFill>
                  <a:schemeClr val="tx1"/>
                </a:solidFill>
              </a:rPr>
              <a:t>-</a:t>
            </a:r>
            <a:r>
              <a:rPr lang="en-US" sz="3000" b="1" dirty="0" smtClean="0">
                <a:solidFill>
                  <a:schemeClr val="tx1"/>
                </a:solidFill>
              </a:rPr>
              <a:t>5</a:t>
            </a:r>
            <a:r>
              <a:rPr lang="ar-MA" sz="3000" b="1" dirty="0" smtClean="0">
                <a:solidFill>
                  <a:schemeClr val="tx1"/>
                </a:solidFill>
              </a:rPr>
              <a:t>التاجر الصادق مع الصديقين والشهداء والصالحين</a:t>
            </a:r>
            <a:endParaRPr lang="en-US" sz="3000" b="1" dirty="0">
              <a:solidFill>
                <a:schemeClr val="tx1"/>
              </a:solidFill>
            </a:endParaRPr>
          </a:p>
        </p:txBody>
      </p:sp>
      <p:sp>
        <p:nvSpPr>
          <p:cNvPr id="25" name="Rounded Rectangle 24"/>
          <p:cNvSpPr/>
          <p:nvPr/>
        </p:nvSpPr>
        <p:spPr>
          <a:xfrm>
            <a:off x="222320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925" b="1" dirty="0" smtClean="0">
                <a:solidFill>
                  <a:schemeClr val="tx1"/>
                </a:solidFill>
              </a:rPr>
              <a:t>صحيح</a:t>
            </a:r>
            <a:endParaRPr lang="en-US" sz="2925" b="1" dirty="0">
              <a:solidFill>
                <a:schemeClr val="tx1"/>
              </a:solidFill>
            </a:endParaRPr>
          </a:p>
        </p:txBody>
      </p:sp>
      <p:sp>
        <p:nvSpPr>
          <p:cNvPr id="26" name="Rounded Rectangle 25"/>
          <p:cNvSpPr/>
          <p:nvPr/>
        </p:nvSpPr>
        <p:spPr>
          <a:xfrm>
            <a:off x="4048068"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27" name="Rounded Rectangle 26"/>
          <p:cNvSpPr/>
          <p:nvPr/>
        </p:nvSpPr>
        <p:spPr>
          <a:xfrm>
            <a:off x="35104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t>كلاهما صحيح</a:t>
            </a:r>
            <a:endParaRPr lang="en-US" sz="3150" b="1" dirty="0"/>
          </a:p>
        </p:txBody>
      </p:sp>
      <mc:AlternateContent xmlns:mc="http://schemas.openxmlformats.org/markup-compatibility/2006" xmlns:a14="http://schemas.microsoft.com/office/drawing/2010/main">
        <mc:Choice Requires="a14">
          <p:sp>
            <p:nvSpPr>
              <p:cNvPr id="28" name="TextBox 27"/>
              <p:cNvSpPr txBox="1"/>
              <p:nvPr/>
            </p:nvSpPr>
            <p:spPr>
              <a:xfrm>
                <a:off x="3017392" y="33192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17392" y="331924"/>
                <a:ext cx="1114425" cy="8175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896464"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896464" y="144005"/>
                <a:ext cx="942975" cy="9228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262503"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262503" y="144005"/>
                <a:ext cx="942975" cy="9228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92530" y="1596683"/>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92530" y="1596683"/>
                <a:ext cx="1114425" cy="8175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1661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166181" y="1353739"/>
                <a:ext cx="942975" cy="9228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806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880681" y="1353739"/>
                <a:ext cx="942975" cy="9228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166181" y="2591301"/>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166181" y="2591301"/>
                <a:ext cx="942975" cy="9228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794957" y="277416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94957" y="2774168"/>
                <a:ext cx="1114425" cy="817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890081" y="409249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890081" y="4092498"/>
                <a:ext cx="1114425" cy="8175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325553" y="3893780"/>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325553" y="3893780"/>
                <a:ext cx="942975" cy="92280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166181" y="3846482"/>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166181" y="3846482"/>
                <a:ext cx="942975" cy="9228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880681" y="5085896"/>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880681" y="5085896"/>
                <a:ext cx="942975" cy="9228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325553" y="5133194"/>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325553" y="5133194"/>
                <a:ext cx="942975" cy="92280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80456" y="5348687"/>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080456" y="5348687"/>
                <a:ext cx="1114425" cy="81758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09788" y="266686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09788" y="2666869"/>
                <a:ext cx="942975" cy="922801"/>
              </a:xfrm>
              <a:prstGeom prst="rect">
                <a:avLst/>
              </a:prstGeom>
              <a:blipFill>
                <a:blip r:embed="rId16"/>
                <a:stretch>
                  <a:fillRect/>
                </a:stretch>
              </a:blipFill>
            </p:spPr>
            <p:txBody>
              <a:bodyPr/>
              <a:lstStyle/>
              <a:p>
                <a:r>
                  <a:rPr lang="en-US">
                    <a:noFill/>
                  </a:rPr>
                  <a:t> </a:t>
                </a:r>
              </a:p>
            </p:txBody>
          </p:sp>
        </mc:Fallback>
      </mc:AlternateContent>
      <p:sp>
        <p:nvSpPr>
          <p:cNvPr id="43" name="Rounded Rectangle 42"/>
          <p:cNvSpPr/>
          <p:nvPr/>
        </p:nvSpPr>
        <p:spPr>
          <a:xfrm>
            <a:off x="5862620" y="6636609"/>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a:t>
            </a:r>
            <a:r>
              <a:rPr lang="en-US" sz="3200" b="1" dirty="0" smtClean="0">
                <a:solidFill>
                  <a:schemeClr val="tx1"/>
                </a:solidFill>
              </a:rPr>
              <a:t>6</a:t>
            </a:r>
            <a:r>
              <a:rPr lang="ar-MA" sz="3200" b="1" dirty="0" smtClean="0">
                <a:solidFill>
                  <a:schemeClr val="tx1"/>
                </a:solidFill>
              </a:rPr>
              <a:t>ما جمع الساكن ؟</a:t>
            </a:r>
            <a:endParaRPr lang="en-US" sz="3200" b="1" dirty="0">
              <a:solidFill>
                <a:schemeClr val="tx1"/>
              </a:solidFill>
            </a:endParaRPr>
          </a:p>
        </p:txBody>
      </p:sp>
      <p:sp>
        <p:nvSpPr>
          <p:cNvPr id="44" name="Rounded Rectangle 43"/>
          <p:cNvSpPr/>
          <p:nvPr/>
        </p:nvSpPr>
        <p:spPr>
          <a:xfrm>
            <a:off x="4048069"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الساكين</a:t>
            </a:r>
            <a:endParaRPr lang="en-US" sz="3150" b="1" dirty="0">
              <a:solidFill>
                <a:schemeClr val="tx1"/>
              </a:solidFill>
            </a:endParaRPr>
          </a:p>
        </p:txBody>
      </p:sp>
      <p:sp>
        <p:nvSpPr>
          <p:cNvPr id="45" name="Rounded Rectangle 44"/>
          <p:cNvSpPr/>
          <p:nvPr/>
        </p:nvSpPr>
        <p:spPr>
          <a:xfrm>
            <a:off x="222320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السكان</a:t>
            </a:r>
            <a:endParaRPr lang="en-US" sz="3150" b="1" dirty="0">
              <a:solidFill>
                <a:schemeClr val="tx1"/>
              </a:solidFill>
            </a:endParaRPr>
          </a:p>
        </p:txBody>
      </p:sp>
      <p:sp>
        <p:nvSpPr>
          <p:cNvPr id="46" name="Rounded Rectangle 45"/>
          <p:cNvSpPr/>
          <p:nvPr/>
        </p:nvSpPr>
        <p:spPr>
          <a:xfrm>
            <a:off x="35104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t>السوق</a:t>
            </a:r>
            <a:endParaRPr lang="en-US" sz="3150" b="1" dirty="0"/>
          </a:p>
        </p:txBody>
      </p:sp>
      <mc:AlternateContent xmlns:mc="http://schemas.openxmlformats.org/markup-compatibility/2006" xmlns:a14="http://schemas.microsoft.com/office/drawing/2010/main">
        <mc:Choice Requires="a14">
          <p:sp>
            <p:nvSpPr>
              <p:cNvPr id="47" name="TextBox 46"/>
              <p:cNvSpPr txBox="1"/>
              <p:nvPr/>
            </p:nvSpPr>
            <p:spPr>
              <a:xfrm>
                <a:off x="3080457" y="658013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80457" y="6580134"/>
                <a:ext cx="1114425" cy="81758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80682" y="6344917"/>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880682" y="6344917"/>
                <a:ext cx="942975" cy="92280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246724" y="639221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246724" y="6392215"/>
                <a:ext cx="942975" cy="922801"/>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6404641"/>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00" decel="100000"/>
                                        <p:tgtEl>
                                          <p:spTgt spid="5"/>
                                        </p:tgtEl>
                                      </p:cBhvr>
                                    </p:animEffect>
                                    <p:anim calcmode="lin" valueType="num">
                                      <p:cBhvr>
                                        <p:cTn id="8" dur="1200" decel="100000" fill="hold"/>
                                        <p:tgtEl>
                                          <p:spTgt spid="5"/>
                                        </p:tgtEl>
                                        <p:attrNameLst>
                                          <p:attrName>style.rotation</p:attrName>
                                        </p:attrNameLst>
                                      </p:cBhvr>
                                      <p:tavLst>
                                        <p:tav tm="0">
                                          <p:val>
                                            <p:fltVal val="-90"/>
                                          </p:val>
                                        </p:tav>
                                        <p:tav tm="100000">
                                          <p:val>
                                            <p:fltVal val="0"/>
                                          </p:val>
                                        </p:tav>
                                      </p:tavLst>
                                    </p:anim>
                                    <p:anim calcmode="lin" valueType="num">
                                      <p:cBhvr>
                                        <p:cTn id="9" dur="1200" decel="100000" fill="hold"/>
                                        <p:tgtEl>
                                          <p:spTgt spid="5"/>
                                        </p:tgtEl>
                                        <p:attrNameLst>
                                          <p:attrName>ppt_x</p:attrName>
                                        </p:attrNameLst>
                                      </p:cBhvr>
                                      <p:tavLst>
                                        <p:tav tm="0">
                                          <p:val>
                                            <p:strVal val="#ppt_x+0.4"/>
                                          </p:val>
                                        </p:tav>
                                        <p:tav tm="100000">
                                          <p:val>
                                            <p:strVal val="#ppt_x-0.05"/>
                                          </p:val>
                                        </p:tav>
                                      </p:tavLst>
                                    </p:anim>
                                    <p:anim calcmode="lin" valueType="num">
                                      <p:cBhvr>
                                        <p:cTn id="10" dur="1200" decel="100000" fill="hold"/>
                                        <p:tgtEl>
                                          <p:spTgt spid="5"/>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5"/>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5"/>
                                        </p:tgtEl>
                                        <p:attrNameLst>
                                          <p:attrName>ppt_y</p:attrName>
                                        </p:attrNameLst>
                                      </p:cBhvr>
                                      <p:tavLst>
                                        <p:tav tm="0">
                                          <p:val>
                                            <p:strVal val="#ppt_y+0.1"/>
                                          </p:val>
                                        </p:tav>
                                        <p:tav tm="100000">
                                          <p:val>
                                            <p:strVal val="#ppt_y"/>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par>
                                <p:cTn id="34" presetID="3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200" decel="100000"/>
                                        <p:tgtEl>
                                          <p:spTgt spid="12"/>
                                        </p:tgtEl>
                                      </p:cBhvr>
                                    </p:animEffect>
                                    <p:anim calcmode="lin" valueType="num">
                                      <p:cBhvr>
                                        <p:cTn id="37" dur="1200" decel="100000" fill="hold"/>
                                        <p:tgtEl>
                                          <p:spTgt spid="12"/>
                                        </p:tgtEl>
                                        <p:attrNameLst>
                                          <p:attrName>style.rotation</p:attrName>
                                        </p:attrNameLst>
                                      </p:cBhvr>
                                      <p:tavLst>
                                        <p:tav tm="0">
                                          <p:val>
                                            <p:fltVal val="-90"/>
                                          </p:val>
                                        </p:tav>
                                        <p:tav tm="100000">
                                          <p:val>
                                            <p:fltVal val="0"/>
                                          </p:val>
                                        </p:tav>
                                      </p:tavLst>
                                    </p:anim>
                                    <p:anim calcmode="lin" valueType="num">
                                      <p:cBhvr>
                                        <p:cTn id="38" dur="1200" decel="100000" fill="hold"/>
                                        <p:tgtEl>
                                          <p:spTgt spid="12"/>
                                        </p:tgtEl>
                                        <p:attrNameLst>
                                          <p:attrName>ppt_x</p:attrName>
                                        </p:attrNameLst>
                                      </p:cBhvr>
                                      <p:tavLst>
                                        <p:tav tm="0">
                                          <p:val>
                                            <p:strVal val="#ppt_x+0.4"/>
                                          </p:val>
                                        </p:tav>
                                        <p:tav tm="100000">
                                          <p:val>
                                            <p:strVal val="#ppt_x-0.05"/>
                                          </p:val>
                                        </p:tav>
                                      </p:tavLst>
                                    </p:anim>
                                    <p:anim calcmode="lin" valueType="num">
                                      <p:cBhvr>
                                        <p:cTn id="39" dur="1200" decel="100000" fill="hold"/>
                                        <p:tgtEl>
                                          <p:spTgt spid="12"/>
                                        </p:tgtEl>
                                        <p:attrNameLst>
                                          <p:attrName>ppt_y</p:attrName>
                                        </p:attrNameLst>
                                      </p:cBhvr>
                                      <p:tavLst>
                                        <p:tav tm="0">
                                          <p:val>
                                            <p:strVal val="#ppt_y-0.4"/>
                                          </p:val>
                                        </p:tav>
                                        <p:tav tm="100000">
                                          <p:val>
                                            <p:strVal val="#ppt_y+0.1"/>
                                          </p:val>
                                        </p:tav>
                                      </p:tavLst>
                                    </p:anim>
                                    <p:anim calcmode="lin" valueType="num">
                                      <p:cBhvr>
                                        <p:cTn id="40" dur="300" accel="100000" fill="hold">
                                          <p:stCondLst>
                                            <p:cond delay="1200"/>
                                          </p:stCondLst>
                                        </p:cTn>
                                        <p:tgtEl>
                                          <p:spTgt spid="12"/>
                                        </p:tgtEl>
                                        <p:attrNameLst>
                                          <p:attrName>ppt_x</p:attrName>
                                        </p:attrNameLst>
                                      </p:cBhvr>
                                      <p:tavLst>
                                        <p:tav tm="0">
                                          <p:val>
                                            <p:strVal val="#ppt_x-0.05"/>
                                          </p:val>
                                        </p:tav>
                                        <p:tav tm="100000">
                                          <p:val>
                                            <p:strVal val="#ppt_x"/>
                                          </p:val>
                                        </p:tav>
                                      </p:tavLst>
                                    </p:anim>
                                    <p:anim calcmode="lin" valueType="num">
                                      <p:cBhvr>
                                        <p:cTn id="41" dur="300" accel="100000" fill="hold">
                                          <p:stCondLst>
                                            <p:cond delay="1200"/>
                                          </p:stCondLst>
                                        </p:cTn>
                                        <p:tgtEl>
                                          <p:spTgt spid="12"/>
                                        </p:tgtEl>
                                        <p:attrNameLst>
                                          <p:attrName>ppt_y</p:attrName>
                                        </p:attrNameLst>
                                      </p:cBhvr>
                                      <p:tavLst>
                                        <p:tav tm="0">
                                          <p:val>
                                            <p:strVal val="#ppt_y+0.1"/>
                                          </p:val>
                                        </p:tav>
                                        <p:tav tm="100000">
                                          <p:val>
                                            <p:strVal val="#ppt_y"/>
                                          </p:val>
                                        </p:tav>
                                      </p:tavLst>
                                    </p:anim>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 calcmode="lin" valueType="num">
                                      <p:cBhvr>
                                        <p:cTn id="4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3"/>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 calcmode="lin" valueType="num">
                                      <p:cBhvr>
                                        <p:cTn id="5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4"/>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5"/>
                                        </p:tgtEl>
                                        <p:attrNameLst>
                                          <p:attrName>ppt_y</p:attrName>
                                        </p:attrNameLst>
                                      </p:cBhvr>
                                      <p:tavLst>
                                        <p:tav tm="0">
                                          <p:val>
                                            <p:strVal val="#ppt_y"/>
                                          </p:val>
                                        </p:tav>
                                        <p:tav tm="100000">
                                          <p:val>
                                            <p:strVal val="#ppt_y"/>
                                          </p:val>
                                        </p:tav>
                                      </p:tavLst>
                                    </p:anim>
                                    <p:anim calcmode="lin" valueType="num">
                                      <p:cBhvr>
                                        <p:cTn id="6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5"/>
                                        </p:tgtEl>
                                      </p:cBhvr>
                                    </p:animEffect>
                                  </p:childTnLst>
                                </p:cTn>
                              </p:par>
                              <p:par>
                                <p:cTn id="63" presetID="3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200" decel="100000"/>
                                        <p:tgtEl>
                                          <p:spTgt spid="16"/>
                                        </p:tgtEl>
                                      </p:cBhvr>
                                    </p:animEffect>
                                    <p:anim calcmode="lin" valueType="num">
                                      <p:cBhvr>
                                        <p:cTn id="66" dur="1200" decel="100000" fill="hold"/>
                                        <p:tgtEl>
                                          <p:spTgt spid="16"/>
                                        </p:tgtEl>
                                        <p:attrNameLst>
                                          <p:attrName>style.rotation</p:attrName>
                                        </p:attrNameLst>
                                      </p:cBhvr>
                                      <p:tavLst>
                                        <p:tav tm="0">
                                          <p:val>
                                            <p:fltVal val="-90"/>
                                          </p:val>
                                        </p:tav>
                                        <p:tav tm="100000">
                                          <p:val>
                                            <p:fltVal val="0"/>
                                          </p:val>
                                        </p:tav>
                                      </p:tavLst>
                                    </p:anim>
                                    <p:anim calcmode="lin" valueType="num">
                                      <p:cBhvr>
                                        <p:cTn id="67" dur="1200" decel="100000" fill="hold"/>
                                        <p:tgtEl>
                                          <p:spTgt spid="16"/>
                                        </p:tgtEl>
                                        <p:attrNameLst>
                                          <p:attrName>ppt_x</p:attrName>
                                        </p:attrNameLst>
                                      </p:cBhvr>
                                      <p:tavLst>
                                        <p:tav tm="0">
                                          <p:val>
                                            <p:strVal val="#ppt_x+0.4"/>
                                          </p:val>
                                        </p:tav>
                                        <p:tav tm="100000">
                                          <p:val>
                                            <p:strVal val="#ppt_x-0.05"/>
                                          </p:val>
                                        </p:tav>
                                      </p:tavLst>
                                    </p:anim>
                                    <p:anim calcmode="lin" valueType="num">
                                      <p:cBhvr>
                                        <p:cTn id="68" dur="1200" decel="100000" fill="hold"/>
                                        <p:tgtEl>
                                          <p:spTgt spid="16"/>
                                        </p:tgtEl>
                                        <p:attrNameLst>
                                          <p:attrName>ppt_y</p:attrName>
                                        </p:attrNameLst>
                                      </p:cBhvr>
                                      <p:tavLst>
                                        <p:tav tm="0">
                                          <p:val>
                                            <p:strVal val="#ppt_y-0.4"/>
                                          </p:val>
                                        </p:tav>
                                        <p:tav tm="100000">
                                          <p:val>
                                            <p:strVal val="#ppt_y+0.1"/>
                                          </p:val>
                                        </p:tav>
                                      </p:tavLst>
                                    </p:anim>
                                    <p:anim calcmode="lin" valueType="num">
                                      <p:cBhvr>
                                        <p:cTn id="69" dur="300" accel="100000" fill="hold">
                                          <p:stCondLst>
                                            <p:cond delay="1200"/>
                                          </p:stCondLst>
                                        </p:cTn>
                                        <p:tgtEl>
                                          <p:spTgt spid="16"/>
                                        </p:tgtEl>
                                        <p:attrNameLst>
                                          <p:attrName>ppt_x</p:attrName>
                                        </p:attrNameLst>
                                      </p:cBhvr>
                                      <p:tavLst>
                                        <p:tav tm="0">
                                          <p:val>
                                            <p:strVal val="#ppt_x-0.05"/>
                                          </p:val>
                                        </p:tav>
                                        <p:tav tm="100000">
                                          <p:val>
                                            <p:strVal val="#ppt_x"/>
                                          </p:val>
                                        </p:tav>
                                      </p:tavLst>
                                    </p:anim>
                                    <p:anim calcmode="lin" valueType="num">
                                      <p:cBhvr>
                                        <p:cTn id="70" dur="300" accel="100000" fill="hold">
                                          <p:stCondLst>
                                            <p:cond delay="1200"/>
                                          </p:stCondLst>
                                        </p:cTn>
                                        <p:tgtEl>
                                          <p:spTgt spid="16"/>
                                        </p:tgtEl>
                                        <p:attrNameLst>
                                          <p:attrName>ppt_y</p:attrName>
                                        </p:attrNameLst>
                                      </p:cBhvr>
                                      <p:tavLst>
                                        <p:tav tm="0">
                                          <p:val>
                                            <p:strVal val="#ppt_y+0.1"/>
                                          </p:val>
                                        </p:tav>
                                        <p:tav tm="100000">
                                          <p:val>
                                            <p:strVal val="#ppt_y"/>
                                          </p:val>
                                        </p:tav>
                                      </p:tavLst>
                                    </p:anim>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7"/>
                                        </p:tgtEl>
                                        <p:attrNameLst>
                                          <p:attrName>ppt_y</p:attrName>
                                        </p:attrNameLst>
                                      </p:cBhvr>
                                      <p:tavLst>
                                        <p:tav tm="0">
                                          <p:val>
                                            <p:strVal val="#ppt_y"/>
                                          </p:val>
                                        </p:tav>
                                        <p:tav tm="100000">
                                          <p:val>
                                            <p:strVal val="#ppt_y"/>
                                          </p:val>
                                        </p:tav>
                                      </p:tavLst>
                                    </p:anim>
                                    <p:anim calcmode="lin" valueType="num">
                                      <p:cBhvr>
                                        <p:cTn id="7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7"/>
                                        </p:tgtEl>
                                      </p:cBhvr>
                                    </p:animEffect>
                                  </p:childTnLst>
                                </p:cTn>
                              </p:par>
                              <p:par>
                                <p:cTn id="78" presetID="41" presetClass="entr" presetSubtype="0" fill="hold" grpId="0" nodeType="withEffect">
                                  <p:stCondLst>
                                    <p:cond delay="0"/>
                                  </p:stCondLst>
                                  <p:iterate type="lt">
                                    <p:tmPct val="10000"/>
                                  </p:iterate>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8"/>
                                        </p:tgtEl>
                                        <p:attrNameLst>
                                          <p:attrName>ppt_y</p:attrName>
                                        </p:attrNameLst>
                                      </p:cBhvr>
                                      <p:tavLst>
                                        <p:tav tm="0">
                                          <p:val>
                                            <p:strVal val="#ppt_y"/>
                                          </p:val>
                                        </p:tav>
                                        <p:tav tm="100000">
                                          <p:val>
                                            <p:strVal val="#ppt_y"/>
                                          </p:val>
                                        </p:tav>
                                      </p:tavLst>
                                    </p:anim>
                                    <p:anim calcmode="lin" valueType="num">
                                      <p:cBhvr>
                                        <p:cTn id="8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8"/>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9"/>
                                        </p:tgtEl>
                                        <p:attrNameLst>
                                          <p:attrName>ppt_y</p:attrName>
                                        </p:attrNameLst>
                                      </p:cBhvr>
                                      <p:tavLst>
                                        <p:tav tm="0">
                                          <p:val>
                                            <p:strVal val="#ppt_y"/>
                                          </p:val>
                                        </p:tav>
                                        <p:tav tm="100000">
                                          <p:val>
                                            <p:strVal val="#ppt_y"/>
                                          </p:val>
                                        </p:tav>
                                      </p:tavLst>
                                    </p:anim>
                                    <p:anim calcmode="lin" valueType="num">
                                      <p:cBhvr>
                                        <p:cTn id="8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9"/>
                                        </p:tgtEl>
                                      </p:cBhvr>
                                    </p:animEffect>
                                  </p:childTnLst>
                                </p:cTn>
                              </p:par>
                              <p:par>
                                <p:cTn id="92" presetID="30"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200" decel="100000"/>
                                        <p:tgtEl>
                                          <p:spTgt spid="20"/>
                                        </p:tgtEl>
                                      </p:cBhvr>
                                    </p:animEffect>
                                    <p:anim calcmode="lin" valueType="num">
                                      <p:cBhvr>
                                        <p:cTn id="95" dur="1200" decel="100000" fill="hold"/>
                                        <p:tgtEl>
                                          <p:spTgt spid="20"/>
                                        </p:tgtEl>
                                        <p:attrNameLst>
                                          <p:attrName>style.rotation</p:attrName>
                                        </p:attrNameLst>
                                      </p:cBhvr>
                                      <p:tavLst>
                                        <p:tav tm="0">
                                          <p:val>
                                            <p:fltVal val="-90"/>
                                          </p:val>
                                        </p:tav>
                                        <p:tav tm="100000">
                                          <p:val>
                                            <p:fltVal val="0"/>
                                          </p:val>
                                        </p:tav>
                                      </p:tavLst>
                                    </p:anim>
                                    <p:anim calcmode="lin" valueType="num">
                                      <p:cBhvr>
                                        <p:cTn id="96" dur="1200" decel="100000" fill="hold"/>
                                        <p:tgtEl>
                                          <p:spTgt spid="20"/>
                                        </p:tgtEl>
                                        <p:attrNameLst>
                                          <p:attrName>ppt_x</p:attrName>
                                        </p:attrNameLst>
                                      </p:cBhvr>
                                      <p:tavLst>
                                        <p:tav tm="0">
                                          <p:val>
                                            <p:strVal val="#ppt_x+0.4"/>
                                          </p:val>
                                        </p:tav>
                                        <p:tav tm="100000">
                                          <p:val>
                                            <p:strVal val="#ppt_x-0.05"/>
                                          </p:val>
                                        </p:tav>
                                      </p:tavLst>
                                    </p:anim>
                                    <p:anim calcmode="lin" valueType="num">
                                      <p:cBhvr>
                                        <p:cTn id="97" dur="1200" decel="100000" fill="hold"/>
                                        <p:tgtEl>
                                          <p:spTgt spid="20"/>
                                        </p:tgtEl>
                                        <p:attrNameLst>
                                          <p:attrName>ppt_y</p:attrName>
                                        </p:attrNameLst>
                                      </p:cBhvr>
                                      <p:tavLst>
                                        <p:tav tm="0">
                                          <p:val>
                                            <p:strVal val="#ppt_y-0.4"/>
                                          </p:val>
                                        </p:tav>
                                        <p:tav tm="100000">
                                          <p:val>
                                            <p:strVal val="#ppt_y+0.1"/>
                                          </p:val>
                                        </p:tav>
                                      </p:tavLst>
                                    </p:anim>
                                    <p:anim calcmode="lin" valueType="num">
                                      <p:cBhvr>
                                        <p:cTn id="98" dur="300" accel="100000" fill="hold">
                                          <p:stCondLst>
                                            <p:cond delay="1200"/>
                                          </p:stCondLst>
                                        </p:cTn>
                                        <p:tgtEl>
                                          <p:spTgt spid="20"/>
                                        </p:tgtEl>
                                        <p:attrNameLst>
                                          <p:attrName>ppt_x</p:attrName>
                                        </p:attrNameLst>
                                      </p:cBhvr>
                                      <p:tavLst>
                                        <p:tav tm="0">
                                          <p:val>
                                            <p:strVal val="#ppt_x-0.05"/>
                                          </p:val>
                                        </p:tav>
                                        <p:tav tm="100000">
                                          <p:val>
                                            <p:strVal val="#ppt_x"/>
                                          </p:val>
                                        </p:tav>
                                      </p:tavLst>
                                    </p:anim>
                                    <p:anim calcmode="lin" valueType="num">
                                      <p:cBhvr>
                                        <p:cTn id="99" dur="300" accel="100000" fill="hold">
                                          <p:stCondLst>
                                            <p:cond delay="1200"/>
                                          </p:stCondLst>
                                        </p:cTn>
                                        <p:tgtEl>
                                          <p:spTgt spid="20"/>
                                        </p:tgtEl>
                                        <p:attrNameLst>
                                          <p:attrName>ppt_y</p:attrName>
                                        </p:attrNameLst>
                                      </p:cBhvr>
                                      <p:tavLst>
                                        <p:tav tm="0">
                                          <p:val>
                                            <p:strVal val="#ppt_y+0.1"/>
                                          </p:val>
                                        </p:tav>
                                        <p:tav tm="100000">
                                          <p:val>
                                            <p:strVal val="#ppt_y"/>
                                          </p:val>
                                        </p:tav>
                                      </p:tavLst>
                                    </p:anim>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1"/>
                                        </p:tgtEl>
                                        <p:attrNameLst>
                                          <p:attrName>ppt_y</p:attrName>
                                        </p:attrNameLst>
                                      </p:cBhvr>
                                      <p:tavLst>
                                        <p:tav tm="0">
                                          <p:val>
                                            <p:strVal val="#ppt_y"/>
                                          </p:val>
                                        </p:tav>
                                        <p:tav tm="100000">
                                          <p:val>
                                            <p:strVal val="#ppt_y"/>
                                          </p:val>
                                        </p:tav>
                                      </p:tavLst>
                                    </p:anim>
                                    <p:anim calcmode="lin" valueType="num">
                                      <p:cBhvr>
                                        <p:cTn id="10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1"/>
                                        </p:tgtEl>
                                      </p:cBhvr>
                                    </p:animEffect>
                                  </p:childTnLst>
                                </p:cTn>
                              </p:par>
                              <p:par>
                                <p:cTn id="107" presetID="41" presetClass="entr" presetSubtype="0" fill="hold" grpId="0" nodeType="withEffect">
                                  <p:stCondLst>
                                    <p:cond delay="0"/>
                                  </p:stCondLst>
                                  <p:iterate type="lt">
                                    <p:tmPct val="10000"/>
                                  </p:iterate>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2"/>
                                        </p:tgtEl>
                                        <p:attrNameLst>
                                          <p:attrName>ppt_y</p:attrName>
                                        </p:attrNameLst>
                                      </p:cBhvr>
                                      <p:tavLst>
                                        <p:tav tm="0">
                                          <p:val>
                                            <p:strVal val="#ppt_y"/>
                                          </p:val>
                                        </p:tav>
                                        <p:tav tm="100000">
                                          <p:val>
                                            <p:strVal val="#ppt_y"/>
                                          </p:val>
                                        </p:tav>
                                      </p:tavLst>
                                    </p:anim>
                                    <p:anim calcmode="lin" valueType="num">
                                      <p:cBhvr>
                                        <p:cTn id="11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2"/>
                                        </p:tgtEl>
                                      </p:cBhvr>
                                    </p:animEffect>
                                  </p:childTnLst>
                                </p:cTn>
                              </p:par>
                              <p:par>
                                <p:cTn id="114" presetID="41" presetClass="entr" presetSubtype="0" fill="hold" grpId="0" nodeType="withEffect">
                                  <p:stCondLst>
                                    <p:cond delay="0"/>
                                  </p:stCondLst>
                                  <p:iterate type="lt">
                                    <p:tmPct val="10000"/>
                                  </p:iterate>
                                  <p:childTnLst>
                                    <p:set>
                                      <p:cBhvr>
                                        <p:cTn id="115" dur="1" fill="hold">
                                          <p:stCondLst>
                                            <p:cond delay="0"/>
                                          </p:stCondLst>
                                        </p:cTn>
                                        <p:tgtEl>
                                          <p:spTgt spid="23"/>
                                        </p:tgtEl>
                                        <p:attrNameLst>
                                          <p:attrName>style.visibility</p:attrName>
                                        </p:attrNameLst>
                                      </p:cBhvr>
                                      <p:to>
                                        <p:strVal val="visible"/>
                                      </p:to>
                                    </p:set>
                                    <p:anim calcmode="lin" valueType="num">
                                      <p:cBhvr>
                                        <p:cTn id="1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23"/>
                                        </p:tgtEl>
                                        <p:attrNameLst>
                                          <p:attrName>ppt_y</p:attrName>
                                        </p:attrNameLst>
                                      </p:cBhvr>
                                      <p:tavLst>
                                        <p:tav tm="0">
                                          <p:val>
                                            <p:strVal val="#ppt_y"/>
                                          </p:val>
                                        </p:tav>
                                        <p:tav tm="100000">
                                          <p:val>
                                            <p:strVal val="#ppt_y"/>
                                          </p:val>
                                        </p:tav>
                                      </p:tavLst>
                                    </p:anim>
                                    <p:anim calcmode="lin" valueType="num">
                                      <p:cBhvr>
                                        <p:cTn id="1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23"/>
                                        </p:tgtEl>
                                      </p:cBhvr>
                                    </p:animEffect>
                                  </p:childTnLst>
                                </p:cTn>
                              </p:par>
                              <p:par>
                                <p:cTn id="121" presetID="30"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200" decel="100000"/>
                                        <p:tgtEl>
                                          <p:spTgt spid="24"/>
                                        </p:tgtEl>
                                      </p:cBhvr>
                                    </p:animEffect>
                                    <p:anim calcmode="lin" valueType="num">
                                      <p:cBhvr>
                                        <p:cTn id="124" dur="1200" decel="100000" fill="hold"/>
                                        <p:tgtEl>
                                          <p:spTgt spid="24"/>
                                        </p:tgtEl>
                                        <p:attrNameLst>
                                          <p:attrName>style.rotation</p:attrName>
                                        </p:attrNameLst>
                                      </p:cBhvr>
                                      <p:tavLst>
                                        <p:tav tm="0">
                                          <p:val>
                                            <p:fltVal val="-90"/>
                                          </p:val>
                                        </p:tav>
                                        <p:tav tm="100000">
                                          <p:val>
                                            <p:fltVal val="0"/>
                                          </p:val>
                                        </p:tav>
                                      </p:tavLst>
                                    </p:anim>
                                    <p:anim calcmode="lin" valueType="num">
                                      <p:cBhvr>
                                        <p:cTn id="125" dur="1200" decel="100000" fill="hold"/>
                                        <p:tgtEl>
                                          <p:spTgt spid="24"/>
                                        </p:tgtEl>
                                        <p:attrNameLst>
                                          <p:attrName>ppt_x</p:attrName>
                                        </p:attrNameLst>
                                      </p:cBhvr>
                                      <p:tavLst>
                                        <p:tav tm="0">
                                          <p:val>
                                            <p:strVal val="#ppt_x+0.4"/>
                                          </p:val>
                                        </p:tav>
                                        <p:tav tm="100000">
                                          <p:val>
                                            <p:strVal val="#ppt_x-0.05"/>
                                          </p:val>
                                        </p:tav>
                                      </p:tavLst>
                                    </p:anim>
                                    <p:anim calcmode="lin" valueType="num">
                                      <p:cBhvr>
                                        <p:cTn id="126" dur="1200" decel="100000" fill="hold"/>
                                        <p:tgtEl>
                                          <p:spTgt spid="24"/>
                                        </p:tgtEl>
                                        <p:attrNameLst>
                                          <p:attrName>ppt_y</p:attrName>
                                        </p:attrNameLst>
                                      </p:cBhvr>
                                      <p:tavLst>
                                        <p:tav tm="0">
                                          <p:val>
                                            <p:strVal val="#ppt_y-0.4"/>
                                          </p:val>
                                        </p:tav>
                                        <p:tav tm="100000">
                                          <p:val>
                                            <p:strVal val="#ppt_y+0.1"/>
                                          </p:val>
                                        </p:tav>
                                      </p:tavLst>
                                    </p:anim>
                                    <p:anim calcmode="lin" valueType="num">
                                      <p:cBhvr>
                                        <p:cTn id="127" dur="300" accel="100000" fill="hold">
                                          <p:stCondLst>
                                            <p:cond delay="1200"/>
                                          </p:stCondLst>
                                        </p:cTn>
                                        <p:tgtEl>
                                          <p:spTgt spid="24"/>
                                        </p:tgtEl>
                                        <p:attrNameLst>
                                          <p:attrName>ppt_x</p:attrName>
                                        </p:attrNameLst>
                                      </p:cBhvr>
                                      <p:tavLst>
                                        <p:tav tm="0">
                                          <p:val>
                                            <p:strVal val="#ppt_x-0.05"/>
                                          </p:val>
                                        </p:tav>
                                        <p:tav tm="100000">
                                          <p:val>
                                            <p:strVal val="#ppt_x"/>
                                          </p:val>
                                        </p:tav>
                                      </p:tavLst>
                                    </p:anim>
                                    <p:anim calcmode="lin" valueType="num">
                                      <p:cBhvr>
                                        <p:cTn id="128" dur="300" accel="100000" fill="hold">
                                          <p:stCondLst>
                                            <p:cond delay="1200"/>
                                          </p:stCondLst>
                                        </p:cTn>
                                        <p:tgtEl>
                                          <p:spTgt spid="24"/>
                                        </p:tgtEl>
                                        <p:attrNameLst>
                                          <p:attrName>ppt_y</p:attrName>
                                        </p:attrNameLst>
                                      </p:cBhvr>
                                      <p:tavLst>
                                        <p:tav tm="0">
                                          <p:val>
                                            <p:strVal val="#ppt_y+0.1"/>
                                          </p:val>
                                        </p:tav>
                                        <p:tav tm="100000">
                                          <p:val>
                                            <p:strVal val="#ppt_y"/>
                                          </p:val>
                                        </p:tav>
                                      </p:tavLst>
                                    </p:anim>
                                  </p:childTnLst>
                                </p:cTn>
                              </p:par>
                              <p:par>
                                <p:cTn id="129" presetID="41" presetClass="entr" presetSubtype="0" fill="hold" grpId="0" nodeType="withEffect">
                                  <p:stCondLst>
                                    <p:cond delay="0"/>
                                  </p:stCondLst>
                                  <p:iterate type="lt">
                                    <p:tmPct val="10000"/>
                                  </p:iterate>
                                  <p:childTnLst>
                                    <p:set>
                                      <p:cBhvr>
                                        <p:cTn id="130" dur="1" fill="hold">
                                          <p:stCondLst>
                                            <p:cond delay="0"/>
                                          </p:stCondLst>
                                        </p:cTn>
                                        <p:tgtEl>
                                          <p:spTgt spid="26"/>
                                        </p:tgtEl>
                                        <p:attrNameLst>
                                          <p:attrName>style.visibility</p:attrName>
                                        </p:attrNameLst>
                                      </p:cBhvr>
                                      <p:to>
                                        <p:strVal val="visible"/>
                                      </p:to>
                                    </p:set>
                                    <p:anim calcmode="lin" valueType="num">
                                      <p:cBhvr>
                                        <p:cTn id="13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26"/>
                                        </p:tgtEl>
                                        <p:attrNameLst>
                                          <p:attrName>ppt_y</p:attrName>
                                        </p:attrNameLst>
                                      </p:cBhvr>
                                      <p:tavLst>
                                        <p:tav tm="0">
                                          <p:val>
                                            <p:strVal val="#ppt_y"/>
                                          </p:val>
                                        </p:tav>
                                        <p:tav tm="100000">
                                          <p:val>
                                            <p:strVal val="#ppt_y"/>
                                          </p:val>
                                        </p:tav>
                                      </p:tavLst>
                                    </p:anim>
                                    <p:anim calcmode="lin" valueType="num">
                                      <p:cBhvr>
                                        <p:cTn id="13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26"/>
                                        </p:tgtEl>
                                      </p:cBhvr>
                                    </p:animEffect>
                                  </p:childTnLst>
                                </p:cTn>
                              </p:par>
                              <p:par>
                                <p:cTn id="136" presetID="41" presetClass="entr" presetSubtype="0" fill="hold" grpId="0" nodeType="withEffect">
                                  <p:stCondLst>
                                    <p:cond delay="0"/>
                                  </p:stCondLst>
                                  <p:iterate type="lt">
                                    <p:tmPct val="10000"/>
                                  </p:iterate>
                                  <p:childTnLst>
                                    <p:set>
                                      <p:cBhvr>
                                        <p:cTn id="137" dur="1" fill="hold">
                                          <p:stCondLst>
                                            <p:cond delay="0"/>
                                          </p:stCondLst>
                                        </p:cTn>
                                        <p:tgtEl>
                                          <p:spTgt spid="25"/>
                                        </p:tgtEl>
                                        <p:attrNameLst>
                                          <p:attrName>style.visibility</p:attrName>
                                        </p:attrNameLst>
                                      </p:cBhvr>
                                      <p:to>
                                        <p:strVal val="visible"/>
                                      </p:to>
                                    </p:set>
                                    <p:anim calcmode="lin" valueType="num">
                                      <p:cBhvr>
                                        <p:cTn id="13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9" dur="500" fill="hold"/>
                                        <p:tgtEl>
                                          <p:spTgt spid="25"/>
                                        </p:tgtEl>
                                        <p:attrNameLst>
                                          <p:attrName>ppt_y</p:attrName>
                                        </p:attrNameLst>
                                      </p:cBhvr>
                                      <p:tavLst>
                                        <p:tav tm="0">
                                          <p:val>
                                            <p:strVal val="#ppt_y"/>
                                          </p:val>
                                        </p:tav>
                                        <p:tav tm="100000">
                                          <p:val>
                                            <p:strVal val="#ppt_y"/>
                                          </p:val>
                                        </p:tav>
                                      </p:tavLst>
                                    </p:anim>
                                    <p:anim calcmode="lin" valueType="num">
                                      <p:cBhvr>
                                        <p:cTn id="14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42" dur="500" tmFilter="0,0; .5, 1; 1, 1"/>
                                        <p:tgtEl>
                                          <p:spTgt spid="25"/>
                                        </p:tgtEl>
                                      </p:cBhvr>
                                    </p:animEffect>
                                  </p:childTnLst>
                                </p:cTn>
                              </p:par>
                              <p:par>
                                <p:cTn id="143" presetID="41" presetClass="entr" presetSubtype="0" fill="hold" grpId="0" nodeType="withEffect">
                                  <p:stCondLst>
                                    <p:cond delay="0"/>
                                  </p:stCondLst>
                                  <p:iterate type="lt">
                                    <p:tmPct val="10000"/>
                                  </p:iterate>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6" dur="500" fill="hold"/>
                                        <p:tgtEl>
                                          <p:spTgt spid="27"/>
                                        </p:tgtEl>
                                        <p:attrNameLst>
                                          <p:attrName>ppt_y</p:attrName>
                                        </p:attrNameLst>
                                      </p:cBhvr>
                                      <p:tavLst>
                                        <p:tav tm="0">
                                          <p:val>
                                            <p:strVal val="#ppt_y"/>
                                          </p:val>
                                        </p:tav>
                                        <p:tav tm="100000">
                                          <p:val>
                                            <p:strVal val="#ppt_y"/>
                                          </p:val>
                                        </p:tav>
                                      </p:tavLst>
                                    </p:anim>
                                    <p:anim calcmode="lin" valueType="num">
                                      <p:cBhvr>
                                        <p:cTn id="14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49" dur="500" tmFilter="0,0; .5, 1; 1, 1"/>
                                        <p:tgtEl>
                                          <p:spTgt spid="27"/>
                                        </p:tgtEl>
                                      </p:cBhvr>
                                    </p:animEffect>
                                  </p:childTnLst>
                                </p:cTn>
                              </p:par>
                              <p:par>
                                <p:cTn id="150" presetID="30" presetClass="entr" presetSubtype="0" fill="hold" grpId="0" nodeType="with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fade">
                                      <p:cBhvr>
                                        <p:cTn id="152" dur="1200" decel="100000"/>
                                        <p:tgtEl>
                                          <p:spTgt spid="43"/>
                                        </p:tgtEl>
                                      </p:cBhvr>
                                    </p:animEffect>
                                    <p:anim calcmode="lin" valueType="num">
                                      <p:cBhvr>
                                        <p:cTn id="153" dur="1200" decel="100000" fill="hold"/>
                                        <p:tgtEl>
                                          <p:spTgt spid="43"/>
                                        </p:tgtEl>
                                        <p:attrNameLst>
                                          <p:attrName>style.rotation</p:attrName>
                                        </p:attrNameLst>
                                      </p:cBhvr>
                                      <p:tavLst>
                                        <p:tav tm="0">
                                          <p:val>
                                            <p:fltVal val="-90"/>
                                          </p:val>
                                        </p:tav>
                                        <p:tav tm="100000">
                                          <p:val>
                                            <p:fltVal val="0"/>
                                          </p:val>
                                        </p:tav>
                                      </p:tavLst>
                                    </p:anim>
                                    <p:anim calcmode="lin" valueType="num">
                                      <p:cBhvr>
                                        <p:cTn id="154" dur="1200" decel="100000" fill="hold"/>
                                        <p:tgtEl>
                                          <p:spTgt spid="43"/>
                                        </p:tgtEl>
                                        <p:attrNameLst>
                                          <p:attrName>ppt_x</p:attrName>
                                        </p:attrNameLst>
                                      </p:cBhvr>
                                      <p:tavLst>
                                        <p:tav tm="0">
                                          <p:val>
                                            <p:strVal val="#ppt_x+0.4"/>
                                          </p:val>
                                        </p:tav>
                                        <p:tav tm="100000">
                                          <p:val>
                                            <p:strVal val="#ppt_x-0.05"/>
                                          </p:val>
                                        </p:tav>
                                      </p:tavLst>
                                    </p:anim>
                                    <p:anim calcmode="lin" valueType="num">
                                      <p:cBhvr>
                                        <p:cTn id="155" dur="1200" decel="100000" fill="hold"/>
                                        <p:tgtEl>
                                          <p:spTgt spid="43"/>
                                        </p:tgtEl>
                                        <p:attrNameLst>
                                          <p:attrName>ppt_y</p:attrName>
                                        </p:attrNameLst>
                                      </p:cBhvr>
                                      <p:tavLst>
                                        <p:tav tm="0">
                                          <p:val>
                                            <p:strVal val="#ppt_y-0.4"/>
                                          </p:val>
                                        </p:tav>
                                        <p:tav tm="100000">
                                          <p:val>
                                            <p:strVal val="#ppt_y+0.1"/>
                                          </p:val>
                                        </p:tav>
                                      </p:tavLst>
                                    </p:anim>
                                    <p:anim calcmode="lin" valueType="num">
                                      <p:cBhvr>
                                        <p:cTn id="156" dur="300" accel="100000" fill="hold">
                                          <p:stCondLst>
                                            <p:cond delay="1200"/>
                                          </p:stCondLst>
                                        </p:cTn>
                                        <p:tgtEl>
                                          <p:spTgt spid="43"/>
                                        </p:tgtEl>
                                        <p:attrNameLst>
                                          <p:attrName>ppt_x</p:attrName>
                                        </p:attrNameLst>
                                      </p:cBhvr>
                                      <p:tavLst>
                                        <p:tav tm="0">
                                          <p:val>
                                            <p:strVal val="#ppt_x-0.05"/>
                                          </p:val>
                                        </p:tav>
                                        <p:tav tm="100000">
                                          <p:val>
                                            <p:strVal val="#ppt_x"/>
                                          </p:val>
                                        </p:tav>
                                      </p:tavLst>
                                    </p:anim>
                                    <p:anim calcmode="lin" valueType="num">
                                      <p:cBhvr>
                                        <p:cTn id="157" dur="300" accel="100000" fill="hold">
                                          <p:stCondLst>
                                            <p:cond delay="1200"/>
                                          </p:stCondLst>
                                        </p:cTn>
                                        <p:tgtEl>
                                          <p:spTgt spid="43"/>
                                        </p:tgtEl>
                                        <p:attrNameLst>
                                          <p:attrName>ppt_y</p:attrName>
                                        </p:attrNameLst>
                                      </p:cBhvr>
                                      <p:tavLst>
                                        <p:tav tm="0">
                                          <p:val>
                                            <p:strVal val="#ppt_y+0.1"/>
                                          </p:val>
                                        </p:tav>
                                        <p:tav tm="100000">
                                          <p:val>
                                            <p:strVal val="#ppt_y"/>
                                          </p:val>
                                        </p:tav>
                                      </p:tavLst>
                                    </p:anim>
                                  </p:childTnLst>
                                </p:cTn>
                              </p:par>
                              <p:par>
                                <p:cTn id="158" presetID="41" presetClass="entr" presetSubtype="0" fill="hold" grpId="0" nodeType="withEffect">
                                  <p:stCondLst>
                                    <p:cond delay="0"/>
                                  </p:stCondLst>
                                  <p:iterate type="lt">
                                    <p:tmPct val="10000"/>
                                  </p:iterate>
                                  <p:childTnLst>
                                    <p:set>
                                      <p:cBhvr>
                                        <p:cTn id="159" dur="1" fill="hold">
                                          <p:stCondLst>
                                            <p:cond delay="0"/>
                                          </p:stCondLst>
                                        </p:cTn>
                                        <p:tgtEl>
                                          <p:spTgt spid="44"/>
                                        </p:tgtEl>
                                        <p:attrNameLst>
                                          <p:attrName>style.visibility</p:attrName>
                                        </p:attrNameLst>
                                      </p:cBhvr>
                                      <p:to>
                                        <p:strVal val="visible"/>
                                      </p:to>
                                    </p:set>
                                    <p:anim calcmode="lin" valueType="num">
                                      <p:cBhvr>
                                        <p:cTn id="160"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44"/>
                                        </p:tgtEl>
                                        <p:attrNameLst>
                                          <p:attrName>ppt_y</p:attrName>
                                        </p:attrNameLst>
                                      </p:cBhvr>
                                      <p:tavLst>
                                        <p:tav tm="0">
                                          <p:val>
                                            <p:strVal val="#ppt_y"/>
                                          </p:val>
                                        </p:tav>
                                        <p:tav tm="100000">
                                          <p:val>
                                            <p:strVal val="#ppt_y"/>
                                          </p:val>
                                        </p:tav>
                                      </p:tavLst>
                                    </p:anim>
                                    <p:anim calcmode="lin" valueType="num">
                                      <p:cBhvr>
                                        <p:cTn id="162"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44"/>
                                        </p:tgtEl>
                                      </p:cBhvr>
                                    </p:animEffect>
                                  </p:childTnLst>
                                </p:cTn>
                              </p:par>
                              <p:par>
                                <p:cTn id="165" presetID="41" presetClass="entr" presetSubtype="0" fill="hold" grpId="0" nodeType="withEffect">
                                  <p:stCondLst>
                                    <p:cond delay="0"/>
                                  </p:stCondLst>
                                  <p:iterate type="lt">
                                    <p:tmPct val="10000"/>
                                  </p:iterate>
                                  <p:childTnLst>
                                    <p:set>
                                      <p:cBhvr>
                                        <p:cTn id="166" dur="1" fill="hold">
                                          <p:stCondLst>
                                            <p:cond delay="0"/>
                                          </p:stCondLst>
                                        </p:cTn>
                                        <p:tgtEl>
                                          <p:spTgt spid="45"/>
                                        </p:tgtEl>
                                        <p:attrNameLst>
                                          <p:attrName>style.visibility</p:attrName>
                                        </p:attrNameLst>
                                      </p:cBhvr>
                                      <p:to>
                                        <p:strVal val="visible"/>
                                      </p:to>
                                    </p:set>
                                    <p:anim calcmode="lin" valueType="num">
                                      <p:cBhvr>
                                        <p:cTn id="16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68" dur="500" fill="hold"/>
                                        <p:tgtEl>
                                          <p:spTgt spid="45"/>
                                        </p:tgtEl>
                                        <p:attrNameLst>
                                          <p:attrName>ppt_y</p:attrName>
                                        </p:attrNameLst>
                                      </p:cBhvr>
                                      <p:tavLst>
                                        <p:tav tm="0">
                                          <p:val>
                                            <p:strVal val="#ppt_y"/>
                                          </p:val>
                                        </p:tav>
                                        <p:tav tm="100000">
                                          <p:val>
                                            <p:strVal val="#ppt_y"/>
                                          </p:val>
                                        </p:tav>
                                      </p:tavLst>
                                    </p:anim>
                                    <p:anim calcmode="lin" valueType="num">
                                      <p:cBhvr>
                                        <p:cTn id="16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7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1" dur="500" tmFilter="0,0; .5, 1; 1, 1"/>
                                        <p:tgtEl>
                                          <p:spTgt spid="45"/>
                                        </p:tgtEl>
                                      </p:cBhvr>
                                    </p:animEffect>
                                  </p:childTnLst>
                                </p:cTn>
                              </p:par>
                              <p:par>
                                <p:cTn id="172" presetID="41" presetClass="entr" presetSubtype="0" fill="hold" grpId="0" nodeType="withEffect">
                                  <p:stCondLst>
                                    <p:cond delay="0"/>
                                  </p:stCondLst>
                                  <p:iterate type="lt">
                                    <p:tmPct val="10000"/>
                                  </p:iterate>
                                  <p:childTnLst>
                                    <p:set>
                                      <p:cBhvr>
                                        <p:cTn id="173" dur="1" fill="hold">
                                          <p:stCondLst>
                                            <p:cond delay="0"/>
                                          </p:stCondLst>
                                        </p:cTn>
                                        <p:tgtEl>
                                          <p:spTgt spid="46"/>
                                        </p:tgtEl>
                                        <p:attrNameLst>
                                          <p:attrName>style.visibility</p:attrName>
                                        </p:attrNameLst>
                                      </p:cBhvr>
                                      <p:to>
                                        <p:strVal val="visible"/>
                                      </p:to>
                                    </p:set>
                                    <p:anim calcmode="lin" valueType="num">
                                      <p:cBhvr>
                                        <p:cTn id="17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75" dur="500" fill="hold"/>
                                        <p:tgtEl>
                                          <p:spTgt spid="46"/>
                                        </p:tgtEl>
                                        <p:attrNameLst>
                                          <p:attrName>ppt_y</p:attrName>
                                        </p:attrNameLst>
                                      </p:cBhvr>
                                      <p:tavLst>
                                        <p:tav tm="0">
                                          <p:val>
                                            <p:strVal val="#ppt_y"/>
                                          </p:val>
                                        </p:tav>
                                        <p:tav tm="100000">
                                          <p:val>
                                            <p:strVal val="#ppt_y"/>
                                          </p:val>
                                        </p:tav>
                                      </p:tavLst>
                                    </p:anim>
                                    <p:anim calcmode="lin" valueType="num">
                                      <p:cBhvr>
                                        <p:cTn id="17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7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8" dur="500" tmFilter="0,0; .5, 1; 1, 1"/>
                                        <p:tgtEl>
                                          <p:spTgt spid="46"/>
                                        </p:tgtEl>
                                      </p:cBhvr>
                                    </p:animEffect>
                                  </p:childTnLst>
                                </p:cTn>
                              </p:par>
                            </p:childTnLst>
                          </p:cTn>
                        </p:par>
                      </p:childTnLst>
                    </p:cTn>
                  </p:par>
                  <p:par>
                    <p:cTn id="179" fill="hold">
                      <p:stCondLst>
                        <p:cond delay="indefinite"/>
                      </p:stCondLst>
                      <p:childTnLst>
                        <p:par>
                          <p:cTn id="180" fill="hold">
                            <p:stCondLst>
                              <p:cond delay="0"/>
                            </p:stCondLst>
                            <p:childTnLst>
                              <p:par>
                                <p:cTn id="181" presetID="52" presetClass="entr" presetSubtype="0" fill="hold" grpId="0" nodeType="clickEffect">
                                  <p:stCondLst>
                                    <p:cond delay="0"/>
                                  </p:stCondLst>
                                  <p:childTnLst>
                                    <p:set>
                                      <p:cBhvr>
                                        <p:cTn id="182" dur="1" fill="hold">
                                          <p:stCondLst>
                                            <p:cond delay="0"/>
                                          </p:stCondLst>
                                        </p:cTn>
                                        <p:tgtEl>
                                          <p:spTgt spid="29"/>
                                        </p:tgtEl>
                                        <p:attrNameLst>
                                          <p:attrName>style.visibility</p:attrName>
                                        </p:attrNameLst>
                                      </p:cBhvr>
                                      <p:to>
                                        <p:strVal val="visible"/>
                                      </p:to>
                                    </p:set>
                                    <p:animScale>
                                      <p:cBhvr>
                                        <p:cTn id="18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4" dur="1000" decel="50000" fill="hold">
                                          <p:stCondLst>
                                            <p:cond delay="0"/>
                                          </p:stCondLst>
                                        </p:cTn>
                                        <p:tgtEl>
                                          <p:spTgt spid="29"/>
                                        </p:tgtEl>
                                        <p:attrNameLst>
                                          <p:attrName>ppt_x</p:attrName>
                                          <p:attrName>ppt_y</p:attrName>
                                        </p:attrNameLst>
                                      </p:cBhvr>
                                    </p:animMotion>
                                    <p:animEffect transition="in" filter="fade">
                                      <p:cBhvr>
                                        <p:cTn id="185" dur="1000"/>
                                        <p:tgtEl>
                                          <p:spTgt spid="29"/>
                                        </p:tgtEl>
                                      </p:cBhvr>
                                    </p:animEffect>
                                  </p:childTnLst>
                                </p:cTn>
                              </p:par>
                            </p:childTnLst>
                          </p:cTn>
                        </p:par>
                      </p:childTnLst>
                    </p:cTn>
                  </p:par>
                  <p:par>
                    <p:cTn id="186" fill="hold">
                      <p:stCondLst>
                        <p:cond delay="indefinite"/>
                      </p:stCondLst>
                      <p:childTnLst>
                        <p:par>
                          <p:cTn id="187" fill="hold">
                            <p:stCondLst>
                              <p:cond delay="0"/>
                            </p:stCondLst>
                            <p:childTnLst>
                              <p:par>
                                <p:cTn id="188" presetID="52" presetClass="entr" presetSubtype="0" fill="hold" grpId="0" nodeType="clickEffect">
                                  <p:stCondLst>
                                    <p:cond delay="0"/>
                                  </p:stCondLst>
                                  <p:childTnLst>
                                    <p:set>
                                      <p:cBhvr>
                                        <p:cTn id="189" dur="1" fill="hold">
                                          <p:stCondLst>
                                            <p:cond delay="0"/>
                                          </p:stCondLst>
                                        </p:cTn>
                                        <p:tgtEl>
                                          <p:spTgt spid="30"/>
                                        </p:tgtEl>
                                        <p:attrNameLst>
                                          <p:attrName>style.visibility</p:attrName>
                                        </p:attrNameLst>
                                      </p:cBhvr>
                                      <p:to>
                                        <p:strVal val="visible"/>
                                      </p:to>
                                    </p:set>
                                    <p:animScale>
                                      <p:cBhvr>
                                        <p:cTn id="190"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1" dur="1000" decel="50000" fill="hold">
                                          <p:stCondLst>
                                            <p:cond delay="0"/>
                                          </p:stCondLst>
                                        </p:cTn>
                                        <p:tgtEl>
                                          <p:spTgt spid="30"/>
                                        </p:tgtEl>
                                        <p:attrNameLst>
                                          <p:attrName>ppt_x</p:attrName>
                                          <p:attrName>ppt_y</p:attrName>
                                        </p:attrNameLst>
                                      </p:cBhvr>
                                    </p:animMotion>
                                    <p:animEffect transition="in" filter="fade">
                                      <p:cBhvr>
                                        <p:cTn id="192" dur="1000"/>
                                        <p:tgtEl>
                                          <p:spTgt spid="30"/>
                                        </p:tgtEl>
                                      </p:cBhvr>
                                    </p:animEffect>
                                  </p:childTnLst>
                                </p:cTn>
                              </p:par>
                            </p:childTnLst>
                          </p:cTn>
                        </p:par>
                      </p:childTnLst>
                    </p:cTn>
                  </p:par>
                  <p:par>
                    <p:cTn id="193" fill="hold">
                      <p:stCondLst>
                        <p:cond delay="indefinite"/>
                      </p:stCondLst>
                      <p:childTnLst>
                        <p:par>
                          <p:cTn id="194" fill="hold">
                            <p:stCondLst>
                              <p:cond delay="0"/>
                            </p:stCondLst>
                            <p:childTnLst>
                              <p:par>
                                <p:cTn id="195" presetID="52" presetClass="entr" presetSubtype="0" fill="hold" grpId="0" nodeType="clickEffect">
                                  <p:stCondLst>
                                    <p:cond delay="0"/>
                                  </p:stCondLst>
                                  <p:childTnLst>
                                    <p:set>
                                      <p:cBhvr>
                                        <p:cTn id="196" dur="1" fill="hold">
                                          <p:stCondLst>
                                            <p:cond delay="0"/>
                                          </p:stCondLst>
                                        </p:cTn>
                                        <p:tgtEl>
                                          <p:spTgt spid="28"/>
                                        </p:tgtEl>
                                        <p:attrNameLst>
                                          <p:attrName>style.visibility</p:attrName>
                                        </p:attrNameLst>
                                      </p:cBhvr>
                                      <p:to>
                                        <p:strVal val="visible"/>
                                      </p:to>
                                    </p:set>
                                    <p:animScale>
                                      <p:cBhvr>
                                        <p:cTn id="19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8" dur="1000" decel="50000" fill="hold">
                                          <p:stCondLst>
                                            <p:cond delay="0"/>
                                          </p:stCondLst>
                                        </p:cTn>
                                        <p:tgtEl>
                                          <p:spTgt spid="28"/>
                                        </p:tgtEl>
                                        <p:attrNameLst>
                                          <p:attrName>ppt_x</p:attrName>
                                          <p:attrName>ppt_y</p:attrName>
                                        </p:attrNameLst>
                                      </p:cBhvr>
                                    </p:animMotion>
                                    <p:animEffect transition="in" filter="fade">
                                      <p:cBhvr>
                                        <p:cTn id="199" dur="1000"/>
                                        <p:tgtEl>
                                          <p:spTgt spid="28"/>
                                        </p:tgtEl>
                                      </p:cBhvr>
                                    </p:animEffect>
                                  </p:childTnLst>
                                </p:cTn>
                              </p:par>
                            </p:childTnLst>
                          </p:cTn>
                        </p:par>
                      </p:childTnLst>
                    </p:cTn>
                  </p:par>
                  <p:par>
                    <p:cTn id="200" fill="hold">
                      <p:stCondLst>
                        <p:cond delay="indefinite"/>
                      </p:stCondLst>
                      <p:childTnLst>
                        <p:par>
                          <p:cTn id="201" fill="hold">
                            <p:stCondLst>
                              <p:cond delay="0"/>
                            </p:stCondLst>
                            <p:childTnLst>
                              <p:par>
                                <p:cTn id="202" presetID="52" presetClass="entr" presetSubtype="0" fill="hold" grpId="0" nodeType="clickEffect">
                                  <p:stCondLst>
                                    <p:cond delay="0"/>
                                  </p:stCondLst>
                                  <p:childTnLst>
                                    <p:set>
                                      <p:cBhvr>
                                        <p:cTn id="203" dur="1" fill="hold">
                                          <p:stCondLst>
                                            <p:cond delay="0"/>
                                          </p:stCondLst>
                                        </p:cTn>
                                        <p:tgtEl>
                                          <p:spTgt spid="33"/>
                                        </p:tgtEl>
                                        <p:attrNameLst>
                                          <p:attrName>style.visibility</p:attrName>
                                        </p:attrNameLst>
                                      </p:cBhvr>
                                      <p:to>
                                        <p:strVal val="visible"/>
                                      </p:to>
                                    </p:set>
                                    <p:animScale>
                                      <p:cBhvr>
                                        <p:cTn id="204"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5" dur="1000" decel="50000" fill="hold">
                                          <p:stCondLst>
                                            <p:cond delay="0"/>
                                          </p:stCondLst>
                                        </p:cTn>
                                        <p:tgtEl>
                                          <p:spTgt spid="33"/>
                                        </p:tgtEl>
                                        <p:attrNameLst>
                                          <p:attrName>ppt_x</p:attrName>
                                          <p:attrName>ppt_y</p:attrName>
                                        </p:attrNameLst>
                                      </p:cBhvr>
                                    </p:animMotion>
                                    <p:animEffect transition="in" filter="fade">
                                      <p:cBhvr>
                                        <p:cTn id="206" dur="10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52" presetClass="entr" presetSubtype="0" fill="hold" grpId="0" nodeType="clickEffect">
                                  <p:stCondLst>
                                    <p:cond delay="0"/>
                                  </p:stCondLst>
                                  <p:childTnLst>
                                    <p:set>
                                      <p:cBhvr>
                                        <p:cTn id="210" dur="1" fill="hold">
                                          <p:stCondLst>
                                            <p:cond delay="0"/>
                                          </p:stCondLst>
                                        </p:cTn>
                                        <p:tgtEl>
                                          <p:spTgt spid="32"/>
                                        </p:tgtEl>
                                        <p:attrNameLst>
                                          <p:attrName>style.visibility</p:attrName>
                                        </p:attrNameLst>
                                      </p:cBhvr>
                                      <p:to>
                                        <p:strVal val="visible"/>
                                      </p:to>
                                    </p:set>
                                    <p:animScale>
                                      <p:cBhvr>
                                        <p:cTn id="21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2" dur="1000" decel="50000" fill="hold">
                                          <p:stCondLst>
                                            <p:cond delay="0"/>
                                          </p:stCondLst>
                                        </p:cTn>
                                        <p:tgtEl>
                                          <p:spTgt spid="32"/>
                                        </p:tgtEl>
                                        <p:attrNameLst>
                                          <p:attrName>ppt_x</p:attrName>
                                          <p:attrName>ppt_y</p:attrName>
                                        </p:attrNameLst>
                                      </p:cBhvr>
                                    </p:animMotion>
                                    <p:animEffect transition="in" filter="fade">
                                      <p:cBhvr>
                                        <p:cTn id="213" dur="1000"/>
                                        <p:tgtEl>
                                          <p:spTgt spid="32"/>
                                        </p:tgtEl>
                                      </p:cBhvr>
                                    </p:animEffect>
                                  </p:childTnLst>
                                </p:cTn>
                              </p:par>
                            </p:childTnLst>
                          </p:cTn>
                        </p:par>
                      </p:childTnLst>
                    </p:cTn>
                  </p:par>
                  <p:par>
                    <p:cTn id="214" fill="hold">
                      <p:stCondLst>
                        <p:cond delay="indefinite"/>
                      </p:stCondLst>
                      <p:childTnLst>
                        <p:par>
                          <p:cTn id="215" fill="hold">
                            <p:stCondLst>
                              <p:cond delay="0"/>
                            </p:stCondLst>
                            <p:childTnLst>
                              <p:par>
                                <p:cTn id="216" presetID="52" presetClass="entr" presetSubtype="0" fill="hold" grpId="0" nodeType="clickEffect">
                                  <p:stCondLst>
                                    <p:cond delay="0"/>
                                  </p:stCondLst>
                                  <p:childTnLst>
                                    <p:set>
                                      <p:cBhvr>
                                        <p:cTn id="217" dur="1" fill="hold">
                                          <p:stCondLst>
                                            <p:cond delay="0"/>
                                          </p:stCondLst>
                                        </p:cTn>
                                        <p:tgtEl>
                                          <p:spTgt spid="31"/>
                                        </p:tgtEl>
                                        <p:attrNameLst>
                                          <p:attrName>style.visibility</p:attrName>
                                        </p:attrNameLst>
                                      </p:cBhvr>
                                      <p:to>
                                        <p:strVal val="visible"/>
                                      </p:to>
                                    </p:set>
                                    <p:animScale>
                                      <p:cBhvr>
                                        <p:cTn id="218"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9" dur="1000" decel="50000" fill="hold">
                                          <p:stCondLst>
                                            <p:cond delay="0"/>
                                          </p:stCondLst>
                                        </p:cTn>
                                        <p:tgtEl>
                                          <p:spTgt spid="31"/>
                                        </p:tgtEl>
                                        <p:attrNameLst>
                                          <p:attrName>ppt_x</p:attrName>
                                          <p:attrName>ppt_y</p:attrName>
                                        </p:attrNameLst>
                                      </p:cBhvr>
                                    </p:animMotion>
                                    <p:animEffect transition="in" filter="fade">
                                      <p:cBhvr>
                                        <p:cTn id="220" dur="1000"/>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52"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Scale>
                                      <p:cBhvr>
                                        <p:cTn id="225"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6" dur="1000" decel="50000" fill="hold">
                                          <p:stCondLst>
                                            <p:cond delay="0"/>
                                          </p:stCondLst>
                                        </p:cTn>
                                        <p:tgtEl>
                                          <p:spTgt spid="34"/>
                                        </p:tgtEl>
                                        <p:attrNameLst>
                                          <p:attrName>ppt_x</p:attrName>
                                          <p:attrName>ppt_y</p:attrName>
                                        </p:attrNameLst>
                                      </p:cBhvr>
                                    </p:animMotion>
                                    <p:animEffect transition="in" filter="fade">
                                      <p:cBhvr>
                                        <p:cTn id="227" dur="1000"/>
                                        <p:tgtEl>
                                          <p:spTgt spid="34"/>
                                        </p:tgtEl>
                                      </p:cBhvr>
                                    </p:animEffect>
                                  </p:childTnLst>
                                </p:cTn>
                              </p:par>
                            </p:childTnLst>
                          </p:cTn>
                        </p:par>
                      </p:childTnLst>
                    </p:cTn>
                  </p:par>
                  <p:par>
                    <p:cTn id="228" fill="hold">
                      <p:stCondLst>
                        <p:cond delay="indefinite"/>
                      </p:stCondLst>
                      <p:childTnLst>
                        <p:par>
                          <p:cTn id="229" fill="hold">
                            <p:stCondLst>
                              <p:cond delay="0"/>
                            </p:stCondLst>
                            <p:childTnLst>
                              <p:par>
                                <p:cTn id="230" presetID="52" presetClass="entr" presetSubtype="0" fill="hold" grpId="0" nodeType="clickEffect">
                                  <p:stCondLst>
                                    <p:cond delay="0"/>
                                  </p:stCondLst>
                                  <p:childTnLst>
                                    <p:set>
                                      <p:cBhvr>
                                        <p:cTn id="231" dur="1" fill="hold">
                                          <p:stCondLst>
                                            <p:cond delay="0"/>
                                          </p:stCondLst>
                                        </p:cTn>
                                        <p:tgtEl>
                                          <p:spTgt spid="35"/>
                                        </p:tgtEl>
                                        <p:attrNameLst>
                                          <p:attrName>style.visibility</p:attrName>
                                        </p:attrNameLst>
                                      </p:cBhvr>
                                      <p:to>
                                        <p:strVal val="visible"/>
                                      </p:to>
                                    </p:set>
                                    <p:animScale>
                                      <p:cBhvr>
                                        <p:cTn id="23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3" dur="1000" decel="50000" fill="hold">
                                          <p:stCondLst>
                                            <p:cond delay="0"/>
                                          </p:stCondLst>
                                        </p:cTn>
                                        <p:tgtEl>
                                          <p:spTgt spid="35"/>
                                        </p:tgtEl>
                                        <p:attrNameLst>
                                          <p:attrName>ppt_x</p:attrName>
                                          <p:attrName>ppt_y</p:attrName>
                                        </p:attrNameLst>
                                      </p:cBhvr>
                                    </p:animMotion>
                                    <p:animEffect transition="in" filter="fade">
                                      <p:cBhvr>
                                        <p:cTn id="234" dur="1000"/>
                                        <p:tgtEl>
                                          <p:spTgt spid="35"/>
                                        </p:tgtEl>
                                      </p:cBhvr>
                                    </p:animEffect>
                                  </p:childTnLst>
                                </p:cTn>
                              </p:par>
                            </p:childTnLst>
                          </p:cTn>
                        </p:par>
                      </p:childTnLst>
                    </p:cTn>
                  </p:par>
                  <p:par>
                    <p:cTn id="235" fill="hold">
                      <p:stCondLst>
                        <p:cond delay="indefinite"/>
                      </p:stCondLst>
                      <p:childTnLst>
                        <p:par>
                          <p:cTn id="236" fill="hold">
                            <p:stCondLst>
                              <p:cond delay="0"/>
                            </p:stCondLst>
                            <p:childTnLst>
                              <p:par>
                                <p:cTn id="237" presetID="52" presetClass="entr" presetSubtype="0" fill="hold" grpId="0" nodeType="clickEffect">
                                  <p:stCondLst>
                                    <p:cond delay="0"/>
                                  </p:stCondLst>
                                  <p:childTnLst>
                                    <p:set>
                                      <p:cBhvr>
                                        <p:cTn id="238" dur="1" fill="hold">
                                          <p:stCondLst>
                                            <p:cond delay="0"/>
                                          </p:stCondLst>
                                        </p:cTn>
                                        <p:tgtEl>
                                          <p:spTgt spid="42"/>
                                        </p:tgtEl>
                                        <p:attrNameLst>
                                          <p:attrName>style.visibility</p:attrName>
                                        </p:attrNameLst>
                                      </p:cBhvr>
                                      <p:to>
                                        <p:strVal val="visible"/>
                                      </p:to>
                                    </p:set>
                                    <p:animScale>
                                      <p:cBhvr>
                                        <p:cTn id="239"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0" dur="1000" decel="50000" fill="hold">
                                          <p:stCondLst>
                                            <p:cond delay="0"/>
                                          </p:stCondLst>
                                        </p:cTn>
                                        <p:tgtEl>
                                          <p:spTgt spid="42"/>
                                        </p:tgtEl>
                                        <p:attrNameLst>
                                          <p:attrName>ppt_x</p:attrName>
                                          <p:attrName>ppt_y</p:attrName>
                                        </p:attrNameLst>
                                      </p:cBhvr>
                                    </p:animMotion>
                                    <p:animEffect transition="in" filter="fade">
                                      <p:cBhvr>
                                        <p:cTn id="241" dur="1000"/>
                                        <p:tgtEl>
                                          <p:spTgt spid="42"/>
                                        </p:tgtEl>
                                      </p:cBhvr>
                                    </p:animEffect>
                                  </p:childTnLst>
                                </p:cTn>
                              </p:par>
                            </p:childTnLst>
                          </p:cTn>
                        </p:par>
                      </p:childTnLst>
                    </p:cTn>
                  </p:par>
                  <p:par>
                    <p:cTn id="242" fill="hold">
                      <p:stCondLst>
                        <p:cond delay="indefinite"/>
                      </p:stCondLst>
                      <p:childTnLst>
                        <p:par>
                          <p:cTn id="243" fill="hold">
                            <p:stCondLst>
                              <p:cond delay="0"/>
                            </p:stCondLst>
                            <p:childTnLst>
                              <p:par>
                                <p:cTn id="244" presetID="52" presetClass="entr" presetSubtype="0" fill="hold" grpId="0" nodeType="clickEffect">
                                  <p:stCondLst>
                                    <p:cond delay="0"/>
                                  </p:stCondLst>
                                  <p:childTnLst>
                                    <p:set>
                                      <p:cBhvr>
                                        <p:cTn id="245" dur="1" fill="hold">
                                          <p:stCondLst>
                                            <p:cond delay="0"/>
                                          </p:stCondLst>
                                        </p:cTn>
                                        <p:tgtEl>
                                          <p:spTgt spid="38"/>
                                        </p:tgtEl>
                                        <p:attrNameLst>
                                          <p:attrName>style.visibility</p:attrName>
                                        </p:attrNameLst>
                                      </p:cBhvr>
                                      <p:to>
                                        <p:strVal val="visible"/>
                                      </p:to>
                                    </p:set>
                                    <p:animScale>
                                      <p:cBhvr>
                                        <p:cTn id="246"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7" dur="1000" decel="50000" fill="hold">
                                          <p:stCondLst>
                                            <p:cond delay="0"/>
                                          </p:stCondLst>
                                        </p:cTn>
                                        <p:tgtEl>
                                          <p:spTgt spid="38"/>
                                        </p:tgtEl>
                                        <p:attrNameLst>
                                          <p:attrName>ppt_x</p:attrName>
                                          <p:attrName>ppt_y</p:attrName>
                                        </p:attrNameLst>
                                      </p:cBhvr>
                                    </p:animMotion>
                                    <p:animEffect transition="in" filter="fade">
                                      <p:cBhvr>
                                        <p:cTn id="248" dur="1000"/>
                                        <p:tgtEl>
                                          <p:spTgt spid="38"/>
                                        </p:tgtEl>
                                      </p:cBhvr>
                                    </p:animEffect>
                                  </p:childTnLst>
                                </p:cTn>
                              </p:par>
                            </p:childTnLst>
                          </p:cTn>
                        </p:par>
                      </p:childTnLst>
                    </p:cTn>
                  </p:par>
                  <p:par>
                    <p:cTn id="249" fill="hold">
                      <p:stCondLst>
                        <p:cond delay="indefinite"/>
                      </p:stCondLst>
                      <p:childTnLst>
                        <p:par>
                          <p:cTn id="250" fill="hold">
                            <p:stCondLst>
                              <p:cond delay="0"/>
                            </p:stCondLst>
                            <p:childTnLst>
                              <p:par>
                                <p:cTn id="251" presetID="52" presetClass="entr" presetSubtype="0" fill="hold" grpId="0" nodeType="clickEffect">
                                  <p:stCondLst>
                                    <p:cond delay="0"/>
                                  </p:stCondLst>
                                  <p:childTnLst>
                                    <p:set>
                                      <p:cBhvr>
                                        <p:cTn id="252" dur="1" fill="hold">
                                          <p:stCondLst>
                                            <p:cond delay="0"/>
                                          </p:stCondLst>
                                        </p:cTn>
                                        <p:tgtEl>
                                          <p:spTgt spid="37"/>
                                        </p:tgtEl>
                                        <p:attrNameLst>
                                          <p:attrName>style.visibility</p:attrName>
                                        </p:attrNameLst>
                                      </p:cBhvr>
                                      <p:to>
                                        <p:strVal val="visible"/>
                                      </p:to>
                                    </p:set>
                                    <p:animScale>
                                      <p:cBhvr>
                                        <p:cTn id="253"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4" dur="1000" decel="50000" fill="hold">
                                          <p:stCondLst>
                                            <p:cond delay="0"/>
                                          </p:stCondLst>
                                        </p:cTn>
                                        <p:tgtEl>
                                          <p:spTgt spid="37"/>
                                        </p:tgtEl>
                                        <p:attrNameLst>
                                          <p:attrName>ppt_x</p:attrName>
                                          <p:attrName>ppt_y</p:attrName>
                                        </p:attrNameLst>
                                      </p:cBhvr>
                                    </p:animMotion>
                                    <p:animEffect transition="in" filter="fade">
                                      <p:cBhvr>
                                        <p:cTn id="255" dur="1000"/>
                                        <p:tgtEl>
                                          <p:spTgt spid="37"/>
                                        </p:tgtEl>
                                      </p:cBhvr>
                                    </p:animEffect>
                                  </p:childTnLst>
                                </p:cTn>
                              </p:par>
                            </p:childTnLst>
                          </p:cTn>
                        </p:par>
                      </p:childTnLst>
                    </p:cTn>
                  </p:par>
                  <p:par>
                    <p:cTn id="256" fill="hold">
                      <p:stCondLst>
                        <p:cond delay="indefinite"/>
                      </p:stCondLst>
                      <p:childTnLst>
                        <p:par>
                          <p:cTn id="257" fill="hold">
                            <p:stCondLst>
                              <p:cond delay="0"/>
                            </p:stCondLst>
                            <p:childTnLst>
                              <p:par>
                                <p:cTn id="258" presetID="52" presetClass="entr" presetSubtype="0" fill="hold" grpId="0" nodeType="clickEffect">
                                  <p:stCondLst>
                                    <p:cond delay="0"/>
                                  </p:stCondLst>
                                  <p:childTnLst>
                                    <p:set>
                                      <p:cBhvr>
                                        <p:cTn id="259" dur="1" fill="hold">
                                          <p:stCondLst>
                                            <p:cond delay="0"/>
                                          </p:stCondLst>
                                        </p:cTn>
                                        <p:tgtEl>
                                          <p:spTgt spid="36"/>
                                        </p:tgtEl>
                                        <p:attrNameLst>
                                          <p:attrName>style.visibility</p:attrName>
                                        </p:attrNameLst>
                                      </p:cBhvr>
                                      <p:to>
                                        <p:strVal val="visible"/>
                                      </p:to>
                                    </p:set>
                                    <p:animScale>
                                      <p:cBhvr>
                                        <p:cTn id="260"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1" dur="1000" decel="50000" fill="hold">
                                          <p:stCondLst>
                                            <p:cond delay="0"/>
                                          </p:stCondLst>
                                        </p:cTn>
                                        <p:tgtEl>
                                          <p:spTgt spid="36"/>
                                        </p:tgtEl>
                                        <p:attrNameLst>
                                          <p:attrName>ppt_x</p:attrName>
                                          <p:attrName>ppt_y</p:attrName>
                                        </p:attrNameLst>
                                      </p:cBhvr>
                                    </p:animMotion>
                                    <p:animEffect transition="in" filter="fade">
                                      <p:cBhvr>
                                        <p:cTn id="262" dur="1000"/>
                                        <p:tgtEl>
                                          <p:spTgt spid="36"/>
                                        </p:tgtEl>
                                      </p:cBhvr>
                                    </p:animEffect>
                                  </p:childTnLst>
                                </p:cTn>
                              </p:par>
                            </p:childTnLst>
                          </p:cTn>
                        </p:par>
                      </p:childTnLst>
                    </p:cTn>
                  </p:par>
                  <p:par>
                    <p:cTn id="263" fill="hold">
                      <p:stCondLst>
                        <p:cond delay="indefinite"/>
                      </p:stCondLst>
                      <p:childTnLst>
                        <p:par>
                          <p:cTn id="264" fill="hold">
                            <p:stCondLst>
                              <p:cond delay="0"/>
                            </p:stCondLst>
                            <p:childTnLst>
                              <p:par>
                                <p:cTn id="265" presetID="52" presetClass="entr" presetSubtype="0" fill="hold" grpId="0" nodeType="clickEffect">
                                  <p:stCondLst>
                                    <p:cond delay="0"/>
                                  </p:stCondLst>
                                  <p:childTnLst>
                                    <p:set>
                                      <p:cBhvr>
                                        <p:cTn id="266" dur="1" fill="hold">
                                          <p:stCondLst>
                                            <p:cond delay="0"/>
                                          </p:stCondLst>
                                        </p:cTn>
                                        <p:tgtEl>
                                          <p:spTgt spid="39"/>
                                        </p:tgtEl>
                                        <p:attrNameLst>
                                          <p:attrName>style.visibility</p:attrName>
                                        </p:attrNameLst>
                                      </p:cBhvr>
                                      <p:to>
                                        <p:strVal val="visible"/>
                                      </p:to>
                                    </p:set>
                                    <p:animScale>
                                      <p:cBhvr>
                                        <p:cTn id="267"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8" dur="1000" decel="50000" fill="hold">
                                          <p:stCondLst>
                                            <p:cond delay="0"/>
                                          </p:stCondLst>
                                        </p:cTn>
                                        <p:tgtEl>
                                          <p:spTgt spid="39"/>
                                        </p:tgtEl>
                                        <p:attrNameLst>
                                          <p:attrName>ppt_x</p:attrName>
                                          <p:attrName>ppt_y</p:attrName>
                                        </p:attrNameLst>
                                      </p:cBhvr>
                                    </p:animMotion>
                                    <p:animEffect transition="in" filter="fade">
                                      <p:cBhvr>
                                        <p:cTn id="269" dur="1000"/>
                                        <p:tgtEl>
                                          <p:spTgt spid="39"/>
                                        </p:tgtEl>
                                      </p:cBhvr>
                                    </p:animEffect>
                                  </p:childTnLst>
                                </p:cTn>
                              </p:par>
                            </p:childTnLst>
                          </p:cTn>
                        </p:par>
                      </p:childTnLst>
                    </p:cTn>
                  </p:par>
                  <p:par>
                    <p:cTn id="270" fill="hold">
                      <p:stCondLst>
                        <p:cond delay="indefinite"/>
                      </p:stCondLst>
                      <p:childTnLst>
                        <p:par>
                          <p:cTn id="271" fill="hold">
                            <p:stCondLst>
                              <p:cond delay="0"/>
                            </p:stCondLst>
                            <p:childTnLst>
                              <p:par>
                                <p:cTn id="272" presetID="52" presetClass="entr" presetSubtype="0" fill="hold" grpId="0" nodeType="clickEffect">
                                  <p:stCondLst>
                                    <p:cond delay="0"/>
                                  </p:stCondLst>
                                  <p:childTnLst>
                                    <p:set>
                                      <p:cBhvr>
                                        <p:cTn id="273" dur="1" fill="hold">
                                          <p:stCondLst>
                                            <p:cond delay="0"/>
                                          </p:stCondLst>
                                        </p:cTn>
                                        <p:tgtEl>
                                          <p:spTgt spid="40"/>
                                        </p:tgtEl>
                                        <p:attrNameLst>
                                          <p:attrName>style.visibility</p:attrName>
                                        </p:attrNameLst>
                                      </p:cBhvr>
                                      <p:to>
                                        <p:strVal val="visible"/>
                                      </p:to>
                                    </p:set>
                                    <p:animScale>
                                      <p:cBhvr>
                                        <p:cTn id="274"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5" dur="1000" decel="50000" fill="hold">
                                          <p:stCondLst>
                                            <p:cond delay="0"/>
                                          </p:stCondLst>
                                        </p:cTn>
                                        <p:tgtEl>
                                          <p:spTgt spid="40"/>
                                        </p:tgtEl>
                                        <p:attrNameLst>
                                          <p:attrName>ppt_x</p:attrName>
                                          <p:attrName>ppt_y</p:attrName>
                                        </p:attrNameLst>
                                      </p:cBhvr>
                                    </p:animMotion>
                                    <p:animEffect transition="in" filter="fade">
                                      <p:cBhvr>
                                        <p:cTn id="276" dur="1000"/>
                                        <p:tgtEl>
                                          <p:spTgt spid="40"/>
                                        </p:tgtEl>
                                      </p:cBhvr>
                                    </p:animEffect>
                                  </p:childTnLst>
                                </p:cTn>
                              </p:par>
                            </p:childTnLst>
                          </p:cTn>
                        </p:par>
                      </p:childTnLst>
                    </p:cTn>
                  </p:par>
                  <p:par>
                    <p:cTn id="277" fill="hold">
                      <p:stCondLst>
                        <p:cond delay="indefinite"/>
                      </p:stCondLst>
                      <p:childTnLst>
                        <p:par>
                          <p:cTn id="278" fill="hold">
                            <p:stCondLst>
                              <p:cond delay="0"/>
                            </p:stCondLst>
                            <p:childTnLst>
                              <p:par>
                                <p:cTn id="279" presetID="52" presetClass="entr" presetSubtype="0" fill="hold" grpId="0" nodeType="clickEffect">
                                  <p:stCondLst>
                                    <p:cond delay="0"/>
                                  </p:stCondLst>
                                  <p:childTnLst>
                                    <p:set>
                                      <p:cBhvr>
                                        <p:cTn id="280" dur="1" fill="hold">
                                          <p:stCondLst>
                                            <p:cond delay="0"/>
                                          </p:stCondLst>
                                        </p:cTn>
                                        <p:tgtEl>
                                          <p:spTgt spid="41"/>
                                        </p:tgtEl>
                                        <p:attrNameLst>
                                          <p:attrName>style.visibility</p:attrName>
                                        </p:attrNameLst>
                                      </p:cBhvr>
                                      <p:to>
                                        <p:strVal val="visible"/>
                                      </p:to>
                                    </p:set>
                                    <p:animScale>
                                      <p:cBhvr>
                                        <p:cTn id="281"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2" dur="1000" decel="50000" fill="hold">
                                          <p:stCondLst>
                                            <p:cond delay="0"/>
                                          </p:stCondLst>
                                        </p:cTn>
                                        <p:tgtEl>
                                          <p:spTgt spid="41"/>
                                        </p:tgtEl>
                                        <p:attrNameLst>
                                          <p:attrName>ppt_x</p:attrName>
                                          <p:attrName>ppt_y</p:attrName>
                                        </p:attrNameLst>
                                      </p:cBhvr>
                                    </p:animMotion>
                                    <p:animEffect transition="in" filter="fade">
                                      <p:cBhvr>
                                        <p:cTn id="283" dur="1000"/>
                                        <p:tgtEl>
                                          <p:spTgt spid="41"/>
                                        </p:tgtEl>
                                      </p:cBhvr>
                                    </p:animEffect>
                                  </p:childTnLst>
                                </p:cTn>
                              </p:par>
                            </p:childTnLst>
                          </p:cTn>
                        </p:par>
                      </p:childTnLst>
                    </p:cTn>
                  </p:par>
                  <p:par>
                    <p:cTn id="284" fill="hold">
                      <p:stCondLst>
                        <p:cond delay="indefinite"/>
                      </p:stCondLst>
                      <p:childTnLst>
                        <p:par>
                          <p:cTn id="285" fill="hold">
                            <p:stCondLst>
                              <p:cond delay="0"/>
                            </p:stCondLst>
                            <p:childTnLst>
                              <p:par>
                                <p:cTn id="286" presetID="52" presetClass="entr" presetSubtype="0" fill="hold" grpId="0" nodeType="clickEffect">
                                  <p:stCondLst>
                                    <p:cond delay="0"/>
                                  </p:stCondLst>
                                  <p:childTnLst>
                                    <p:set>
                                      <p:cBhvr>
                                        <p:cTn id="287" dur="1" fill="hold">
                                          <p:stCondLst>
                                            <p:cond delay="0"/>
                                          </p:stCondLst>
                                        </p:cTn>
                                        <p:tgtEl>
                                          <p:spTgt spid="48"/>
                                        </p:tgtEl>
                                        <p:attrNameLst>
                                          <p:attrName>style.visibility</p:attrName>
                                        </p:attrNameLst>
                                      </p:cBhvr>
                                      <p:to>
                                        <p:strVal val="visible"/>
                                      </p:to>
                                    </p:set>
                                    <p:animScale>
                                      <p:cBhvr>
                                        <p:cTn id="288"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9" dur="1000" decel="50000" fill="hold">
                                          <p:stCondLst>
                                            <p:cond delay="0"/>
                                          </p:stCondLst>
                                        </p:cTn>
                                        <p:tgtEl>
                                          <p:spTgt spid="48"/>
                                        </p:tgtEl>
                                        <p:attrNameLst>
                                          <p:attrName>ppt_x</p:attrName>
                                          <p:attrName>ppt_y</p:attrName>
                                        </p:attrNameLst>
                                      </p:cBhvr>
                                    </p:animMotion>
                                    <p:animEffect transition="in" filter="fade">
                                      <p:cBhvr>
                                        <p:cTn id="290" dur="1000"/>
                                        <p:tgtEl>
                                          <p:spTgt spid="48"/>
                                        </p:tgtEl>
                                      </p:cBhvr>
                                    </p:animEffect>
                                  </p:childTnLst>
                                </p:cTn>
                              </p:par>
                            </p:childTnLst>
                          </p:cTn>
                        </p:par>
                      </p:childTnLst>
                    </p:cTn>
                  </p:par>
                  <p:par>
                    <p:cTn id="291" fill="hold">
                      <p:stCondLst>
                        <p:cond delay="indefinite"/>
                      </p:stCondLst>
                      <p:childTnLst>
                        <p:par>
                          <p:cTn id="292" fill="hold">
                            <p:stCondLst>
                              <p:cond delay="0"/>
                            </p:stCondLst>
                            <p:childTnLst>
                              <p:par>
                                <p:cTn id="293" presetID="52" presetClass="entr" presetSubtype="0" fill="hold" grpId="0" nodeType="clickEffect">
                                  <p:stCondLst>
                                    <p:cond delay="0"/>
                                  </p:stCondLst>
                                  <p:childTnLst>
                                    <p:set>
                                      <p:cBhvr>
                                        <p:cTn id="294" dur="1" fill="hold">
                                          <p:stCondLst>
                                            <p:cond delay="0"/>
                                          </p:stCondLst>
                                        </p:cTn>
                                        <p:tgtEl>
                                          <p:spTgt spid="49"/>
                                        </p:tgtEl>
                                        <p:attrNameLst>
                                          <p:attrName>style.visibility</p:attrName>
                                        </p:attrNameLst>
                                      </p:cBhvr>
                                      <p:to>
                                        <p:strVal val="visible"/>
                                      </p:to>
                                    </p:set>
                                    <p:animScale>
                                      <p:cBhvr>
                                        <p:cTn id="295"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6" dur="1000" decel="50000" fill="hold">
                                          <p:stCondLst>
                                            <p:cond delay="0"/>
                                          </p:stCondLst>
                                        </p:cTn>
                                        <p:tgtEl>
                                          <p:spTgt spid="49"/>
                                        </p:tgtEl>
                                        <p:attrNameLst>
                                          <p:attrName>ppt_x</p:attrName>
                                          <p:attrName>ppt_y</p:attrName>
                                        </p:attrNameLst>
                                      </p:cBhvr>
                                    </p:animMotion>
                                    <p:animEffect transition="in" filter="fade">
                                      <p:cBhvr>
                                        <p:cTn id="297" dur="1000"/>
                                        <p:tgtEl>
                                          <p:spTgt spid="49"/>
                                        </p:tgtEl>
                                      </p:cBhvr>
                                    </p:animEffect>
                                  </p:childTnLst>
                                </p:cTn>
                              </p:par>
                            </p:childTnLst>
                          </p:cTn>
                        </p:par>
                      </p:childTnLst>
                    </p:cTn>
                  </p:par>
                  <p:par>
                    <p:cTn id="298" fill="hold">
                      <p:stCondLst>
                        <p:cond delay="indefinite"/>
                      </p:stCondLst>
                      <p:childTnLst>
                        <p:par>
                          <p:cTn id="299" fill="hold">
                            <p:stCondLst>
                              <p:cond delay="0"/>
                            </p:stCondLst>
                            <p:childTnLst>
                              <p:par>
                                <p:cTn id="300" presetID="52" presetClass="entr" presetSubtype="0" fill="hold" grpId="0" nodeType="clickEffect">
                                  <p:stCondLst>
                                    <p:cond delay="0"/>
                                  </p:stCondLst>
                                  <p:childTnLst>
                                    <p:set>
                                      <p:cBhvr>
                                        <p:cTn id="301" dur="1" fill="hold">
                                          <p:stCondLst>
                                            <p:cond delay="0"/>
                                          </p:stCondLst>
                                        </p:cTn>
                                        <p:tgtEl>
                                          <p:spTgt spid="47"/>
                                        </p:tgtEl>
                                        <p:attrNameLst>
                                          <p:attrName>style.visibility</p:attrName>
                                        </p:attrNameLst>
                                      </p:cBhvr>
                                      <p:to>
                                        <p:strVal val="visible"/>
                                      </p:to>
                                    </p:set>
                                    <p:animScale>
                                      <p:cBhvr>
                                        <p:cTn id="30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3" dur="1000" decel="50000" fill="hold">
                                          <p:stCondLst>
                                            <p:cond delay="0"/>
                                          </p:stCondLst>
                                        </p:cTn>
                                        <p:tgtEl>
                                          <p:spTgt spid="47"/>
                                        </p:tgtEl>
                                        <p:attrNameLst>
                                          <p:attrName>ppt_x</p:attrName>
                                          <p:attrName>ppt_y</p:attrName>
                                        </p:attrNameLst>
                                      </p:cBhvr>
                                    </p:animMotion>
                                    <p:animEffect transition="in" filter="fade">
                                      <p:cBhvr>
                                        <p:cTn id="304"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uiExpand="1" animBg="1"/>
      <p:bldP spid="44" grpId="0" animBg="1"/>
      <p:bldP spid="45" grpId="0" animBg="1"/>
      <p:bldP spid="46" grpId="0" animBg="1"/>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400" y="489430"/>
            <a:ext cx="2469170" cy="2693972"/>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254000" algn="tl" rotWithShape="0">
              <a:srgbClr val="000000">
                <a:alpha val="43000"/>
              </a:srgbClr>
            </a:outerShdw>
          </a:effectLst>
        </p:spPr>
      </p:pic>
      <p:sp>
        <p:nvSpPr>
          <p:cNvPr id="35" name="Rectangle 34"/>
          <p:cNvSpPr/>
          <p:nvPr/>
        </p:nvSpPr>
        <p:spPr>
          <a:xfrm>
            <a:off x="6061293" y="284472"/>
            <a:ext cx="1586638" cy="753243"/>
          </a:xfrm>
          <a:prstGeom prst="rect">
            <a:avLst/>
          </a:prstGeom>
          <a:noFill/>
          <a:effectLst>
            <a:glow rad="139700">
              <a:schemeClr val="accent3">
                <a:satMod val="175000"/>
                <a:alpha val="40000"/>
              </a:schemeClr>
            </a:glow>
          </a:effectLst>
        </p:spPr>
        <p:txBody>
          <a:bodyPr wrap="none" lIns="98259" tIns="49129" rIns="98259" bIns="4912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4250" b="1" dirty="0"/>
              <a:t>التعريف</a:t>
            </a:r>
            <a:endParaRPr lang="en-US" sz="4250" b="1" dirty="0"/>
          </a:p>
        </p:txBody>
      </p:sp>
      <p:pic>
        <p:nvPicPr>
          <p:cNvPr id="36" name="Picture 35"/>
          <p:cNvPicPr>
            <a:picLocks noChangeAspect="1"/>
          </p:cNvPicPr>
          <p:nvPr/>
        </p:nvPicPr>
        <p:blipFill rotWithShape="1">
          <a:blip r:embed="rId3" cstate="screen">
            <a:extLst>
              <a:ext uri="{28A0092B-C50C-407E-A947-70E740481C1C}">
                <a14:useLocalDpi xmlns:a14="http://schemas.microsoft.com/office/drawing/2010/main" val="0"/>
              </a:ext>
            </a:extLst>
          </a:blip>
          <a:srcRect l="50000" t="22222" r="34444" b="49444"/>
          <a:stretch/>
        </p:blipFill>
        <p:spPr>
          <a:xfrm>
            <a:off x="9339178" y="493684"/>
            <a:ext cx="2572297" cy="2689718"/>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63500" sx="102000" sy="102000" algn="ctr" rotWithShape="0">
              <a:prstClr val="black">
                <a:alpha val="40000"/>
              </a:prstClr>
            </a:outerShdw>
          </a:effectLst>
        </p:spPr>
      </p:pic>
      <p:pic>
        <p:nvPicPr>
          <p:cNvPr id="37" name="Picture 3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94" y="1486917"/>
            <a:ext cx="779752" cy="5908983"/>
          </a:xfrm>
          <a:prstGeom prst="rect">
            <a:avLst/>
          </a:prstGeom>
        </p:spPr>
      </p:pic>
      <p:sp>
        <p:nvSpPr>
          <p:cNvPr id="38" name="Rounded Rectangle 37"/>
          <p:cNvSpPr/>
          <p:nvPr/>
        </p:nvSpPr>
        <p:spPr>
          <a:xfrm>
            <a:off x="418578" y="353432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39" name="Rounded Rectangle 38"/>
          <p:cNvSpPr/>
          <p:nvPr/>
        </p:nvSpPr>
        <p:spPr>
          <a:xfrm>
            <a:off x="418578" y="424044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0" name="Rounded Rectangle 39"/>
          <p:cNvSpPr/>
          <p:nvPr/>
        </p:nvSpPr>
        <p:spPr>
          <a:xfrm>
            <a:off x="441438" y="493640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1" name="Rounded Rectangle 40"/>
          <p:cNvSpPr/>
          <p:nvPr/>
        </p:nvSpPr>
        <p:spPr>
          <a:xfrm>
            <a:off x="441438" y="564252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2" name="Rounded Rectangle 41"/>
          <p:cNvSpPr/>
          <p:nvPr/>
        </p:nvSpPr>
        <p:spPr>
          <a:xfrm>
            <a:off x="456678" y="634610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3" name="Rounded Rectangle 42"/>
          <p:cNvSpPr/>
          <p:nvPr/>
        </p:nvSpPr>
        <p:spPr>
          <a:xfrm>
            <a:off x="456678" y="705222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4" name="Rounded Rectangle 43"/>
          <p:cNvSpPr/>
          <p:nvPr/>
        </p:nvSpPr>
        <p:spPr>
          <a:xfrm>
            <a:off x="7476469" y="356059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5" name="Rounded Rectangle 44"/>
          <p:cNvSpPr/>
          <p:nvPr/>
        </p:nvSpPr>
        <p:spPr>
          <a:xfrm>
            <a:off x="7476469" y="426671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6" name="Rounded Rectangle 45"/>
          <p:cNvSpPr/>
          <p:nvPr/>
        </p:nvSpPr>
        <p:spPr>
          <a:xfrm>
            <a:off x="7499329" y="496267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7" name="Rounded Rectangle 46"/>
          <p:cNvSpPr/>
          <p:nvPr/>
        </p:nvSpPr>
        <p:spPr>
          <a:xfrm>
            <a:off x="7499329" y="566879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8" name="Rounded Rectangle 47"/>
          <p:cNvSpPr/>
          <p:nvPr/>
        </p:nvSpPr>
        <p:spPr>
          <a:xfrm>
            <a:off x="7514569" y="637237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9" name="Rounded Rectangle 48"/>
          <p:cNvSpPr/>
          <p:nvPr/>
        </p:nvSpPr>
        <p:spPr>
          <a:xfrm>
            <a:off x="7514569" y="707849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50" name="Rectangle 49"/>
          <p:cNvSpPr/>
          <p:nvPr/>
        </p:nvSpPr>
        <p:spPr>
          <a:xfrm>
            <a:off x="8472264" y="3501943"/>
            <a:ext cx="411792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عبد العليم بن شمس الحق</a:t>
            </a:r>
          </a:p>
        </p:txBody>
      </p:sp>
      <p:sp>
        <p:nvSpPr>
          <p:cNvPr id="51" name="Rectangle 50"/>
          <p:cNvSpPr/>
          <p:nvPr/>
        </p:nvSpPr>
        <p:spPr>
          <a:xfrm>
            <a:off x="8572500" y="4272176"/>
            <a:ext cx="393397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محاضر اللغة العربية</a:t>
            </a:r>
            <a:r>
              <a:rPr lang="ar-SA" sz="3200" b="1" spc="54" dirty="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
        <p:nvSpPr>
          <p:cNvPr id="52" name="Rectangle 51"/>
          <p:cNvSpPr/>
          <p:nvPr/>
        </p:nvSpPr>
        <p:spPr>
          <a:xfrm>
            <a:off x="7589520" y="4962996"/>
            <a:ext cx="5820974"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فتاري فاضل مدرسة،</a:t>
            </a:r>
            <a:r>
              <a:rPr lang="en-US" sz="3200" b="1" spc="54" dirty="0">
                <a:ln w="11430"/>
                <a:effectLst>
                  <a:outerShdw blurRad="38100" dist="38100" dir="2700000" algn="tl">
                    <a:srgbClr val="000000">
                      <a:alpha val="43137"/>
                    </a:srgbClr>
                  </a:outerShdw>
                </a:effectLst>
              </a:rPr>
              <a:t> </a:t>
            </a:r>
            <a:r>
              <a:rPr lang="ar-MA" sz="3200" b="1" spc="54" dirty="0">
                <a:ln w="11430"/>
                <a:effectLst>
                  <a:outerShdw blurRad="38100" dist="38100" dir="2700000" algn="tl">
                    <a:srgbClr val="000000">
                      <a:alpha val="43137"/>
                    </a:srgbClr>
                  </a:outerShdw>
                </a:effectLst>
              </a:rPr>
              <a:t>سفاهر، نوغاؤن</a:t>
            </a:r>
          </a:p>
        </p:txBody>
      </p:sp>
      <p:sp>
        <p:nvSpPr>
          <p:cNvPr id="53" name="Rectangle 52"/>
          <p:cNvSpPr/>
          <p:nvPr/>
        </p:nvSpPr>
        <p:spPr>
          <a:xfrm>
            <a:off x="7873942" y="5657054"/>
            <a:ext cx="530103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رقم الجوال : </a:t>
            </a:r>
            <a:r>
              <a:rPr lang="en-US" sz="3200" b="1" spc="54" dirty="0">
                <a:ln w="11430"/>
                <a:effectLst>
                  <a:outerShdw blurRad="38100" dist="38100" dir="2700000" algn="tl">
                    <a:srgbClr val="000000">
                      <a:alpha val="43137"/>
                    </a:srgbClr>
                  </a:outerShdw>
                </a:effectLst>
              </a:rPr>
              <a:t>01749-94 44 18</a:t>
            </a:r>
            <a:endParaRPr lang="ar-MA" sz="3200" b="1" spc="54" dirty="0">
              <a:ln w="11430"/>
              <a:effectLst>
                <a:outerShdw blurRad="38100" dist="38100" dir="2700000" algn="tl">
                  <a:srgbClr val="000000">
                    <a:alpha val="43137"/>
                  </a:srgbClr>
                </a:outerShdw>
              </a:effectLst>
            </a:endParaRPr>
          </a:p>
        </p:txBody>
      </p:sp>
      <p:sp>
        <p:nvSpPr>
          <p:cNvPr id="54" name="Rectangle 53"/>
          <p:cNvSpPr/>
          <p:nvPr/>
        </p:nvSpPr>
        <p:spPr>
          <a:xfrm>
            <a:off x="8732687" y="6375613"/>
            <a:ext cx="349565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العنوان الالكتروني :</a:t>
            </a:r>
            <a:endParaRPr lang="en-US" sz="3200" b="1" spc="54" dirty="0">
              <a:ln w="11430"/>
              <a:effectLst>
                <a:outerShdw blurRad="38100" dist="38100" dir="2700000" algn="tl">
                  <a:srgbClr val="000000">
                    <a:alpha val="43137"/>
                  </a:srgbClr>
                </a:outerShdw>
              </a:effectLst>
            </a:endParaRPr>
          </a:p>
        </p:txBody>
      </p:sp>
      <p:sp>
        <p:nvSpPr>
          <p:cNvPr id="55" name="Rectangle 54"/>
          <p:cNvSpPr/>
          <p:nvPr/>
        </p:nvSpPr>
        <p:spPr>
          <a:xfrm>
            <a:off x="1243099" y="3518074"/>
            <a:ext cx="414078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الصف : التاسع من الداخل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6" name="Rectangle 55"/>
          <p:cNvSpPr/>
          <p:nvPr/>
        </p:nvSpPr>
        <p:spPr>
          <a:xfrm>
            <a:off x="971553" y="4230281"/>
            <a:ext cx="4572847"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المادة : اللغة العربية الاتصالية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7" name="Rectangle 56"/>
          <p:cNvSpPr/>
          <p:nvPr/>
        </p:nvSpPr>
        <p:spPr>
          <a:xfrm>
            <a:off x="2051207" y="4937744"/>
            <a:ext cx="2884085"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الوحدة : </a:t>
            </a:r>
            <a:r>
              <a:rPr lang="ar-MA" sz="3200" b="1" spc="54" dirty="0" smtClean="0">
                <a:ln w="11430"/>
                <a:solidFill>
                  <a:sysClr val="windowText" lastClr="000000"/>
                </a:solidFill>
                <a:effectLst>
                  <a:outerShdw blurRad="38100" dist="38100" dir="2700000" algn="tl">
                    <a:srgbClr val="000000">
                      <a:alpha val="43137"/>
                    </a:srgbClr>
                  </a:outerShdw>
                </a:effectLst>
              </a:rPr>
              <a:t>الرابعة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8" name="Rectangle 57"/>
          <p:cNvSpPr/>
          <p:nvPr/>
        </p:nvSpPr>
        <p:spPr>
          <a:xfrm>
            <a:off x="2036283" y="5621961"/>
            <a:ext cx="290534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الدرس : </a:t>
            </a:r>
            <a:r>
              <a:rPr lang="ar-MA" sz="3200" b="1" spc="54" dirty="0" smtClean="0">
                <a:ln w="11430"/>
                <a:solidFill>
                  <a:sysClr val="windowText" lastClr="000000"/>
                </a:solidFill>
                <a:effectLst>
                  <a:outerShdw blurRad="38100" dist="38100" dir="2700000" algn="tl">
                    <a:srgbClr val="000000">
                      <a:alpha val="43137"/>
                    </a:srgbClr>
                  </a:outerShdw>
                </a:effectLst>
              </a:rPr>
              <a:t>الأول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9" name="Rectangle 58"/>
          <p:cNvSpPr/>
          <p:nvPr/>
        </p:nvSpPr>
        <p:spPr>
          <a:xfrm>
            <a:off x="1580061" y="6333925"/>
            <a:ext cx="334095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الوقت : </a:t>
            </a:r>
            <a:r>
              <a:rPr lang="en-US" sz="3200" b="1" spc="54" dirty="0">
                <a:ln w="11430"/>
                <a:solidFill>
                  <a:sysClr val="windowText" lastClr="000000"/>
                </a:solidFill>
                <a:effectLst>
                  <a:outerShdw blurRad="38100" dist="38100" dir="2700000" algn="tl">
                    <a:srgbClr val="000000">
                      <a:alpha val="43137"/>
                    </a:srgbClr>
                  </a:outerShdw>
                </a:effectLst>
              </a:rPr>
              <a:t>40</a:t>
            </a:r>
            <a:r>
              <a:rPr lang="ar-MA" sz="3200" b="1" spc="54" dirty="0">
                <a:ln w="11430"/>
                <a:solidFill>
                  <a:sysClr val="windowText" lastClr="000000"/>
                </a:solidFill>
                <a:effectLst>
                  <a:outerShdw blurRad="38100" dist="38100" dir="2700000" algn="tl">
                    <a:srgbClr val="000000">
                      <a:alpha val="43137"/>
                    </a:srgbClr>
                  </a:outerShdw>
                </a:effectLst>
              </a:rPr>
              <a:t> دقيقة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0" name="Rectangle 59"/>
          <p:cNvSpPr/>
          <p:nvPr/>
        </p:nvSpPr>
        <p:spPr>
          <a:xfrm>
            <a:off x="1360009" y="7015334"/>
            <a:ext cx="4060566"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التاريخ : </a:t>
            </a:r>
            <a:r>
              <a:rPr lang="en-US" sz="3200" b="1" spc="54" dirty="0" smtClean="0">
                <a:ln w="11430"/>
                <a:solidFill>
                  <a:sysClr val="windowText" lastClr="000000"/>
                </a:solidFill>
                <a:effectLst>
                  <a:outerShdw blurRad="38100" dist="38100" dir="2700000" algn="tl">
                    <a:srgbClr val="000000">
                      <a:alpha val="43137"/>
                    </a:srgbClr>
                  </a:outerShdw>
                </a:effectLst>
              </a:rPr>
              <a:t>06</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smtClean="0">
                <a:ln w="11430"/>
                <a:solidFill>
                  <a:sysClr val="windowText" lastClr="000000"/>
                </a:solidFill>
                <a:effectLst>
                  <a:outerShdw blurRad="38100" dist="38100" dir="2700000" algn="tl">
                    <a:srgbClr val="000000">
                      <a:alpha val="43137"/>
                    </a:srgbClr>
                  </a:outerShdw>
                </a:effectLst>
              </a:rPr>
              <a:t>0</a:t>
            </a:r>
            <a:r>
              <a:rPr lang="en-US" sz="3200" b="1" spc="54" dirty="0">
                <a:ln w="11430"/>
                <a:solidFill>
                  <a:sysClr val="windowText" lastClr="000000"/>
                </a:solidFill>
                <a:effectLst>
                  <a:outerShdw blurRad="38100" dist="38100" dir="2700000" algn="tl">
                    <a:srgbClr val="000000">
                      <a:alpha val="43137"/>
                    </a:srgbClr>
                  </a:outerShdw>
                </a:effectLst>
              </a:rPr>
              <a:t>9</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a:ln w="11430"/>
                <a:solidFill>
                  <a:sysClr val="windowText" lastClr="000000"/>
                </a:solidFill>
                <a:effectLst>
                  <a:outerShdw blurRad="38100" dist="38100" dir="2700000" algn="tl">
                    <a:srgbClr val="000000">
                      <a:alpha val="43137"/>
                    </a:srgbClr>
                  </a:outerShdw>
                </a:effectLst>
              </a:rPr>
              <a:t>2020</a:t>
            </a:r>
            <a:r>
              <a:rPr lang="ar-MA" sz="3200" b="1" spc="54" dirty="0">
                <a:ln w="11430"/>
                <a:solidFill>
                  <a:sysClr val="windowText" lastClr="000000"/>
                </a:solidFill>
                <a:effectLst>
                  <a:outerShdw blurRad="38100" dist="38100" dir="2700000" algn="tl">
                    <a:srgbClr val="000000">
                      <a:alpha val="43137"/>
                    </a:srgbClr>
                  </a:outerShdw>
                </a:effectLst>
              </a:rPr>
              <a:t>م</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2" name="Rectangle 61"/>
          <p:cNvSpPr/>
          <p:nvPr/>
        </p:nvSpPr>
        <p:spPr>
          <a:xfrm>
            <a:off x="7665720" y="7066083"/>
            <a:ext cx="570662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4" dirty="0" smtClean="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infoabdulalim@gmail.co</a:t>
            </a:r>
            <a:r>
              <a:rPr lang="ar-SA" sz="3200" b="1" spc="54" dirty="0" smtClean="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9624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6*min(max(#ppt_w*#ppt_h,.3),1)-7.4)/-.7*#ppt_w"/>
                                          </p:val>
                                        </p:tav>
                                        <p:tav tm="100000">
                                          <p:val>
                                            <p:strVal val="#ppt_w"/>
                                          </p:val>
                                        </p:tav>
                                      </p:tavLst>
                                    </p:anim>
                                    <p:anim calcmode="lin" valueType="num">
                                      <p:cBhvr>
                                        <p:cTn id="8" dur="1000" fill="hold"/>
                                        <p:tgtEl>
                                          <p:spTgt spid="36"/>
                                        </p:tgtEl>
                                        <p:attrNameLst>
                                          <p:attrName>ppt_h</p:attrName>
                                        </p:attrNameLst>
                                      </p:cBhvr>
                                      <p:tavLst>
                                        <p:tav tm="0">
                                          <p:val>
                                            <p:strVal val="(6*min(max(#ppt_w*#ppt_h,.3),1)-7.4)/-.7*#ppt_h"/>
                                          </p:val>
                                        </p:tav>
                                        <p:tav tm="100000">
                                          <p:val>
                                            <p:strVal val="#ppt_h"/>
                                          </p:val>
                                        </p:tav>
                                      </p:tavLst>
                                    </p:anim>
                                    <p:anim calcmode="lin" valueType="num">
                                      <p:cBhvr>
                                        <p:cTn id="9" dur="1000" fill="hold"/>
                                        <p:tgtEl>
                                          <p:spTgt spid="36"/>
                                        </p:tgtEl>
                                        <p:attrNameLst>
                                          <p:attrName>ppt_x</p:attrName>
                                        </p:attrNameLst>
                                      </p:cBhvr>
                                      <p:tavLst>
                                        <p:tav tm="0">
                                          <p:val>
                                            <p:fltVal val="0.5"/>
                                          </p:val>
                                        </p:tav>
                                        <p:tav tm="100000">
                                          <p:val>
                                            <p:strVal val="#ppt_x"/>
                                          </p:val>
                                        </p:tav>
                                      </p:tavLst>
                                    </p:anim>
                                    <p:anim calcmode="lin" valueType="num">
                                      <p:cBhvr>
                                        <p:cTn id="10" dur="1000" fill="hold"/>
                                        <p:tgtEl>
                                          <p:spTgt spid="36"/>
                                        </p:tgtEl>
                                        <p:attrNameLst>
                                          <p:attrName>ppt_y</p:attrName>
                                        </p:attrNameLst>
                                      </p:cBhvr>
                                      <p:tavLst>
                                        <p:tav tm="0">
                                          <p:val>
                                            <p:strVal val="1+(6*min(max(#ppt_w*#ppt_h,.3),1)-7.4)/-.7*#ppt_h/2"/>
                                          </p:val>
                                        </p:tav>
                                        <p:tav tm="100000">
                                          <p:val>
                                            <p:strVal val="#ppt_y"/>
                                          </p:val>
                                        </p:tav>
                                      </p:tavLst>
                                    </p:anim>
                                  </p:childTnLst>
                                </p:cTn>
                              </p:par>
                              <p:par>
                                <p:cTn id="11" presetID="23" presetClass="entr" presetSubtype="36"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strVal val="(6*min(max(#ppt_w*#ppt_h,.3),1)-7.4)/-.7*#ppt_w"/>
                                          </p:val>
                                        </p:tav>
                                        <p:tav tm="100000">
                                          <p:val>
                                            <p:strVal val="#ppt_w"/>
                                          </p:val>
                                        </p:tav>
                                      </p:tavLst>
                                    </p:anim>
                                    <p:anim calcmode="lin" valueType="num">
                                      <p:cBhvr>
                                        <p:cTn id="14" dur="1000" fill="hold"/>
                                        <p:tgtEl>
                                          <p:spTgt spid="34"/>
                                        </p:tgtEl>
                                        <p:attrNameLst>
                                          <p:attrName>ppt_h</p:attrName>
                                        </p:attrNameLst>
                                      </p:cBhvr>
                                      <p:tavLst>
                                        <p:tav tm="0">
                                          <p:val>
                                            <p:strVal val="(6*min(max(#ppt_w*#ppt_h,.3),1)-7.4)/-.7*#ppt_h"/>
                                          </p:val>
                                        </p:tav>
                                        <p:tav tm="100000">
                                          <p:val>
                                            <p:strVal val="#ppt_h"/>
                                          </p:val>
                                        </p:tav>
                                      </p:tavLst>
                                    </p:anim>
                                    <p:anim calcmode="lin" valueType="num">
                                      <p:cBhvr>
                                        <p:cTn id="15" dur="1000" fill="hold"/>
                                        <p:tgtEl>
                                          <p:spTgt spid="34"/>
                                        </p:tgtEl>
                                        <p:attrNameLst>
                                          <p:attrName>ppt_x</p:attrName>
                                        </p:attrNameLst>
                                      </p:cBhvr>
                                      <p:tavLst>
                                        <p:tav tm="0">
                                          <p:val>
                                            <p:fltVal val="0.5"/>
                                          </p:val>
                                        </p:tav>
                                        <p:tav tm="100000">
                                          <p:val>
                                            <p:strVal val="#ppt_x"/>
                                          </p:val>
                                        </p:tav>
                                      </p:tavLst>
                                    </p:anim>
                                    <p:anim calcmode="lin" valueType="num">
                                      <p:cBhvr>
                                        <p:cTn id="16" dur="1000" fill="hold"/>
                                        <p:tgtEl>
                                          <p:spTgt spid="3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1539" y="1480792"/>
            <a:ext cx="12845611" cy="87353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r" rtl="1"/>
            <a:r>
              <a:rPr lang="en-US" sz="3600" b="1" dirty="0" smtClean="0"/>
              <a:t>1</a:t>
            </a:r>
            <a:r>
              <a:rPr lang="ar-MA" sz="3600" b="1" dirty="0" smtClean="0"/>
              <a:t>. </a:t>
            </a:r>
            <a:r>
              <a:rPr lang="ar-MA" sz="3600" b="1" dirty="0" smtClean="0"/>
              <a:t>كم عدد سكان المسلمين في بنغلاديش ؟ وما هي نسبتهم المائوية فيها</a:t>
            </a:r>
            <a:r>
              <a:rPr lang="ar-MA" sz="3600" b="1" dirty="0" smtClean="0"/>
              <a:t> </a:t>
            </a:r>
            <a:r>
              <a:rPr lang="ar-MA" sz="3600" b="1" dirty="0" smtClean="0"/>
              <a:t>؟</a:t>
            </a:r>
            <a:endParaRPr lang="ar-MA" sz="3600" b="1" dirty="0"/>
          </a:p>
        </p:txBody>
      </p:sp>
      <p:sp>
        <p:nvSpPr>
          <p:cNvPr id="7" name="Rounded Rectangle 6"/>
          <p:cNvSpPr/>
          <p:nvPr/>
        </p:nvSpPr>
        <p:spPr>
          <a:xfrm>
            <a:off x="472964" y="3649716"/>
            <a:ext cx="12845611" cy="9643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a:t>3</a:t>
            </a:r>
            <a:r>
              <a:rPr lang="ar-MA" sz="3600" b="1" dirty="0" smtClean="0"/>
              <a:t>. </a:t>
            </a:r>
            <a:r>
              <a:rPr lang="ar-MA" sz="3600" b="1" dirty="0" smtClean="0"/>
              <a:t>من الذين نقلوا الإسلام إلى بنغلاديش ؟ وكيف ؟</a:t>
            </a:r>
            <a:endParaRPr lang="ar-MA" sz="3600" b="1" dirty="0"/>
          </a:p>
        </p:txBody>
      </p:sp>
      <p:sp>
        <p:nvSpPr>
          <p:cNvPr id="8" name="Rounded Rectangle 7"/>
          <p:cNvSpPr/>
          <p:nvPr/>
        </p:nvSpPr>
        <p:spPr>
          <a:xfrm>
            <a:off x="492014" y="2527736"/>
            <a:ext cx="12845611" cy="9170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t>2</a:t>
            </a:r>
            <a:r>
              <a:rPr lang="ar-MA" sz="3600" b="1" dirty="0" smtClean="0"/>
              <a:t>. </a:t>
            </a:r>
            <a:r>
              <a:rPr lang="ar-MA" sz="3600" b="1" dirty="0" smtClean="0"/>
              <a:t>متى وصل الإسلام إلى بلادنا بنغلاديش ؟</a:t>
            </a:r>
            <a:endParaRPr lang="ar-MA" sz="3600" b="1" dirty="0"/>
          </a:p>
        </p:txBody>
      </p:sp>
      <p:sp>
        <p:nvSpPr>
          <p:cNvPr id="12" name="Rounded Rectangle 11"/>
          <p:cNvSpPr/>
          <p:nvPr/>
        </p:nvSpPr>
        <p:spPr>
          <a:xfrm>
            <a:off x="482489" y="4787472"/>
            <a:ext cx="12845611" cy="888128"/>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600" b="1" dirty="0"/>
              <a:t>4</a:t>
            </a:r>
            <a:r>
              <a:rPr lang="ar-MA" sz="3600" b="1" dirty="0" smtClean="0"/>
              <a:t>. </a:t>
            </a:r>
            <a:r>
              <a:rPr lang="ar-MA" sz="3600" b="1" dirty="0" smtClean="0"/>
              <a:t>كيف امتد الإسلام في بنغلاديش ؟</a:t>
            </a:r>
            <a:endParaRPr lang="ar-MA" sz="3600" b="1" dirty="0"/>
          </a:p>
        </p:txBody>
      </p:sp>
      <p:sp>
        <p:nvSpPr>
          <p:cNvPr id="13" name="Rounded Rectangle 12"/>
          <p:cNvSpPr/>
          <p:nvPr/>
        </p:nvSpPr>
        <p:spPr>
          <a:xfrm>
            <a:off x="472964" y="5862156"/>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600" b="1" dirty="0" smtClean="0"/>
              <a:t>5</a:t>
            </a:r>
            <a:r>
              <a:rPr lang="ar-MA" sz="3600" b="1" dirty="0" smtClean="0"/>
              <a:t>. </a:t>
            </a:r>
            <a:r>
              <a:rPr lang="ar-MA" sz="3600" b="1" dirty="0" smtClean="0"/>
              <a:t>كيف كانت الأخلاق لتجار العرب ؟</a:t>
            </a:r>
            <a:endParaRPr lang="ar-MA" sz="3600" b="1" dirty="0"/>
          </a:p>
        </p:txBody>
      </p:sp>
      <p:sp>
        <p:nvSpPr>
          <p:cNvPr id="14" name="Rounded Rectangle 13"/>
          <p:cNvSpPr/>
          <p:nvPr/>
        </p:nvSpPr>
        <p:spPr>
          <a:xfrm>
            <a:off x="472964" y="6889530"/>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600" b="1" dirty="0" smtClean="0"/>
              <a:t>6</a:t>
            </a:r>
            <a:r>
              <a:rPr lang="ar-MA" sz="3600" b="1" dirty="0" smtClean="0"/>
              <a:t>. </a:t>
            </a:r>
            <a:r>
              <a:rPr lang="ar-MA" sz="3600" b="1" dirty="0" smtClean="0"/>
              <a:t>في أي منطقة بدأ تجار العرب بعمل الدعوة في بنغلاديش ؟</a:t>
            </a:r>
            <a:endParaRPr lang="ar-MA" sz="3600" b="1" dirty="0"/>
          </a:p>
        </p:txBody>
      </p:sp>
      <p:sp>
        <p:nvSpPr>
          <p:cNvPr id="15" name="Rounded Rectangle 14"/>
          <p:cNvSpPr/>
          <p:nvPr/>
        </p:nvSpPr>
        <p:spPr>
          <a:xfrm>
            <a:off x="501539" y="326222"/>
            <a:ext cx="12845611" cy="918098"/>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p>
        </p:txBody>
      </p:sp>
      <p:sp>
        <p:nvSpPr>
          <p:cNvPr id="16" name="Rectangle 15"/>
          <p:cNvSpPr/>
          <p:nvPr/>
        </p:nvSpPr>
        <p:spPr>
          <a:xfrm rot="10800000" flipV="1">
            <a:off x="5795210" y="350471"/>
            <a:ext cx="2629276"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التقييم</a:t>
            </a:r>
            <a:endParaRPr lang="en-US" sz="48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10635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750" fill="hold"/>
                                        <p:tgtEl>
                                          <p:spTgt spid="6"/>
                                        </p:tgtEl>
                                        <p:attrNameLst>
                                          <p:attrName>ppt_w</p:attrName>
                                        </p:attrNameLst>
                                      </p:cBhvr>
                                      <p:tavLst>
                                        <p:tav tm="0">
                                          <p:val>
                                            <p:strVal val="#ppt_w*0.70"/>
                                          </p:val>
                                        </p:tav>
                                        <p:tav tm="100000">
                                          <p:val>
                                            <p:strVal val="#ppt_w"/>
                                          </p:val>
                                        </p:tav>
                                      </p:tavLst>
                                    </p:anim>
                                    <p:anim calcmode="lin" valueType="num">
                                      <p:cBhvr>
                                        <p:cTn id="22" dur="750" fill="hold"/>
                                        <p:tgtEl>
                                          <p:spTgt spid="6"/>
                                        </p:tgtEl>
                                        <p:attrNameLst>
                                          <p:attrName>ppt_h</p:attrName>
                                        </p:attrNameLst>
                                      </p:cBhvr>
                                      <p:tavLst>
                                        <p:tav tm="0">
                                          <p:val>
                                            <p:strVal val="#ppt_h"/>
                                          </p:val>
                                        </p:tav>
                                        <p:tav tm="100000">
                                          <p:val>
                                            <p:strVal val="#ppt_h"/>
                                          </p:val>
                                        </p:tav>
                                      </p:tavLst>
                                    </p:anim>
                                    <p:animEffect transition="in" filter="fade">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strVal val="#ppt_w*0.70"/>
                                          </p:val>
                                        </p:tav>
                                        <p:tav tm="100000">
                                          <p:val>
                                            <p:strVal val="#ppt_w"/>
                                          </p:val>
                                        </p:tav>
                                      </p:tavLst>
                                    </p:anim>
                                    <p:anim calcmode="lin" valueType="num">
                                      <p:cBhvr>
                                        <p:cTn id="29" dur="750" fill="hold"/>
                                        <p:tgtEl>
                                          <p:spTgt spid="8"/>
                                        </p:tgtEl>
                                        <p:attrNameLst>
                                          <p:attrName>ppt_h</p:attrName>
                                        </p:attrNameLst>
                                      </p:cBhvr>
                                      <p:tavLst>
                                        <p:tav tm="0">
                                          <p:val>
                                            <p:strVal val="#ppt_h"/>
                                          </p:val>
                                        </p:tav>
                                        <p:tav tm="100000">
                                          <p:val>
                                            <p:strVal val="#ppt_h"/>
                                          </p:val>
                                        </p:tav>
                                      </p:tavLst>
                                    </p:anim>
                                    <p:animEffect transition="in" filter="fade">
                                      <p:cBhvr>
                                        <p:cTn id="30" dur="7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strVal val="#ppt_w*0.70"/>
                                          </p:val>
                                        </p:tav>
                                        <p:tav tm="100000">
                                          <p:val>
                                            <p:strVal val="#ppt_w"/>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animEffect transition="in" filter="fade">
                                      <p:cBhvr>
                                        <p:cTn id="37" dur="7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strVal val="#ppt_w*0.70"/>
                                          </p:val>
                                        </p:tav>
                                        <p:tav tm="100000">
                                          <p:val>
                                            <p:strVal val="#ppt_w"/>
                                          </p:val>
                                        </p:tav>
                                      </p:tavLst>
                                    </p:anim>
                                    <p:anim calcmode="lin" valueType="num">
                                      <p:cBhvr>
                                        <p:cTn id="43" dur="750" fill="hold"/>
                                        <p:tgtEl>
                                          <p:spTgt spid="12"/>
                                        </p:tgtEl>
                                        <p:attrNameLst>
                                          <p:attrName>ppt_h</p:attrName>
                                        </p:attrNameLst>
                                      </p:cBhvr>
                                      <p:tavLst>
                                        <p:tav tm="0">
                                          <p:val>
                                            <p:strVal val="#ppt_h"/>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750" fill="hold"/>
                                        <p:tgtEl>
                                          <p:spTgt spid="13"/>
                                        </p:tgtEl>
                                        <p:attrNameLst>
                                          <p:attrName>ppt_w</p:attrName>
                                        </p:attrNameLst>
                                      </p:cBhvr>
                                      <p:tavLst>
                                        <p:tav tm="0">
                                          <p:val>
                                            <p:strVal val="#ppt_w*0.70"/>
                                          </p:val>
                                        </p:tav>
                                        <p:tav tm="100000">
                                          <p:val>
                                            <p:strVal val="#ppt_w"/>
                                          </p:val>
                                        </p:tav>
                                      </p:tavLst>
                                    </p:anim>
                                    <p:anim calcmode="lin" valueType="num">
                                      <p:cBhvr>
                                        <p:cTn id="50" dur="750" fill="hold"/>
                                        <p:tgtEl>
                                          <p:spTgt spid="13"/>
                                        </p:tgtEl>
                                        <p:attrNameLst>
                                          <p:attrName>ppt_h</p:attrName>
                                        </p:attrNameLst>
                                      </p:cBhvr>
                                      <p:tavLst>
                                        <p:tav tm="0">
                                          <p:val>
                                            <p:strVal val="#ppt_h"/>
                                          </p:val>
                                        </p:tav>
                                        <p:tav tm="100000">
                                          <p:val>
                                            <p:strVal val="#ppt_h"/>
                                          </p:val>
                                        </p:tav>
                                      </p:tavLst>
                                    </p:anim>
                                    <p:animEffect transition="in" filter="fade">
                                      <p:cBhvr>
                                        <p:cTn id="51" dur="75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strVal val="#ppt_w*0.70"/>
                                          </p:val>
                                        </p:tav>
                                        <p:tav tm="100000">
                                          <p:val>
                                            <p:strVal val="#ppt_w"/>
                                          </p:val>
                                        </p:tav>
                                      </p:tavLst>
                                    </p:anim>
                                    <p:anim calcmode="lin" valueType="num">
                                      <p:cBhvr>
                                        <p:cTn id="57" dur="750" fill="hold"/>
                                        <p:tgtEl>
                                          <p:spTgt spid="14"/>
                                        </p:tgtEl>
                                        <p:attrNameLst>
                                          <p:attrName>ppt_h</p:attrName>
                                        </p:attrNameLst>
                                      </p:cBhvr>
                                      <p:tavLst>
                                        <p:tav tm="0">
                                          <p:val>
                                            <p:strVal val="#ppt_h"/>
                                          </p:val>
                                        </p:tav>
                                        <p:tav tm="100000">
                                          <p:val>
                                            <p:strVal val="#ppt_h"/>
                                          </p:val>
                                        </p:tav>
                                      </p:tavLst>
                                    </p:anim>
                                    <p:animEffect transition="in" filter="fade">
                                      <p:cBhvr>
                                        <p:cTn id="5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2" y="1497724"/>
            <a:ext cx="12837518" cy="6321973"/>
          </a:xfrm>
          <a:prstGeom prst="rect">
            <a:avLst/>
          </a:prstGeom>
        </p:spPr>
      </p:pic>
      <p:sp>
        <p:nvSpPr>
          <p:cNvPr id="5" name="Rounded Rectangle 4"/>
          <p:cNvSpPr/>
          <p:nvPr/>
        </p:nvSpPr>
        <p:spPr>
          <a:xfrm>
            <a:off x="488731" y="291355"/>
            <a:ext cx="12837519" cy="991054"/>
          </a:xfrm>
          <a:prstGeom prst="roundRect">
            <a:avLst/>
          </a:prstGeom>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 name="Rectangle 5"/>
          <p:cNvSpPr/>
          <p:nvPr/>
        </p:nvSpPr>
        <p:spPr>
          <a:xfrm>
            <a:off x="4665422" y="308717"/>
            <a:ext cx="442339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5400" b="1" cap="none" spc="50" dirty="0" smtClean="0">
                <a:ln w="11430"/>
                <a:effectLst>
                  <a:glow rad="101600">
                    <a:schemeClr val="accent2">
                      <a:satMod val="175000"/>
                      <a:alpha val="40000"/>
                    </a:schemeClr>
                  </a:glow>
                  <a:outerShdw blurRad="76200" dist="50800" dir="5400000" algn="tl" rotWithShape="0">
                    <a:srgbClr val="000000">
                      <a:alpha val="65000"/>
                    </a:srgbClr>
                  </a:outerShdw>
                </a:effectLst>
              </a:rPr>
              <a:t>الواجب المنزلي</a:t>
            </a:r>
            <a:endParaRPr lang="en-US" sz="5400" b="1" cap="none" spc="50" dirty="0">
              <a:ln w="11430"/>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9" name="Rectangle 8"/>
          <p:cNvSpPr/>
          <p:nvPr/>
        </p:nvSpPr>
        <p:spPr>
          <a:xfrm>
            <a:off x="882865" y="1437557"/>
            <a:ext cx="12001945" cy="707886"/>
          </a:xfrm>
          <a:prstGeom prst="rect">
            <a:avLst/>
          </a:prstGeom>
          <a:noFill/>
        </p:spPr>
        <p:txBody>
          <a:bodyPr wrap="square" lIns="91440" tIns="45720" rIns="91440" bIns="45720">
            <a:spAutoFit/>
          </a:bodyPr>
          <a:lstStyle/>
          <a:p>
            <a:pPr algn="just" rtl="1"/>
            <a:r>
              <a:rPr lang="ar-MA" sz="4000" b="1" dirty="0" smtClean="0">
                <a:ln w="6600">
                  <a:solidFill>
                    <a:schemeClr val="accent2"/>
                  </a:solidFill>
                  <a:prstDash val="solid"/>
                </a:ln>
                <a:effectLst>
                  <a:outerShdw dist="38100" dir="2700000" algn="tl" rotWithShape="0">
                    <a:schemeClr val="accent2"/>
                  </a:outerShdw>
                </a:effectLst>
              </a:rPr>
              <a:t>اكتب فقرة مختصرة باللغة العربية </a:t>
            </a:r>
            <a:r>
              <a:rPr lang="ar-MA" sz="4000" b="1" dirty="0" smtClean="0">
                <a:ln w="6600">
                  <a:solidFill>
                    <a:schemeClr val="accent2"/>
                  </a:solidFill>
                  <a:prstDash val="solid"/>
                </a:ln>
                <a:effectLst>
                  <a:outerShdw dist="38100" dir="2700000" algn="tl" rotWithShape="0">
                    <a:schemeClr val="accent2"/>
                  </a:outerShdw>
                </a:effectLst>
              </a:rPr>
              <a:t>عن قصة دخول الإسلام إلى بنغلاديش.</a:t>
            </a:r>
            <a:endParaRPr lang="en-US" sz="4000" b="1" dirty="0">
              <a:ln w="6600">
                <a:solidFill>
                  <a:schemeClr val="accent2"/>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299377895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by="(-#ppt_w*2)" calcmode="lin" valueType="num">
                                      <p:cBhvr rctx="PPT">
                                        <p:cTn id="20" dur="125" autoRev="1" fill="hold">
                                          <p:stCondLst>
                                            <p:cond delay="0"/>
                                          </p:stCondLst>
                                        </p:cTn>
                                        <p:tgtEl>
                                          <p:spTgt spid="9"/>
                                        </p:tgtEl>
                                        <p:attrNameLst>
                                          <p:attrName>ppt_w</p:attrName>
                                        </p:attrNameLst>
                                      </p:cBhvr>
                                    </p:anim>
                                    <p:anim by="(#ppt_w*0.50)" calcmode="lin" valueType="num">
                                      <p:cBhvr>
                                        <p:cTn id="21" dur="125" decel="50000" autoRev="1" fill="hold">
                                          <p:stCondLst>
                                            <p:cond delay="0"/>
                                          </p:stCondLst>
                                        </p:cTn>
                                        <p:tgtEl>
                                          <p:spTgt spid="9"/>
                                        </p:tgtEl>
                                        <p:attrNameLst>
                                          <p:attrName>ppt_x</p:attrName>
                                        </p:attrNameLst>
                                      </p:cBhvr>
                                    </p:anim>
                                    <p:anim from="(-#ppt_h/2)" to="(#ppt_y)" calcmode="lin" valueType="num">
                                      <p:cBhvr>
                                        <p:cTn id="22" dur="250" fill="hold">
                                          <p:stCondLst>
                                            <p:cond delay="0"/>
                                          </p:stCondLst>
                                        </p:cTn>
                                        <p:tgtEl>
                                          <p:spTgt spid="9"/>
                                        </p:tgtEl>
                                        <p:attrNameLst>
                                          <p:attrName>ppt_y</p:attrName>
                                        </p:attrNameLst>
                                      </p:cBhvr>
                                    </p:anim>
                                    <p:animRot by="21600000">
                                      <p:cBhvr>
                                        <p:cTn id="23" dur="25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41" y="479765"/>
            <a:ext cx="12984611" cy="7229574"/>
          </a:xfrm>
          <a:prstGeom prst="rect">
            <a:avLst/>
          </a:prstGeom>
        </p:spPr>
      </p:pic>
      <p:sp>
        <p:nvSpPr>
          <p:cNvPr id="8" name="TextBox 1">
            <a:extLst>
              <a:ext uri="{FF2B5EF4-FFF2-40B4-BE49-F238E27FC236}">
                <a16:creationId xmlns:a16="http://schemas.microsoft.com/office/drawing/2014/main" id="{8E457F3A-3CDA-42B0-B036-2A898D239837}"/>
              </a:ext>
            </a:extLst>
          </p:cNvPr>
          <p:cNvSpPr txBox="1"/>
          <p:nvPr/>
        </p:nvSpPr>
        <p:spPr>
          <a:xfrm>
            <a:off x="280375" y="497700"/>
            <a:ext cx="624036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MA" sz="6000" b="1" dirty="0" smtClean="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مع السلامة أيها الأحباب</a:t>
            </a:r>
            <a:endParaRPr lang="en-US" sz="6000" b="1" dirty="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798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31147 -0.73843 L -5.88235E-7 3.51852E-6 " pathEditMode="relative" rAng="0" ptsTypes="AA">
                                      <p:cBhvr>
                                        <p:cTn id="6" dur="1000" accel="50000" decel="50000" autoRev="1" fill="hold">
                                          <p:stCondLst>
                                            <p:cond delay="0"/>
                                          </p:stCondLst>
                                        </p:cTn>
                                        <p:tgtEl>
                                          <p:spTgt spid="8"/>
                                        </p:tgtEl>
                                        <p:attrNameLst>
                                          <p:attrName>ppt_x</p:attrName>
                                          <p:attrName>ppt_y</p:attrName>
                                        </p:attrNameLst>
                                      </p:cBhvr>
                                      <p:rCtr x="15568" y="36921"/>
                                    </p:animMotion>
                                    <p:animRot by="1500000">
                                      <p:cBhvr>
                                        <p:cTn id="7" dur="500" fill="hold">
                                          <p:stCondLst>
                                            <p:cond delay="0"/>
                                          </p:stCondLst>
                                        </p:cTn>
                                        <p:tgtEl>
                                          <p:spTgt spid="8"/>
                                        </p:tgtEl>
                                        <p:attrNameLst>
                                          <p:attrName>r</p:attrName>
                                        </p:attrNameLst>
                                      </p:cBhvr>
                                    </p:animRot>
                                    <p:animRot by="-1500000">
                                      <p:cBhvr>
                                        <p:cTn id="8" dur="500" fill="hold">
                                          <p:stCondLst>
                                            <p:cond delay="500"/>
                                          </p:stCondLst>
                                        </p:cTn>
                                        <p:tgtEl>
                                          <p:spTgt spid="8"/>
                                        </p:tgtEl>
                                        <p:attrNameLst>
                                          <p:attrName>r</p:attrName>
                                        </p:attrNameLst>
                                      </p:cBhvr>
                                    </p:animRot>
                                    <p:animRot by="-1500000">
                                      <p:cBhvr>
                                        <p:cTn id="9" dur="500" fill="hold">
                                          <p:stCondLst>
                                            <p:cond delay="1000"/>
                                          </p:stCondLst>
                                        </p:cTn>
                                        <p:tgtEl>
                                          <p:spTgt spid="8"/>
                                        </p:tgtEl>
                                        <p:attrNameLst>
                                          <p:attrName>r</p:attrName>
                                        </p:attrNameLst>
                                      </p:cBhvr>
                                    </p:animRot>
                                    <p:animRot by="1500000">
                                      <p:cBhvr>
                                        <p:cTn id="10" dur="500" fill="hold">
                                          <p:stCondLst>
                                            <p:cond delay="15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08425" y="-54544"/>
            <a:ext cx="5743575" cy="927978"/>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13897" tIns="56949" rIns="113897" bIns="56949" rtlCol="0">
            <a:spAutoFit/>
          </a:bodyPr>
          <a:lstStyle/>
          <a:p>
            <a:pPr algn="ctr"/>
            <a:r>
              <a:rPr lang="ar-MA" sz="4800" dirty="0">
                <a:ln w="0"/>
                <a:solidFill>
                  <a:schemeClr val="tx1"/>
                </a:solidFill>
                <a:effectLst>
                  <a:outerShdw blurRad="38100" dist="19050" dir="2700000" algn="tl" rotWithShape="0">
                    <a:schemeClr val="dk1">
                      <a:alpha val="40000"/>
                    </a:schemeClr>
                  </a:outerShdw>
                </a:effectLst>
                <a:cs typeface="Al-Kharashi 53" pitchFamily="2" charset="-78"/>
              </a:rPr>
              <a:t>ماذا فهمتم من </a:t>
            </a:r>
            <a:r>
              <a:rPr lang="ar-MA" sz="4800" dirty="0" smtClean="0">
                <a:ln w="0"/>
                <a:solidFill>
                  <a:schemeClr val="tx1"/>
                </a:solidFill>
                <a:effectLst>
                  <a:outerShdw blurRad="38100" dist="19050" dir="2700000" algn="tl" rotWithShape="0">
                    <a:schemeClr val="dk1">
                      <a:alpha val="40000"/>
                    </a:schemeClr>
                  </a:outerShdw>
                </a:effectLst>
                <a:cs typeface="Al-Kharashi 53" pitchFamily="2" charset="-78"/>
              </a:rPr>
              <a:t>الصور التالية  ؟</a:t>
            </a:r>
            <a:endParaRPr lang="en-US" sz="4800" dirty="0">
              <a:ln w="0"/>
              <a:solidFill>
                <a:schemeClr val="tx1"/>
              </a:solidFill>
              <a:effectLst>
                <a:outerShdw blurRad="38100" dist="19050" dir="2700000" algn="tl" rotWithShape="0">
                  <a:schemeClr val="dk1">
                    <a:alpha val="40000"/>
                  </a:schemeClr>
                </a:outerShdw>
              </a:effectLst>
              <a:cs typeface="Al-Kharashi 53" pitchFamily="2" charset="-78"/>
            </a:endParaRPr>
          </a:p>
        </p:txBody>
      </p:sp>
      <p:sp>
        <p:nvSpPr>
          <p:cNvPr id="2" name="AutoShape 8" descr="আমার প্রিয় শিক্ষক - Anandabaz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974" y="4651739"/>
            <a:ext cx="6377307" cy="3088147"/>
          </a:xfrm>
          <a:prstGeom prst="snip2DiagRect">
            <a:avLst/>
          </a:prstGeom>
          <a:solidFill>
            <a:srgbClr val="FFFFFF">
              <a:shade val="85000"/>
            </a:srgbClr>
          </a:solidFill>
          <a:ln w="57150" cap="sq">
            <a:solidFill>
              <a:schemeClr val="accent5">
                <a:lumMod val="75000"/>
              </a:schemeClr>
            </a:solidFill>
            <a:miter lim="800000"/>
          </a:ln>
          <a:effectLst>
            <a:glow rad="1397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92" y="4651739"/>
            <a:ext cx="6372136" cy="3088147"/>
          </a:xfrm>
          <a:prstGeom prst="snip2DiagRect">
            <a:avLst/>
          </a:prstGeom>
          <a:solidFill>
            <a:srgbClr val="FFFFFF">
              <a:shade val="85000"/>
            </a:srgbClr>
          </a:solidFill>
          <a:ln w="57150" cap="sq">
            <a:solidFill>
              <a:schemeClr val="accent5">
                <a:lumMod val="75000"/>
              </a:schemeClr>
            </a:solidFill>
            <a:miter lim="800000"/>
          </a:ln>
          <a:effectLst>
            <a:glow rad="1397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92" y="906061"/>
            <a:ext cx="6372135" cy="3488623"/>
          </a:xfrm>
          <a:prstGeom prst="snip2DiagRect">
            <a:avLst/>
          </a:prstGeom>
          <a:solidFill>
            <a:srgbClr val="FFFFFF">
              <a:shade val="85000"/>
            </a:srgbClr>
          </a:solidFill>
          <a:ln w="57150" cap="sq">
            <a:solidFill>
              <a:schemeClr val="accent5">
                <a:lumMod val="75000"/>
              </a:schemeClr>
            </a:solidFill>
            <a:miter lim="800000"/>
          </a:ln>
          <a:effectLst>
            <a:glow rad="1397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7974" y="1003185"/>
            <a:ext cx="6377307" cy="3391499"/>
          </a:xfrm>
          <a:prstGeom prst="snip2DiagRect">
            <a:avLst/>
          </a:prstGeom>
          <a:solidFill>
            <a:srgbClr val="FFFFFF">
              <a:shade val="85000"/>
            </a:srgbClr>
          </a:solidFill>
          <a:ln w="57150" cap="sq">
            <a:solidFill>
              <a:schemeClr val="accent5">
                <a:lumMod val="75000"/>
              </a:schemeClr>
            </a:solidFill>
            <a:miter lim="800000"/>
          </a:ln>
          <a:effectLst>
            <a:glow rad="1397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310052" y="20132"/>
            <a:ext cx="13337628" cy="780983"/>
          </a:xfrm>
          <a:prstGeom prst="rect">
            <a:avLst/>
          </a:prstGeom>
          <a:noFill/>
          <a:effectLst>
            <a:glow rad="101600">
              <a:schemeClr val="accent2">
                <a:satMod val="175000"/>
                <a:alpha val="40000"/>
              </a:schemeClr>
            </a:glow>
          </a:effectLst>
        </p:spPr>
        <p:txBody>
          <a:bodyPr wrap="square" lIns="102870" tIns="51435" rIns="102870" bIns="51435">
            <a:spAutoFit/>
          </a:bodyPr>
          <a:lstStyle/>
          <a:p>
            <a:pPr algn="ctr" rtl="1"/>
            <a:r>
              <a:rPr lang="ar-MA" sz="4400" dirty="0" smtClean="0">
                <a:ln w="0"/>
                <a:effectLst>
                  <a:outerShdw blurRad="38100" dist="38100" dir="2700000" algn="tl">
                    <a:srgbClr val="000000">
                      <a:alpha val="43137"/>
                    </a:srgbClr>
                  </a:outerShdw>
                </a:effectLst>
                <a:cs typeface="Al-Kharashi 53" pitchFamily="2" charset="-78"/>
              </a:rPr>
              <a:t>فهمتم أننا اليوم سنتكلم عن كيفية وصول الإسلام إلى بنغلاديش بيد تجار العرب بذكر النسمة فيها </a:t>
            </a:r>
            <a:endParaRPr lang="en-US" sz="4400" dirty="0">
              <a:ln w="0"/>
              <a:effectLst>
                <a:outerShdw blurRad="38100" dist="38100" dir="2700000" algn="tl">
                  <a:srgbClr val="000000">
                    <a:alpha val="43137"/>
                  </a:srgbClr>
                </a:outerShdw>
              </a:effectLst>
              <a:cs typeface="Al-Kharashi 53" pitchFamily="2" charset="-78"/>
            </a:endParaRPr>
          </a:p>
        </p:txBody>
      </p:sp>
    </p:spTree>
    <p:extLst>
      <p:ext uri="{BB962C8B-B14F-4D97-AF65-F5344CB8AC3E}">
        <p14:creationId xmlns:p14="http://schemas.microsoft.com/office/powerpoint/2010/main" val="3421264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out)">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out)">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out)">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amond(out)">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500" fill="hold"/>
                                        <p:tgtEl>
                                          <p:spTgt spid="10"/>
                                        </p:tgtEl>
                                        <p:attrNameLst>
                                          <p:attrName>ppt_w</p:attrName>
                                        </p:attrNameLst>
                                      </p:cBhvr>
                                      <p:tavLst>
                                        <p:tav tm="0">
                                          <p:val>
                                            <p:fltVal val="0"/>
                                          </p:val>
                                        </p:tav>
                                        <p:tav tm="100000">
                                          <p:val>
                                            <p:strVal val="#ppt_w"/>
                                          </p:val>
                                        </p:tav>
                                      </p:tavLst>
                                    </p:anim>
                                    <p:anim calcmode="lin" valueType="num">
                                      <p:cBhvr>
                                        <p:cTn id="28" dur="1500" fill="hold"/>
                                        <p:tgtEl>
                                          <p:spTgt spid="10"/>
                                        </p:tgtEl>
                                        <p:attrNameLst>
                                          <p:attrName>ppt_h</p:attrName>
                                        </p:attrNameLst>
                                      </p:cBhvr>
                                      <p:tavLst>
                                        <p:tav tm="0">
                                          <p:val>
                                            <p:fltVal val="0"/>
                                          </p:val>
                                        </p:tav>
                                        <p:tav tm="100000">
                                          <p:val>
                                            <p:strVal val="#ppt_h"/>
                                          </p:val>
                                        </p:tav>
                                      </p:tavLst>
                                    </p:anim>
                                    <p:animEffect transition="in" filter="fade">
                                      <p:cBhvr>
                                        <p:cTn id="29" dur="1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1500"/>
                                        <p:tgtEl>
                                          <p:spTgt spid="10"/>
                                        </p:tgtEl>
                                        <p:attrNameLst>
                                          <p:attrName>ppt_w</p:attrName>
                                        </p:attrNameLst>
                                      </p:cBhvr>
                                      <p:tavLst>
                                        <p:tav tm="0">
                                          <p:val>
                                            <p:strVal val="ppt_w"/>
                                          </p:val>
                                        </p:tav>
                                        <p:tav tm="100000">
                                          <p:val>
                                            <p:fltVal val="0"/>
                                          </p:val>
                                        </p:tav>
                                      </p:tavLst>
                                    </p:anim>
                                    <p:anim calcmode="lin" valueType="num">
                                      <p:cBhvr>
                                        <p:cTn id="34" dur="1500"/>
                                        <p:tgtEl>
                                          <p:spTgt spid="10"/>
                                        </p:tgtEl>
                                        <p:attrNameLst>
                                          <p:attrName>ppt_h</p:attrName>
                                        </p:attrNameLst>
                                      </p:cBhvr>
                                      <p:tavLst>
                                        <p:tav tm="0">
                                          <p:val>
                                            <p:strVal val="ppt_h"/>
                                          </p:val>
                                        </p:tav>
                                        <p:tav tm="100000">
                                          <p:val>
                                            <p:fltVal val="0"/>
                                          </p:val>
                                        </p:tav>
                                      </p:tavLst>
                                    </p:anim>
                                    <p:animEffect transition="out" filter="fade">
                                      <p:cBhvr>
                                        <p:cTn id="35" dur="1500"/>
                                        <p:tgtEl>
                                          <p:spTgt spid="10"/>
                                        </p:tgtEl>
                                      </p:cBhvr>
                                    </p:animEffect>
                                    <p:set>
                                      <p:cBhvr>
                                        <p:cTn id="36" dur="1" fill="hold">
                                          <p:stCondLst>
                                            <p:cond delay="1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725201" y="311254"/>
            <a:ext cx="12707019" cy="1143472"/>
          </a:xfrm>
          <a:prstGeom prst="wedgeRoundRect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endParaRPr lang="ar-SA" sz="3600" b="1" dirty="0">
              <a:ln w="10541" cmpd="sng">
                <a:solidFill>
                  <a:schemeClr val="tx1">
                    <a:lumMod val="95000"/>
                    <a:lumOff val="5000"/>
                  </a:schemeClr>
                </a:solidFill>
                <a:prstDash val="solid"/>
              </a:ln>
              <a:solidFill>
                <a:schemeClr val="tx1">
                  <a:lumMod val="95000"/>
                  <a:lumOff val="5000"/>
                </a:schemeClr>
              </a:solidFill>
            </a:endParaRPr>
          </a:p>
        </p:txBody>
      </p:sp>
      <p:sp>
        <p:nvSpPr>
          <p:cNvPr id="6" name="Rounded Rectangle 5"/>
          <p:cNvSpPr/>
          <p:nvPr/>
        </p:nvSpPr>
        <p:spPr>
          <a:xfrm>
            <a:off x="725201" y="4189684"/>
            <a:ext cx="11510735" cy="9540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lvl="0" algn="r" rtl="1"/>
            <a:r>
              <a:rPr lang="ar-MA" sz="3600" b="1" dirty="0">
                <a:ln>
                  <a:solidFill>
                    <a:schemeClr val="tx1"/>
                  </a:solidFill>
                </a:ln>
                <a:solidFill>
                  <a:sysClr val="windowText" lastClr="000000"/>
                </a:solidFill>
                <a:effectLst>
                  <a:outerShdw blurRad="38100" dist="38100" dir="2700000" algn="tl">
                    <a:srgbClr val="000000">
                      <a:alpha val="43137"/>
                    </a:srgbClr>
                  </a:outerShdw>
                </a:effectLst>
              </a:rPr>
              <a:t> يستطيع قراءة العبارات على النطق الصحيح بالترجمة؛</a:t>
            </a:r>
            <a:endParaRPr lang="ar-SA"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7" name="Rounded Rectangle 6"/>
          <p:cNvSpPr/>
          <p:nvPr/>
        </p:nvSpPr>
        <p:spPr>
          <a:xfrm>
            <a:off x="711346" y="6594655"/>
            <a:ext cx="11510735" cy="89397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r" rtl="1"/>
            <a:r>
              <a:rPr lang="ar-MA" sz="3600" b="1" dirty="0">
                <a:ln>
                  <a:solidFill>
                    <a:schemeClr val="tx1"/>
                  </a:solidFill>
                </a:ln>
                <a:solidFill>
                  <a:sysClr val="windowText" lastClr="000000"/>
                </a:solidFill>
                <a:effectLst>
                  <a:outerShdw blurRad="38100" dist="38100" dir="2700000" algn="tl">
                    <a:srgbClr val="000000">
                      <a:alpha val="43137"/>
                    </a:srgbClr>
                  </a:outerShdw>
                </a:effectLst>
              </a:rPr>
              <a:t>يستطيع تصحيح العبارات واملاء الفراغات والجمع من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المفرد.</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8" name="Rounded Rectangle 7"/>
          <p:cNvSpPr/>
          <p:nvPr/>
        </p:nvSpPr>
        <p:spPr>
          <a:xfrm>
            <a:off x="739056" y="5408880"/>
            <a:ext cx="11510735" cy="9361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r" rtl="1"/>
            <a:r>
              <a:rPr lang="ar-MA" sz="3600" b="1" dirty="0">
                <a:ln>
                  <a:solidFill>
                    <a:schemeClr val="tx1"/>
                  </a:solidFill>
                </a:ln>
                <a:solidFill>
                  <a:sysClr val="windowText" lastClr="000000"/>
                </a:solidFill>
                <a:effectLst>
                  <a:outerShdw blurRad="38100" dist="38100" dir="2700000" algn="tl">
                    <a:srgbClr val="000000">
                      <a:alpha val="43137"/>
                    </a:srgbClr>
                  </a:outerShdw>
                </a:effectLst>
              </a:rPr>
              <a:t> يتعلم معاني الكلمات الجديدة مع تكوين الجمل المفيدة؛</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2" name="Rounded Rectangle 11"/>
          <p:cNvSpPr/>
          <p:nvPr/>
        </p:nvSpPr>
        <p:spPr>
          <a:xfrm>
            <a:off x="711346" y="2973823"/>
            <a:ext cx="11510735" cy="94780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lvl="0"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يبين وجه تسمية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الدرس</a:t>
            </a:r>
            <a:r>
              <a:rPr lang="en-US" sz="36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مع ذكر خلاصتها؛</a:t>
            </a:r>
            <a:endParaRPr lang="ar-SA"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3" name="Rectangle 12"/>
          <p:cNvSpPr/>
          <p:nvPr/>
        </p:nvSpPr>
        <p:spPr>
          <a:xfrm>
            <a:off x="3529263" y="490397"/>
            <a:ext cx="6930189" cy="830997"/>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800" b="1" cap="none" spc="50" dirty="0" smtClean="0">
                <a:ln w="11430"/>
                <a:effectLst>
                  <a:outerShdw blurRad="76200" dist="50800" dir="5400000" algn="tl" rotWithShape="0">
                    <a:srgbClr val="000000">
                      <a:alpha val="65000"/>
                    </a:srgbClr>
                  </a:outerShdw>
                </a:effectLst>
              </a:rPr>
              <a:t>الن</a:t>
            </a:r>
            <a:r>
              <a:rPr lang="ar-MA" sz="4800" b="1" cap="none" spc="50" dirty="0" smtClean="0">
                <a:ln w="11430"/>
                <a:effectLst>
                  <a:outerShdw blurRad="76200" dist="50800" dir="5400000" algn="tl" rotWithShape="0">
                    <a:srgbClr val="000000">
                      <a:alpha val="65000"/>
                    </a:srgbClr>
                  </a:outerShdw>
                </a:effectLst>
              </a:rPr>
              <a:t>ـــ</a:t>
            </a:r>
            <a:r>
              <a:rPr lang="ar-SA" sz="4800" b="1" cap="none" spc="50" dirty="0" smtClean="0">
                <a:ln w="11430"/>
                <a:effectLst>
                  <a:outerShdw blurRad="76200" dist="50800" dir="5400000" algn="tl" rotWithShape="0">
                    <a:srgbClr val="000000">
                      <a:alpha val="65000"/>
                    </a:srgbClr>
                  </a:outerShdw>
                </a:effectLst>
              </a:rPr>
              <a:t>ت</a:t>
            </a:r>
            <a:r>
              <a:rPr lang="ar-MA" sz="4800" b="1" cap="none" spc="50" dirty="0" smtClean="0">
                <a:ln w="11430"/>
                <a:effectLst>
                  <a:outerShdw blurRad="76200" dist="50800" dir="5400000" algn="tl" rotWithShape="0">
                    <a:srgbClr val="000000">
                      <a:alpha val="65000"/>
                    </a:srgbClr>
                  </a:outerShdw>
                </a:effectLst>
              </a:rPr>
              <a:t>ــ</a:t>
            </a:r>
            <a:r>
              <a:rPr lang="ar-SA" sz="4800" b="1" cap="none" spc="50" dirty="0" smtClean="0">
                <a:ln w="11430"/>
                <a:effectLst>
                  <a:outerShdw blurRad="76200" dist="50800" dir="5400000" algn="tl" rotWithShape="0">
                    <a:srgbClr val="000000">
                      <a:alpha val="65000"/>
                    </a:srgbClr>
                  </a:outerShdw>
                </a:effectLst>
              </a:rPr>
              <a:t>ائج م</a:t>
            </a:r>
            <a:r>
              <a:rPr lang="ar-MA" sz="4800" b="1" cap="none" spc="50" dirty="0" smtClean="0">
                <a:ln w="11430"/>
                <a:effectLst>
                  <a:outerShdw blurRad="76200" dist="50800" dir="5400000" algn="tl" rotWithShape="0">
                    <a:srgbClr val="000000">
                      <a:alpha val="65000"/>
                    </a:srgbClr>
                  </a:outerShdw>
                </a:effectLst>
              </a:rPr>
              <a:t>ـــــ</a:t>
            </a:r>
            <a:r>
              <a:rPr lang="ar-SA" sz="4800" b="1" cap="none" spc="50" dirty="0" smtClean="0">
                <a:ln w="11430"/>
                <a:effectLst>
                  <a:outerShdw blurRad="76200" dist="50800" dir="5400000" algn="tl" rotWithShape="0">
                    <a:srgbClr val="000000">
                      <a:alpha val="65000"/>
                    </a:srgbClr>
                  </a:outerShdw>
                </a:effectLst>
              </a:rPr>
              <a:t>ن </a:t>
            </a:r>
            <a:r>
              <a:rPr lang="ar-SA" sz="4800" b="1" cap="none" spc="50" dirty="0">
                <a:ln w="11430"/>
                <a:effectLst>
                  <a:outerShdw blurRad="76200" dist="50800" dir="5400000" algn="tl" rotWithShape="0">
                    <a:srgbClr val="000000">
                      <a:alpha val="65000"/>
                    </a:srgbClr>
                  </a:outerShdw>
                </a:effectLst>
              </a:rPr>
              <a:t>الدرس</a:t>
            </a:r>
            <a:endParaRPr lang="en-US" sz="4800" b="1" cap="none" spc="50" dirty="0">
              <a:ln w="11430"/>
              <a:effectLst>
                <a:outerShdw blurRad="76200" dist="50800" dir="5400000" algn="tl" rotWithShape="0">
                  <a:srgbClr val="000000">
                    <a:alpha val="65000"/>
                  </a:srgbClr>
                </a:outerShdw>
              </a:effectLst>
            </a:endParaRPr>
          </a:p>
        </p:txBody>
      </p:sp>
      <p:sp>
        <p:nvSpPr>
          <p:cNvPr id="14" name="Rounded Rectangle 13"/>
          <p:cNvSpPr/>
          <p:nvPr/>
        </p:nvSpPr>
        <p:spPr>
          <a:xfrm>
            <a:off x="711347" y="1800852"/>
            <a:ext cx="11510734" cy="91499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r" rtl="1"/>
            <a:r>
              <a:rPr lang="en-US" sz="3600" b="1" dirty="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الطلاب بعد نهاية هذا الدرس ....</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5" name="Flowchart: Display 14"/>
          <p:cNvSpPr/>
          <p:nvPr/>
        </p:nvSpPr>
        <p:spPr>
          <a:xfrm>
            <a:off x="12423228" y="2973823"/>
            <a:ext cx="1008993" cy="947802"/>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rtl="1"/>
            <a:r>
              <a:rPr lang="en-US" sz="3200" b="1" dirty="0" smtClean="0">
                <a:ln>
                  <a:solidFill>
                    <a:schemeClr val="tx1"/>
                  </a:solidFill>
                </a:ln>
                <a:solidFill>
                  <a:sysClr val="windowText" lastClr="000000"/>
                </a:solidFill>
                <a:effectLst>
                  <a:outerShdw blurRad="38100" dist="38100" dir="2700000" algn="tl">
                    <a:srgbClr val="000000">
                      <a:alpha val="43137"/>
                    </a:srgbClr>
                  </a:outerShdw>
                </a:effectLst>
              </a:rPr>
              <a:t>1</a:t>
            </a:r>
            <a:endParaRPr lang="en-US" sz="32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6" name="Flowchart: Display 15"/>
          <p:cNvSpPr/>
          <p:nvPr/>
        </p:nvSpPr>
        <p:spPr>
          <a:xfrm>
            <a:off x="12449500" y="4203773"/>
            <a:ext cx="1008993" cy="946528"/>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2</a:t>
            </a:r>
            <a:endParaRPr lang="en-US" sz="3200" b="1" dirty="0">
              <a:solidFill>
                <a:schemeClr val="tx1"/>
              </a:solidFill>
              <a:effectLst>
                <a:outerShdw blurRad="38100" dist="38100" dir="2700000" algn="tl">
                  <a:srgbClr val="000000">
                    <a:alpha val="43137"/>
                  </a:srgbClr>
                </a:outerShdw>
              </a:effectLst>
            </a:endParaRPr>
          </a:p>
        </p:txBody>
      </p:sp>
      <p:sp>
        <p:nvSpPr>
          <p:cNvPr id="17" name="Flowchart: Display 16"/>
          <p:cNvSpPr/>
          <p:nvPr/>
        </p:nvSpPr>
        <p:spPr>
          <a:xfrm>
            <a:off x="12475772" y="5396708"/>
            <a:ext cx="1008993" cy="966480"/>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3</a:t>
            </a:r>
            <a:endParaRPr lang="en-US" sz="3200" b="1" dirty="0">
              <a:solidFill>
                <a:schemeClr val="tx1"/>
              </a:solidFill>
              <a:effectLst>
                <a:outerShdw blurRad="38100" dist="38100" dir="2700000" algn="tl">
                  <a:srgbClr val="000000">
                    <a:alpha val="43137"/>
                  </a:srgbClr>
                </a:outerShdw>
              </a:effectLst>
            </a:endParaRPr>
          </a:p>
        </p:txBody>
      </p:sp>
      <p:sp>
        <p:nvSpPr>
          <p:cNvPr id="18" name="Flowchart: Display 17"/>
          <p:cNvSpPr/>
          <p:nvPr/>
        </p:nvSpPr>
        <p:spPr>
          <a:xfrm>
            <a:off x="12486278" y="6573862"/>
            <a:ext cx="1008993" cy="886901"/>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4</a:t>
            </a:r>
            <a:endParaRPr lang="en-US" sz="3200" b="1" dirty="0">
              <a:solidFill>
                <a:schemeClr val="tx1"/>
              </a:solidFill>
              <a:effectLst>
                <a:outerShdw blurRad="38100" dist="38100" dir="2700000" algn="tl">
                  <a:srgbClr val="000000">
                    <a:alpha val="43137"/>
                  </a:srgbClr>
                </a:outerShdw>
              </a:effectLst>
            </a:endParaRPr>
          </a:p>
        </p:txBody>
      </p:sp>
      <p:sp>
        <p:nvSpPr>
          <p:cNvPr id="24" name="Flowchart: Display 23"/>
          <p:cNvSpPr/>
          <p:nvPr/>
        </p:nvSpPr>
        <p:spPr>
          <a:xfrm>
            <a:off x="12465266" y="1786142"/>
            <a:ext cx="1008993" cy="947802"/>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en-US" sz="3200" b="1" dirty="0">
                <a:ln>
                  <a:solidFill>
                    <a:schemeClr val="tx1"/>
                  </a:solidFill>
                </a:ln>
                <a:solidFill>
                  <a:sysClr val="windowText" lastClr="000000"/>
                </a:solidFill>
                <a:effectLst>
                  <a:outerShdw blurRad="38100" dist="38100" dir="2700000" algn="tl">
                    <a:srgbClr val="000000">
                      <a:alpha val="43137"/>
                    </a:srgbClr>
                  </a:outerShdw>
                </a:effectLst>
              </a:rPr>
              <a:t>0</a:t>
            </a:r>
          </a:p>
        </p:txBody>
      </p:sp>
    </p:spTree>
    <p:extLst>
      <p:ext uri="{BB962C8B-B14F-4D97-AF65-F5344CB8AC3E}">
        <p14:creationId xmlns:p14="http://schemas.microsoft.com/office/powerpoint/2010/main" val="3130642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 calcmode="lin" valueType="num">
                                      <p:cBhvr>
                                        <p:cTn id="23" dur="1000" fill="hold"/>
                                        <p:tgtEl>
                                          <p:spTgt spid="24"/>
                                        </p:tgtEl>
                                        <p:attrNameLst>
                                          <p:attrName>style.rotation</p:attrName>
                                        </p:attrNameLst>
                                      </p:cBhvr>
                                      <p:tavLst>
                                        <p:tav tm="0">
                                          <p:val>
                                            <p:fltVal val="360"/>
                                          </p:val>
                                        </p:tav>
                                        <p:tav tm="100000">
                                          <p:val>
                                            <p:fltVal val="0"/>
                                          </p:val>
                                        </p:tav>
                                      </p:tavLst>
                                    </p:anim>
                                    <p:animEffect transition="in" filter="fade">
                                      <p:cBhvr>
                                        <p:cTn id="24" dur="1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360"/>
                                          </p:val>
                                        </p:tav>
                                        <p:tav tm="100000">
                                          <p:val>
                                            <p:fltVal val="0"/>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360"/>
                                          </p:val>
                                        </p:tav>
                                        <p:tav tm="100000">
                                          <p:val>
                                            <p:fltVal val="0"/>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360"/>
                                          </p:val>
                                        </p:tav>
                                        <p:tav tm="100000">
                                          <p:val>
                                            <p:fltVal val="0"/>
                                          </p:val>
                                        </p:tav>
                                      </p:tavLst>
                                    </p:anim>
                                    <p:animEffect transition="in" filter="fade">
                                      <p:cBhvr>
                                        <p:cTn id="66" dur="1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fltVal val="0"/>
                                          </p:val>
                                        </p:tav>
                                        <p:tav tm="100000">
                                          <p:val>
                                            <p:strVal val="#ppt_w"/>
                                          </p:val>
                                        </p:tav>
                                      </p:tavLst>
                                    </p:anim>
                                    <p:anim calcmode="lin" valueType="num">
                                      <p:cBhvr>
                                        <p:cTn id="72"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fltVal val="0"/>
                                          </p:val>
                                        </p:tav>
                                        <p:tav tm="100000">
                                          <p:val>
                                            <p:strVal val="#ppt_w"/>
                                          </p:val>
                                        </p:tav>
                                      </p:tavLst>
                                    </p:anim>
                                    <p:anim calcmode="lin" valueType="num">
                                      <p:cBhvr>
                                        <p:cTn id="78" dur="1000" fill="hold"/>
                                        <p:tgtEl>
                                          <p:spTgt spid="18"/>
                                        </p:tgtEl>
                                        <p:attrNameLst>
                                          <p:attrName>ppt_h</p:attrName>
                                        </p:attrNameLst>
                                      </p:cBhvr>
                                      <p:tavLst>
                                        <p:tav tm="0">
                                          <p:val>
                                            <p:fltVal val="0"/>
                                          </p:val>
                                        </p:tav>
                                        <p:tav tm="100000">
                                          <p:val>
                                            <p:strVal val="#ppt_h"/>
                                          </p:val>
                                        </p:tav>
                                      </p:tavLst>
                                    </p:anim>
                                    <p:anim calcmode="lin" valueType="num">
                                      <p:cBhvr>
                                        <p:cTn id="79" dur="1000" fill="hold"/>
                                        <p:tgtEl>
                                          <p:spTgt spid="18"/>
                                        </p:tgtEl>
                                        <p:attrNameLst>
                                          <p:attrName>style.rotation</p:attrName>
                                        </p:attrNameLst>
                                      </p:cBhvr>
                                      <p:tavLst>
                                        <p:tav tm="0">
                                          <p:val>
                                            <p:fltVal val="360"/>
                                          </p:val>
                                        </p:tav>
                                        <p:tav tm="100000">
                                          <p:val>
                                            <p:fltVal val="0"/>
                                          </p:val>
                                        </p:tav>
                                      </p:tavLst>
                                    </p:anim>
                                    <p:animEffect transition="in" filter="fade">
                                      <p:cBhvr>
                                        <p:cTn id="80" dur="10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1000" fill="hold"/>
                                        <p:tgtEl>
                                          <p:spTgt spid="7"/>
                                        </p:tgtEl>
                                        <p:attrNameLst>
                                          <p:attrName>ppt_w</p:attrName>
                                        </p:attrNameLst>
                                      </p:cBhvr>
                                      <p:tavLst>
                                        <p:tav tm="0">
                                          <p:val>
                                            <p:fltVal val="0"/>
                                          </p:val>
                                        </p:tav>
                                        <p:tav tm="100000">
                                          <p:val>
                                            <p:strVal val="#ppt_w"/>
                                          </p:val>
                                        </p:tav>
                                      </p:tavLst>
                                    </p:anim>
                                    <p:anim calcmode="lin" valueType="num">
                                      <p:cBhvr>
                                        <p:cTn id="86"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p:bldP spid="14" grpId="0" animBg="1"/>
      <p:bldP spid="15" grpId="0" animBg="1"/>
      <p:bldP spid="16" grpId="0" animBg="1"/>
      <p:bldP spid="17" grpId="0" animBg="1"/>
      <p:bldP spid="18"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7265" y="343732"/>
            <a:ext cx="13086486" cy="1119814"/>
          </a:xfrm>
          <a:prstGeom prst="roundRect">
            <a:avLst/>
          </a:prstGeom>
          <a:ln w="76200">
            <a:solidFill>
              <a:srgbClr val="FFC00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5" name="Rectangle 14"/>
          <p:cNvSpPr/>
          <p:nvPr/>
        </p:nvSpPr>
        <p:spPr>
          <a:xfrm>
            <a:off x="4203029" y="347905"/>
            <a:ext cx="5342021"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6000" b="1" cap="none" spc="50" dirty="0" smtClean="0">
                <a:ln w="11430">
                  <a:solidFill>
                    <a:sysClr val="windowText" lastClr="000000"/>
                  </a:solidFill>
                </a:ln>
                <a:solidFill>
                  <a:srgbClr val="002060"/>
                </a:solidFill>
                <a:effectLst>
                  <a:outerShdw blurRad="76200" dist="50800" dir="5400000" algn="tl" rotWithShape="0">
                    <a:srgbClr val="000000">
                      <a:alpha val="65000"/>
                    </a:srgbClr>
                  </a:outerShdw>
                </a:effectLst>
              </a:rPr>
              <a:t>إعلان درس اليوم</a:t>
            </a:r>
            <a:endParaRPr lang="en-US" sz="6000" b="1" cap="none" spc="50" dirty="0">
              <a:ln w="11430">
                <a:solidFill>
                  <a:sysClr val="windowText" lastClr="000000"/>
                </a:solidFill>
              </a:ln>
              <a:solidFill>
                <a:srgbClr val="002060"/>
              </a:solidFill>
              <a:effectLst>
                <a:outerShdw blurRad="76200" dist="50800" dir="5400000" algn="tl" rotWithShape="0">
                  <a:srgbClr val="000000">
                    <a:alpha val="65000"/>
                  </a:srgbClr>
                </a:outerShdw>
              </a:effectLst>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6200000">
            <a:off x="629736" y="1544243"/>
            <a:ext cx="5895857" cy="6400800"/>
          </a:xfrm>
          <a:prstGeom prst="round2DiagRect">
            <a:avLst>
              <a:gd name="adj1" fmla="val 16667"/>
              <a:gd name="adj2" fmla="val 0"/>
            </a:avLst>
          </a:prstGeom>
          <a:ln w="57150" cap="sq">
            <a:solidFill>
              <a:schemeClr val="accent5"/>
            </a:solidFill>
            <a:miter lim="800000"/>
          </a:ln>
          <a:effectLst>
            <a:glow rad="101600">
              <a:schemeClr val="accent2">
                <a:satMod val="175000"/>
                <a:alpha val="40000"/>
              </a:schemeClr>
            </a:glow>
            <a:outerShdw blurRad="254000" algn="tl" rotWithShape="0">
              <a:srgbClr val="000000">
                <a:alpha val="43000"/>
              </a:srgb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38734" y="1796715"/>
            <a:ext cx="6325015" cy="5895856"/>
          </a:xfrm>
          <a:prstGeom prst="round2DiagRect">
            <a:avLst>
              <a:gd name="adj1" fmla="val 16667"/>
              <a:gd name="adj2" fmla="val 0"/>
            </a:avLst>
          </a:prstGeom>
          <a:ln w="57150" cap="sq">
            <a:solidFill>
              <a:schemeClr val="accent5"/>
            </a:solidFill>
            <a:miter lim="800000"/>
          </a:ln>
          <a:effectLst>
            <a:glow rad="1016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1902891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3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out)">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401052" y="1492145"/>
            <a:ext cx="13042229" cy="1571625"/>
          </a:xfrm>
          <a:prstGeom prst="round2Diag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rtl="1"/>
            <a:endParaRPr lang="ar-MA" sz="100" b="1" dirty="0" smtClean="0">
              <a:solidFill>
                <a:schemeClr val="tx1"/>
              </a:solidFill>
              <a:cs typeface="+mj-cs"/>
            </a:endParaRPr>
          </a:p>
          <a:p>
            <a:pPr algn="just" rtl="1"/>
            <a:r>
              <a:rPr lang="ar-MA" sz="3200" b="1" dirty="0" smtClean="0">
                <a:solidFill>
                  <a:schemeClr val="tx1"/>
                </a:solidFill>
                <a:cs typeface="+mj-cs"/>
              </a:rPr>
              <a:t>وجه التسمية</a:t>
            </a:r>
            <a:r>
              <a:rPr lang="ar-MA" sz="3200" dirty="0" smtClean="0">
                <a:solidFill>
                  <a:schemeClr val="tx1"/>
                </a:solidFill>
                <a:cs typeface="+mj-cs"/>
              </a:rPr>
              <a:t>: </a:t>
            </a:r>
            <a:r>
              <a:rPr lang="ar-MA" sz="3200" dirty="0" smtClean="0">
                <a:solidFill>
                  <a:srgbClr val="002060"/>
                </a:solidFill>
                <a:cs typeface="+mj-cs"/>
              </a:rPr>
              <a:t>إن الدين عند الإسلام. الذي وصل إلى بنغلاديش بتجار العرب، في هذه المقالة ذكر تاريخ دخول الإسلام في بنغلاديش ودعوة الأولياء فيها، وعن تأسيس المساجد والمدارس والمعاهد الدينية فيها. فسميت المقالة بـ " دعوة الإسلام في بنغلاديش".</a:t>
            </a:r>
            <a:endParaRPr lang="en-US" sz="3200" dirty="0">
              <a:solidFill>
                <a:srgbClr val="002060"/>
              </a:solidFill>
              <a:cs typeface="+mj-cs"/>
            </a:endParaRPr>
          </a:p>
        </p:txBody>
      </p:sp>
      <p:sp>
        <p:nvSpPr>
          <p:cNvPr id="7" name="Rounded Rectangle 6"/>
          <p:cNvSpPr/>
          <p:nvPr/>
        </p:nvSpPr>
        <p:spPr>
          <a:xfrm>
            <a:off x="401054" y="370462"/>
            <a:ext cx="13042230" cy="94297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en-US" sz="3600" dirty="0"/>
          </a:p>
        </p:txBody>
      </p:sp>
      <p:sp>
        <p:nvSpPr>
          <p:cNvPr id="8" name="Rectangle 7"/>
          <p:cNvSpPr/>
          <p:nvPr/>
        </p:nvSpPr>
        <p:spPr>
          <a:xfrm>
            <a:off x="2708275" y="456187"/>
            <a:ext cx="7458075" cy="727122"/>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050" b="1" spc="56" dirty="0">
                <a:ln w="11430"/>
                <a:effectLst>
                  <a:outerShdw blurRad="76200" dist="50800" dir="5400000" algn="tl" rotWithShape="0">
                    <a:srgbClr val="000000">
                      <a:alpha val="65000"/>
                    </a:srgbClr>
                  </a:outerShdw>
                </a:effectLst>
              </a:rPr>
              <a:t>خلاصة </a:t>
            </a:r>
            <a:r>
              <a:rPr lang="ar-MA" sz="4050" b="1" spc="56" dirty="0" smtClean="0">
                <a:ln w="11430"/>
                <a:effectLst>
                  <a:outerShdw blurRad="76200" dist="50800" dir="5400000" algn="tl" rotWithShape="0">
                    <a:srgbClr val="000000">
                      <a:alpha val="65000"/>
                    </a:srgbClr>
                  </a:outerShdw>
                </a:effectLst>
              </a:rPr>
              <a:t>الدرس </a:t>
            </a:r>
            <a:r>
              <a:rPr lang="ar-MA" sz="4050" b="1" spc="56" dirty="0">
                <a:ln w="11430"/>
                <a:effectLst>
                  <a:outerShdw blurRad="76200" dist="50800" dir="5400000" algn="tl" rotWithShape="0">
                    <a:srgbClr val="000000">
                      <a:alpha val="65000"/>
                    </a:srgbClr>
                  </a:outerShdw>
                </a:effectLst>
              </a:rPr>
              <a:t>مع ذكر وجه التسمية</a:t>
            </a:r>
            <a:endParaRPr lang="en-US" sz="4050" b="1" spc="56" dirty="0">
              <a:ln w="11430"/>
              <a:effectLst>
                <a:outerShdw blurRad="76200" dist="50800" dir="5400000" algn="tl" rotWithShape="0">
                  <a:srgbClr val="000000">
                    <a:alpha val="65000"/>
                  </a:srgbClr>
                </a:outerShdw>
              </a:effectLst>
            </a:endParaRPr>
          </a:p>
        </p:txBody>
      </p:sp>
      <p:sp>
        <p:nvSpPr>
          <p:cNvPr id="9" name="Round Diagonal Corner Rectangle 8"/>
          <p:cNvSpPr/>
          <p:nvPr/>
        </p:nvSpPr>
        <p:spPr>
          <a:xfrm>
            <a:off x="393795" y="3205972"/>
            <a:ext cx="13042229" cy="4568825"/>
          </a:xfrm>
          <a:prstGeom prst="round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rtl="1"/>
            <a:r>
              <a:rPr lang="en-US" sz="100" b="1" dirty="0" err="1" smtClean="0">
                <a:solidFill>
                  <a:schemeClr val="tx1"/>
                </a:solidFill>
                <a:cs typeface="+mj-cs"/>
              </a:rPr>
              <a:t>Obw</a:t>
            </a:r>
            <a:r>
              <a:rPr lang="ar-MA" sz="3200" b="1" dirty="0" smtClean="0">
                <a:solidFill>
                  <a:schemeClr val="tx1"/>
                </a:solidFill>
                <a:cs typeface="+mj-cs"/>
              </a:rPr>
              <a:t>خلاصة الدرس: </a:t>
            </a:r>
            <a:r>
              <a:rPr lang="ar-MA" sz="3200" dirty="0" smtClean="0">
                <a:solidFill>
                  <a:srgbClr val="00B050"/>
                </a:solidFill>
                <a:cs typeface="+mj-cs"/>
              </a:rPr>
              <a:t>عدد سكان بنغلاديش حوالي مائة وستون مليوناً نسمةً، وعدد سكان المسلمين فيها حوالي مائة وخمسة وثلاثون مليوناً فنسبة المسلمين </a:t>
            </a:r>
            <a:r>
              <a:rPr lang="en-US" sz="3200" dirty="0" smtClean="0">
                <a:solidFill>
                  <a:srgbClr val="00B050"/>
                </a:solidFill>
                <a:cs typeface="+mj-cs"/>
              </a:rPr>
              <a:t>85</a:t>
            </a:r>
            <a:r>
              <a:rPr lang="ar-MA" sz="3200" dirty="0" smtClean="0">
                <a:solidFill>
                  <a:srgbClr val="00B050"/>
                </a:solidFill>
                <a:cs typeface="+mj-cs"/>
              </a:rPr>
              <a:t> في المائة</a:t>
            </a:r>
            <a:r>
              <a:rPr lang="ar-MA" sz="3200" dirty="0" smtClean="0">
                <a:solidFill>
                  <a:schemeClr val="tx1"/>
                </a:solidFill>
                <a:cs typeface="+mj-cs"/>
              </a:rPr>
              <a:t>. ووصل الإسلام فيها بعد البعثة النبوية بحوالي مائة ونصف بأيدي تجار العرب ووانتشروه فيها بأخلاقهم الجميلة ومعاملاتهم الحسنة. </a:t>
            </a:r>
            <a:r>
              <a:rPr lang="ar-MA" sz="3200" dirty="0" smtClean="0">
                <a:solidFill>
                  <a:srgbClr val="0070C0"/>
                </a:solidFill>
                <a:cs typeface="+mj-cs"/>
              </a:rPr>
              <a:t>ودخلت بنغلاديش تحت أيدي الحكومة الإسلامية سنة </a:t>
            </a:r>
            <a:r>
              <a:rPr lang="en-US" sz="3200" dirty="0" smtClean="0">
                <a:solidFill>
                  <a:srgbClr val="0070C0"/>
                </a:solidFill>
                <a:cs typeface="+mj-cs"/>
              </a:rPr>
              <a:t>1201</a:t>
            </a:r>
            <a:r>
              <a:rPr lang="ar-MA" sz="3200" dirty="0" smtClean="0">
                <a:solidFill>
                  <a:srgbClr val="0070C0"/>
                </a:solidFill>
                <a:cs typeface="+mj-cs"/>
              </a:rPr>
              <a:t>م بأيدي اختيار الدين بن محمد بختيار الخلجي.</a:t>
            </a:r>
            <a:r>
              <a:rPr lang="ar-MA" sz="3200" dirty="0" smtClean="0">
                <a:solidFill>
                  <a:schemeClr val="tx1"/>
                </a:solidFill>
                <a:cs typeface="+mj-cs"/>
              </a:rPr>
              <a:t> </a:t>
            </a:r>
            <a:r>
              <a:rPr lang="ar-MA" sz="3200" dirty="0" smtClean="0">
                <a:solidFill>
                  <a:srgbClr val="002060"/>
                </a:solidFill>
                <a:cs typeface="+mj-cs"/>
              </a:rPr>
              <a:t>انتشر الإسلام فيها بدعوة الأولياء الكاملين والمرشدين كشاه جلال اليماني وخان جهان علي وكرامت علي جونفوري ونثار الدين وغيرهم رحمهم الله. </a:t>
            </a:r>
            <a:r>
              <a:rPr lang="ar-MA" sz="3200" dirty="0" smtClean="0">
                <a:solidFill>
                  <a:srgbClr val="00B0F0"/>
                </a:solidFill>
                <a:cs typeface="+mj-cs"/>
              </a:rPr>
              <a:t>أسست فيها مساجد كثيرة ومن أشهرها مسجد البيت المكرم، ومسجد تارا ومسجد خان جهان علي والمسجد الجامع الشاهي بشيتاغونغ وأسست المدارس الإسلامية لنشر تعليم الإسلام وثقافته، </a:t>
            </a:r>
            <a:r>
              <a:rPr lang="ar-MA" sz="3200" dirty="0" smtClean="0">
                <a:solidFill>
                  <a:schemeClr val="accent6">
                    <a:lumMod val="75000"/>
                  </a:schemeClr>
                </a:solidFill>
                <a:cs typeface="+mj-cs"/>
              </a:rPr>
              <a:t>والبنغالة لغة رئيسية فيها واللغة الثانية هي اللغة العربية والإنجليزية.</a:t>
            </a:r>
          </a:p>
        </p:txBody>
      </p:sp>
    </p:spTree>
    <p:extLst>
      <p:ext uri="{BB962C8B-B14F-4D97-AF65-F5344CB8AC3E}">
        <p14:creationId xmlns:p14="http://schemas.microsoft.com/office/powerpoint/2010/main" val="1471591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3"/>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p:cTn id="2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strVal val="#ppt_w+.3"/>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 calcmode="lin" valueType="num">
                                      <p:cBhvr>
                                        <p:cTn id="3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638314" y="1746894"/>
            <a:ext cx="2595130" cy="2308104"/>
          </a:xfrm>
          <a:prstGeom prst="downArrow">
            <a:avLst>
              <a:gd name="adj1" fmla="val 50000"/>
              <a:gd name="adj2" fmla="val 51514"/>
            </a:avLst>
          </a:prstGeom>
          <a:ln w="7620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6" name="12-Point Star 5"/>
          <p:cNvSpPr/>
          <p:nvPr/>
        </p:nvSpPr>
        <p:spPr>
          <a:xfrm>
            <a:off x="365914" y="4491841"/>
            <a:ext cx="3156238" cy="2661111"/>
          </a:xfrm>
          <a:prstGeom prst="star12">
            <a:avLst/>
          </a:prstGeom>
          <a:ln w="76200">
            <a:solidFill>
              <a:srgbClr val="002060"/>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MA" sz="3600" b="1" dirty="0" smtClean="0">
                <a:solidFill>
                  <a:schemeClr val="tx1"/>
                </a:solidFill>
              </a:rPr>
              <a:t>سبع  </a:t>
            </a:r>
            <a:r>
              <a:rPr lang="ar-MA" sz="3600" b="1" dirty="0">
                <a:solidFill>
                  <a:schemeClr val="tx1"/>
                </a:solidFill>
              </a:rPr>
              <a:t>دقائق</a:t>
            </a:r>
            <a:endParaRPr lang="en-US" sz="3600" b="1" dirty="0">
              <a:solidFill>
                <a:schemeClr val="tx1"/>
              </a:solidFill>
            </a:endParaRPr>
          </a:p>
        </p:txBody>
      </p:sp>
      <p:sp>
        <p:nvSpPr>
          <p:cNvPr id="7" name="Rounded Rectangle 6"/>
          <p:cNvSpPr/>
          <p:nvPr/>
        </p:nvSpPr>
        <p:spPr>
          <a:xfrm>
            <a:off x="365914" y="370332"/>
            <a:ext cx="13050540" cy="1100783"/>
          </a:xfrm>
          <a:prstGeom prst="roundRect">
            <a:avLst/>
          </a:prstGeom>
          <a:ln w="76200">
            <a:solidFill>
              <a:srgbClr val="00206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600" dirty="0"/>
          </a:p>
        </p:txBody>
      </p:sp>
      <p:sp>
        <p:nvSpPr>
          <p:cNvPr id="8" name="Rectangle 7"/>
          <p:cNvSpPr/>
          <p:nvPr/>
        </p:nvSpPr>
        <p:spPr>
          <a:xfrm>
            <a:off x="5218388" y="446415"/>
            <a:ext cx="3237764"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solidFill>
                  <a:sysClr val="windowText" lastClr="000000"/>
                </a:solidFill>
                <a:effectLst>
                  <a:outerShdw blurRad="76200" dist="50800" dir="5400000" algn="tl" rotWithShape="0">
                    <a:srgbClr val="000000">
                      <a:alpha val="65000"/>
                    </a:srgbClr>
                  </a:outerShdw>
                </a:effectLst>
              </a:rPr>
              <a:t>العمل الوحدي</a:t>
            </a:r>
            <a:endParaRPr lang="en-US" sz="4800" b="1" spc="56" dirty="0">
              <a:ln w="11430"/>
              <a:solidFill>
                <a:sysClr val="windowText" lastClr="000000"/>
              </a:solidFill>
              <a:effectLst>
                <a:outerShdw blurRad="76200" dist="50800" dir="5400000" algn="tl" rotWithShape="0">
                  <a:srgbClr val="000000">
                    <a:alpha val="65000"/>
                  </a:srgbClr>
                </a:outerShdw>
              </a:effectLst>
            </a:endParaRPr>
          </a:p>
        </p:txBody>
      </p:sp>
      <p:sp>
        <p:nvSpPr>
          <p:cNvPr id="12" name="Vertical Scroll 11"/>
          <p:cNvSpPr/>
          <p:nvPr/>
        </p:nvSpPr>
        <p:spPr>
          <a:xfrm>
            <a:off x="3633948" y="2209800"/>
            <a:ext cx="4572004" cy="4801581"/>
          </a:xfrm>
          <a:prstGeom prst="verticalScroll">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78365" tIns="39183" rIns="78365" bIns="39183" rtlCol="0" anchor="ctr"/>
          <a:lstStyle/>
          <a:p>
            <a:pPr algn="ctr" rtl="1"/>
            <a:r>
              <a:rPr lang="ar-MA" sz="3600" b="1" dirty="0">
                <a:solidFill>
                  <a:schemeClr val="tx1"/>
                </a:solidFill>
              </a:rPr>
              <a:t>اكتب </a:t>
            </a:r>
            <a:r>
              <a:rPr lang="ar-MA" sz="3600" b="1" dirty="0" smtClean="0">
                <a:solidFill>
                  <a:schemeClr val="tx1"/>
                </a:solidFill>
              </a:rPr>
              <a:t>خلاصة القصيدة مع ذكر وجه التسمية باختصار.</a:t>
            </a:r>
            <a:endParaRPr lang="en-US" sz="3600" b="1" dirty="0">
              <a:solidFill>
                <a:schemeClr val="tx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734275" y="1989970"/>
            <a:ext cx="5925253" cy="5439101"/>
          </a:xfrm>
          <a:prstGeom prst="ellipse">
            <a:avLst/>
          </a:prstGeom>
          <a:ln>
            <a:noFill/>
          </a:ln>
          <a:effectLst>
            <a:softEdge rad="112500"/>
          </a:effectLst>
        </p:spPr>
      </p:pic>
    </p:spTree>
    <p:extLst>
      <p:ext uri="{BB962C8B-B14F-4D97-AF65-F5344CB8AC3E}">
        <p14:creationId xmlns:p14="http://schemas.microsoft.com/office/powerpoint/2010/main" val="105376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anim calcmode="lin" valueType="num">
                                      <p:cBhvr>
                                        <p:cTn id="11" dur="750" fill="hold"/>
                                        <p:tgtEl>
                                          <p:spTgt spid="7"/>
                                        </p:tgtEl>
                                        <p:attrNameLst>
                                          <p:attrName>ppt_x</p:attrName>
                                        </p:attrNameLst>
                                      </p:cBhvr>
                                      <p:tavLst>
                                        <p:tav tm="0">
                                          <p:val>
                                            <p:strVal val="#ppt_x"/>
                                          </p:val>
                                        </p:tav>
                                        <p:tav tm="100000">
                                          <p:val>
                                            <p:strVal val="#ppt_x"/>
                                          </p:val>
                                        </p:tav>
                                      </p:tavLst>
                                    </p:anim>
                                    <p:anim calcmode="lin" valueType="num">
                                      <p:cBhvr>
                                        <p:cTn id="12" dur="750" fill="hold"/>
                                        <p:tgtEl>
                                          <p:spTgt spid="7"/>
                                        </p:tgtEl>
                                        <p:attrNameLst>
                                          <p:attrName>ppt_y</p:attrName>
                                        </p:attrNameLst>
                                      </p:cBhvr>
                                      <p:tavLst>
                                        <p:tav tm="0">
                                          <p:val>
                                            <p:strVal val="#ppt_y+.1"/>
                                          </p:val>
                                        </p:tav>
                                        <p:tav tm="100000">
                                          <p:val>
                                            <p:strVal val="#ppt_y"/>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style.rotation</p:attrName>
                                        </p:attrNameLst>
                                      </p:cBhvr>
                                      <p:tavLst>
                                        <p:tav tm="0">
                                          <p:val>
                                            <p:fltVal val="720"/>
                                          </p:val>
                                        </p:tav>
                                        <p:tav tm="100000">
                                          <p:val>
                                            <p:fltVal val="0"/>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 by="(-#ppt_w*2)" calcmode="lin" valueType="num">
                                      <p:cBhvr rctx="PPT">
                                        <p:cTn id="39" dur="250" autoRev="1" fill="hold">
                                          <p:stCondLst>
                                            <p:cond delay="0"/>
                                          </p:stCondLst>
                                        </p:cTn>
                                        <p:tgtEl>
                                          <p:spTgt spid="12"/>
                                        </p:tgtEl>
                                        <p:attrNameLst>
                                          <p:attrName>ppt_w</p:attrName>
                                        </p:attrNameLst>
                                      </p:cBhvr>
                                    </p:anim>
                                    <p:anim by="(#ppt_w*0.50)" calcmode="lin" valueType="num">
                                      <p:cBhvr>
                                        <p:cTn id="40" dur="250" decel="50000" autoRev="1" fill="hold">
                                          <p:stCondLst>
                                            <p:cond delay="0"/>
                                          </p:stCondLst>
                                        </p:cTn>
                                        <p:tgtEl>
                                          <p:spTgt spid="12"/>
                                        </p:tgtEl>
                                        <p:attrNameLst>
                                          <p:attrName>ppt_x</p:attrName>
                                        </p:attrNameLst>
                                      </p:cBhvr>
                                    </p:anim>
                                    <p:anim from="(-#ppt_h/2)" to="(#ppt_y)" calcmode="lin" valueType="num">
                                      <p:cBhvr>
                                        <p:cTn id="41" dur="500" fill="hold">
                                          <p:stCondLst>
                                            <p:cond delay="0"/>
                                          </p:stCondLst>
                                        </p:cTn>
                                        <p:tgtEl>
                                          <p:spTgt spid="12"/>
                                        </p:tgtEl>
                                        <p:attrNameLst>
                                          <p:attrName>ppt_y</p:attrName>
                                        </p:attrNameLst>
                                      </p:cBhvr>
                                    </p:anim>
                                    <p:animRot by="21600000">
                                      <p:cBhvr>
                                        <p:cTn id="42"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74" y="381000"/>
            <a:ext cx="12909884" cy="7255042"/>
          </a:xfrm>
          <a:prstGeom prst="snip2DiagRect">
            <a:avLst/>
          </a:prstGeom>
          <a:solidFill>
            <a:srgbClr val="FFFFFF">
              <a:shade val="85000"/>
            </a:srgbClr>
          </a:solidFill>
          <a:ln w="88900" cap="sq">
            <a:solidFill>
              <a:srgbClr val="002060"/>
            </a:solidFill>
            <a:miter lim="800000"/>
          </a:ln>
          <a:effectLst>
            <a:glow rad="101600">
              <a:schemeClr val="accent5">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8-Point Star 5"/>
          <p:cNvSpPr/>
          <p:nvPr/>
        </p:nvSpPr>
        <p:spPr>
          <a:xfrm>
            <a:off x="1227221" y="697832"/>
            <a:ext cx="2558715" cy="2269958"/>
          </a:xfrm>
          <a:prstGeom prst="star8">
            <a:avLst/>
          </a:prstGeom>
          <a:solidFill>
            <a:srgbClr val="FFFF00"/>
          </a:solidFill>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200" b="1" dirty="0" smtClean="0">
                <a:ln>
                  <a:solidFill>
                    <a:schemeClr val="tx1"/>
                  </a:solidFill>
                </a:ln>
                <a:solidFill>
                  <a:schemeClr val="tx1"/>
                </a:solidFill>
              </a:rPr>
              <a:t>القراءة الصوتية</a:t>
            </a:r>
          </a:p>
        </p:txBody>
      </p:sp>
    </p:spTree>
    <p:extLst>
      <p:ext uri="{BB962C8B-B14F-4D97-AF65-F5344CB8AC3E}">
        <p14:creationId xmlns:p14="http://schemas.microsoft.com/office/powerpoint/2010/main" val="20338815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7308" y="268016"/>
            <a:ext cx="4264536" cy="3486942"/>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smtClean="0"/>
              <a:t>عدد السكان في بنغلاديش حوالي مائة وستون مليوناً نسمةً. وعدد سكان المسلمين في بنغلاديش حوالي مائة وخمسة وثلاثين مليون، فنسبة المسلمين </a:t>
            </a:r>
            <a:r>
              <a:rPr lang="en-US" sz="2800" dirty="0" smtClean="0"/>
              <a:t>85%</a:t>
            </a:r>
            <a:r>
              <a:rPr lang="ar-MA" sz="2800" dirty="0" smtClean="0"/>
              <a:t> </a:t>
            </a:r>
            <a:r>
              <a:rPr lang="en-US" sz="2800" dirty="0" smtClean="0"/>
              <a:t>)</a:t>
            </a:r>
            <a:r>
              <a:rPr lang="ar-MA" sz="2800" dirty="0" smtClean="0"/>
              <a:t>خمسة وثمانين بالمائة</a:t>
            </a:r>
            <a:r>
              <a:rPr lang="en-US" sz="2800" dirty="0" smtClean="0"/>
              <a:t>(</a:t>
            </a:r>
            <a:r>
              <a:rPr lang="ar-MA" sz="2800" dirty="0" smtClean="0"/>
              <a:t> بالنسبة إلى عدد السكان كلهم.</a:t>
            </a:r>
            <a:r>
              <a:rPr lang="en-US" sz="2800" dirty="0" smtClean="0"/>
              <a:t>  </a:t>
            </a:r>
            <a:r>
              <a:rPr lang="ar-MA" sz="2800" dirty="0" smtClean="0"/>
              <a:t>وقد وصل الإسلام إلى البنغال بعد البعثة  النبوية بحوالي قرن...</a:t>
            </a:r>
          </a:p>
          <a:p>
            <a:pPr algn="just" rtl="1"/>
            <a:endParaRPr lang="ar-MA" sz="1100" dirty="0"/>
          </a:p>
        </p:txBody>
      </p:sp>
      <p:sp>
        <p:nvSpPr>
          <p:cNvPr id="6" name="Rectangle 5"/>
          <p:cNvSpPr/>
          <p:nvPr/>
        </p:nvSpPr>
        <p:spPr>
          <a:xfrm>
            <a:off x="4647308" y="4051737"/>
            <a:ext cx="4264536" cy="3693767"/>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smtClean="0"/>
              <a:t>ونصف قرن. وكان تجار العرب قد نقلوا التعاليم الإسلامية إلى المناطق الساحلية لها. وكان التجار المسلمون قد جذبوا المحليين إلى الإسلام بفضل أخلاقهم الجميلة ومعاملتهم الحسنة، وبدأ الناس يدخلون في الإسلام بدعوتهم إليه. امتد منها الإسلام شيئاً فشيئاً إلى المناطق الآخرى...</a:t>
            </a:r>
            <a:endParaRPr lang="en-US" sz="28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03" y="4051738"/>
            <a:ext cx="4083271" cy="3693768"/>
          </a:xfrm>
          <a:prstGeom prst="round2DiagRect">
            <a:avLst>
              <a:gd name="adj1" fmla="val 16667"/>
              <a:gd name="adj2" fmla="val 0"/>
            </a:avLst>
          </a:prstGeom>
          <a:ln w="57150" cap="sq">
            <a:solidFill>
              <a:srgbClr val="002060"/>
            </a:solidFill>
            <a:miter lim="800000"/>
          </a:ln>
          <a:effectLst>
            <a:glow rad="101600">
              <a:schemeClr val="accent4">
                <a:satMod val="175000"/>
                <a:alpha val="40000"/>
              </a:schemeClr>
            </a:glow>
            <a:outerShdw blurRad="254000" algn="tl" rotWithShape="0">
              <a:srgbClr val="000000">
                <a:alpha val="43000"/>
              </a:srgb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0202" y="4051738"/>
            <a:ext cx="4409313" cy="3693767"/>
          </a:xfrm>
          <a:prstGeom prst="round2DiagRect">
            <a:avLst>
              <a:gd name="adj1" fmla="val 16667"/>
              <a:gd name="adj2" fmla="val 0"/>
            </a:avLst>
          </a:prstGeom>
          <a:ln w="57150" cap="sq">
            <a:solidFill>
              <a:srgbClr val="002060"/>
            </a:solidFill>
            <a:miter lim="800000"/>
          </a:ln>
          <a:effectLst>
            <a:glow rad="101600">
              <a:schemeClr val="accent4">
                <a:satMod val="175000"/>
                <a:alpha val="40000"/>
              </a:schemeClr>
            </a:glow>
            <a:outerShdw blurRad="254000" algn="tl" rotWithShape="0">
              <a:srgbClr val="000000">
                <a:alpha val="43000"/>
              </a:srgbClr>
            </a:outerShdw>
          </a:effec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776" y="315310"/>
            <a:ext cx="4380739" cy="3439647"/>
          </a:xfrm>
          <a:prstGeom prst="round2DiagRect">
            <a:avLst>
              <a:gd name="adj1" fmla="val 16667"/>
              <a:gd name="adj2" fmla="val 0"/>
            </a:avLst>
          </a:prstGeom>
          <a:ln w="57150" cap="sq">
            <a:solidFill>
              <a:srgbClr val="002060"/>
            </a:solidFill>
            <a:miter lim="800000"/>
          </a:ln>
          <a:effectLst>
            <a:glow rad="101600">
              <a:schemeClr val="accent4">
                <a:satMod val="175000"/>
                <a:alpha val="40000"/>
              </a:schemeClr>
            </a:glow>
            <a:outerShdw blurRad="254000" algn="tl" rotWithShape="0">
              <a:srgbClr val="000000">
                <a:alpha val="43000"/>
              </a:srgbClr>
            </a:outerShdw>
          </a:effec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474" y="299546"/>
            <a:ext cx="4068400" cy="3455412"/>
          </a:xfrm>
          <a:prstGeom prst="round2DiagRect">
            <a:avLst>
              <a:gd name="adj1" fmla="val 16667"/>
              <a:gd name="adj2" fmla="val 0"/>
            </a:avLst>
          </a:prstGeom>
          <a:ln w="57150" cap="sq">
            <a:solidFill>
              <a:srgbClr val="002060"/>
            </a:solidFill>
            <a:miter lim="800000"/>
          </a:ln>
          <a:effectLst>
            <a:glow rad="101600">
              <a:schemeClr val="accent4">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37836221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amond(out)">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5"/>
                                        </p:tgtEl>
                                        <p:attrNameLst>
                                          <p:attrName>ppt_y</p:attrName>
                                        </p:attrNameLst>
                                      </p:cBhvr>
                                      <p:tavLst>
                                        <p:tav tm="0">
                                          <p:val>
                                            <p:strVal val="#ppt_y"/>
                                          </p:val>
                                        </p:tav>
                                        <p:tav tm="100000">
                                          <p:val>
                                            <p:strVal val="#ppt_y"/>
                                          </p:val>
                                        </p:tav>
                                      </p:tavLst>
                                    </p:anim>
                                    <p:anim calcmode="lin" valueType="num">
                                      <p:cBhvr>
                                        <p:cTn id="1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32"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out)">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calcmode="lin" valueType="num">
                                      <p:cBhvr>
                                        <p:cTn id="36"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6"/>
                                        </p:tgtEl>
                                        <p:attrNameLst>
                                          <p:attrName>ppt_y</p:attrName>
                                        </p:attrNameLst>
                                      </p:cBhvr>
                                      <p:tavLst>
                                        <p:tav tm="0">
                                          <p:val>
                                            <p:strVal val="#ppt_y"/>
                                          </p:val>
                                        </p:tav>
                                        <p:tav tm="100000">
                                          <p:val>
                                            <p:strVal val="#ppt_y"/>
                                          </p:val>
                                        </p:tav>
                                      </p:tavLst>
                                    </p:anim>
                                    <p:anim calcmode="lin" valueType="num">
                                      <p:cBhvr>
                                        <p:cTn id="38"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6942</TotalTime>
  <Words>1020</Words>
  <Application>Microsoft Office PowerPoint</Application>
  <PresentationFormat>Custom</PresentationFormat>
  <Paragraphs>175</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Al-Kharashi 53</vt:lpstr>
      <vt:lpstr>Arial</vt:lpstr>
      <vt:lpstr>Calibri</vt:lpstr>
      <vt:lpstr>Calibri Light</vt:lpstr>
      <vt:lpstr>Cambria Math</vt:lpstr>
      <vt:lpstr>NikoshBAN</vt:lpstr>
      <vt:lpstr>SutonnyMJ</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Windows User</cp:lastModifiedBy>
  <cp:revision>2108</cp:revision>
  <dcterms:created xsi:type="dcterms:W3CDTF">2020-05-14T14:05:10Z</dcterms:created>
  <dcterms:modified xsi:type="dcterms:W3CDTF">2020-09-05T17:53:42Z</dcterms:modified>
</cp:coreProperties>
</file>