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3"/>
  </p:notesMasterIdLst>
  <p:sldIdLst>
    <p:sldId id="273" r:id="rId2"/>
    <p:sldId id="265" r:id="rId3"/>
    <p:sldId id="284" r:id="rId4"/>
    <p:sldId id="259" r:id="rId5"/>
    <p:sldId id="309" r:id="rId6"/>
    <p:sldId id="313" r:id="rId7"/>
    <p:sldId id="294" r:id="rId8"/>
    <p:sldId id="306" r:id="rId9"/>
    <p:sldId id="295" r:id="rId10"/>
    <p:sldId id="270" r:id="rId11"/>
    <p:sldId id="27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7" autoAdjust="0"/>
    <p:restoredTop sz="93357" autoAdjust="0"/>
  </p:normalViewPr>
  <p:slideViewPr>
    <p:cSldViewPr snapToGrid="0">
      <p:cViewPr varScale="1">
        <p:scale>
          <a:sx n="69" d="100"/>
          <a:sy n="69" d="100"/>
        </p:scale>
        <p:origin x="-130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E29B61-6F04-40C9-9F1E-5CBC75D113F0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943642-DF32-4D3E-A223-B6F2D68F49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298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43642-DF32-4D3E-A223-B6F2D68F491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33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43642-DF32-4D3E-A223-B6F2D68F491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2784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43642-DF32-4D3E-A223-B6F2D68F491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673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লেখা</a:t>
            </a:r>
            <a:r>
              <a:rPr lang="en-US" sz="1200" b="1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1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1200" b="1" dirty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1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1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1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সমন্বিত</a:t>
            </a:r>
            <a:r>
              <a:rPr lang="en-US" sz="1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রুপকে</a:t>
            </a:r>
            <a:r>
              <a:rPr lang="en-US" sz="1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1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বলে?সম্ভাব্য</a:t>
            </a:r>
            <a:r>
              <a:rPr lang="en-US" sz="12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উত্তর</a:t>
            </a:r>
            <a:r>
              <a:rPr lang="en-US" sz="1200" b="1">
                <a:latin typeface="NikoshBAN" panose="02000000000000000000" pitchFamily="2" charset="0"/>
                <a:cs typeface="NikoshBAN" panose="02000000000000000000" pitchFamily="2" charset="0"/>
              </a:rPr>
              <a:t> : </a:t>
            </a:r>
            <a:r>
              <a:rPr lang="en-US" sz="12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মাল্টিমিডিয়া</a:t>
            </a:r>
            <a:endParaRPr lang="en-US" sz="1200" b="1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43642-DF32-4D3E-A223-B6F2D68F49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9288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/>
              <a:t> শিক্ষক</a:t>
            </a:r>
            <a:r>
              <a:rPr lang="bn-IN" baseline="0" dirty="0"/>
              <a:t> শিক্ষার্থীদের কাছে প্রশ্ন করতে পারেন -১।</a:t>
            </a:r>
            <a:r>
              <a:rPr lang="bn-IN" dirty="0"/>
              <a:t>মাল্টিমিডিয়া</a:t>
            </a:r>
            <a:r>
              <a:rPr lang="bn-IN" baseline="0" dirty="0"/>
              <a:t> কাকে বলে? সম্ভাব্য উত্তর: বহু মাধ্যমের ব্যবহার করাই হলো </a:t>
            </a:r>
            <a:r>
              <a:rPr lang="bn-IN" dirty="0"/>
              <a:t>মাল্টিমিডিয়া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43642-DF32-4D3E-A223-B6F2D68F491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9350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43642-DF32-4D3E-A223-B6F2D68F491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809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43642-DF32-4D3E-A223-B6F2D68F491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8037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43642-DF32-4D3E-A223-B6F2D68F491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1155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43642-DF32-4D3E-A223-B6F2D68F491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9561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43642-DF32-4D3E-A223-B6F2D68F491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3032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b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43642-DF32-4D3E-A223-B6F2D68F491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790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8F8B58C-EC66-4FC6-BF56-22E6E32BAF25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4251BCE-E419-4201-BDD6-CBE38D33A98B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8B58C-EC66-4FC6-BF56-22E6E32BAF25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1BCE-E419-4201-BDD6-CBE38D33A9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8B58C-EC66-4FC6-BF56-22E6E32BAF25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1BCE-E419-4201-BDD6-CBE38D33A9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8B58C-EC66-4FC6-BF56-22E6E32BAF25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1BCE-E419-4201-BDD6-CBE38D33A98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8001000" y="3602038"/>
            <a:ext cx="46038" cy="46037"/>
          </a:xfrm>
        </p:spPr>
        <p:txBody>
          <a:bodyPr/>
          <a:lstStyle>
            <a:lvl1pPr>
              <a:defRPr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defRPr>
            </a:lvl1pPr>
            <a:lvl2pPr>
              <a:defRPr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defRPr>
            </a:lvl2pPr>
            <a:lvl3pPr>
              <a:defRPr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defRPr>
            </a:lvl3pPr>
            <a:lvl4pPr>
              <a:defRPr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defRPr>
            </a:lvl4pPr>
            <a:lvl5pPr>
              <a:defRPr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309163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8B58C-EC66-4FC6-BF56-22E6E32BAF25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1BCE-E419-4201-BDD6-CBE38D33A98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8001000" y="3602038"/>
            <a:ext cx="46038" cy="46037"/>
          </a:xfrm>
        </p:spPr>
        <p:txBody>
          <a:bodyPr/>
          <a:lstStyle>
            <a:lvl1pPr>
              <a:defRPr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defRPr>
            </a:lvl1pPr>
            <a:lvl2pPr>
              <a:defRPr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defRPr>
            </a:lvl2pPr>
            <a:lvl3pPr>
              <a:defRPr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defRPr>
            </a:lvl3pPr>
            <a:lvl4pPr>
              <a:defRPr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defRPr>
            </a:lvl4pPr>
            <a:lvl5pPr>
              <a:defRPr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309163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8B58C-EC66-4FC6-BF56-22E6E32BAF25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1BCE-E419-4201-BDD6-CBE38D33A98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8001000" y="3602038"/>
            <a:ext cx="46038" cy="46037"/>
          </a:xfrm>
        </p:spPr>
        <p:txBody>
          <a:bodyPr/>
          <a:lstStyle>
            <a:lvl1pPr>
              <a:defRPr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defRPr>
            </a:lvl1pPr>
            <a:lvl2pPr>
              <a:defRPr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defRPr>
            </a:lvl2pPr>
            <a:lvl3pPr>
              <a:defRPr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defRPr>
            </a:lvl3pPr>
            <a:lvl4pPr>
              <a:defRPr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defRPr>
            </a:lvl4pPr>
            <a:lvl5pPr>
              <a:defRPr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309163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8B58C-EC66-4FC6-BF56-22E6E32BAF25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1BCE-E419-4201-BDD6-CBE38D33A98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8001000" y="3602038"/>
            <a:ext cx="46038" cy="46037"/>
          </a:xfrm>
        </p:spPr>
        <p:txBody>
          <a:bodyPr/>
          <a:lstStyle>
            <a:lvl1pPr>
              <a:defRPr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defRPr>
            </a:lvl1pPr>
            <a:lvl2pPr>
              <a:defRPr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defRPr>
            </a:lvl2pPr>
            <a:lvl3pPr>
              <a:defRPr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defRPr>
            </a:lvl3pPr>
            <a:lvl4pPr>
              <a:defRPr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defRPr>
            </a:lvl4pPr>
            <a:lvl5pPr>
              <a:defRPr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309163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8B58C-EC66-4FC6-BF56-22E6E32BAF25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1BCE-E419-4201-BDD6-CBE38D33A98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8001000" y="3602038"/>
            <a:ext cx="46038" cy="46037"/>
          </a:xfrm>
        </p:spPr>
        <p:txBody>
          <a:bodyPr/>
          <a:lstStyle>
            <a:lvl1pPr>
              <a:defRPr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defRPr>
            </a:lvl1pPr>
            <a:lvl2pPr>
              <a:defRPr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defRPr>
            </a:lvl2pPr>
            <a:lvl3pPr>
              <a:defRPr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defRPr>
            </a:lvl3pPr>
            <a:lvl4pPr>
              <a:defRPr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defRPr>
            </a:lvl4pPr>
            <a:lvl5pPr>
              <a:defRPr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309163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8B58C-EC66-4FC6-BF56-22E6E32BAF25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1BCE-E419-4201-BDD6-CBE38D33A98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8001000" y="3602038"/>
            <a:ext cx="46038" cy="46037"/>
          </a:xfrm>
        </p:spPr>
        <p:txBody>
          <a:bodyPr/>
          <a:lstStyle>
            <a:lvl1pPr>
              <a:defRPr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defRPr>
            </a:lvl1pPr>
            <a:lvl2pPr>
              <a:defRPr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defRPr>
            </a:lvl2pPr>
            <a:lvl3pPr>
              <a:defRPr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defRPr>
            </a:lvl3pPr>
            <a:lvl4pPr>
              <a:defRPr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defRPr>
            </a:lvl4pPr>
            <a:lvl5pPr>
              <a:defRPr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3091639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8B58C-EC66-4FC6-BF56-22E6E32BAF25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1BCE-E419-4201-BDD6-CBE38D33A98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8001000" y="3602038"/>
            <a:ext cx="46038" cy="46037"/>
          </a:xfrm>
        </p:spPr>
        <p:txBody>
          <a:bodyPr/>
          <a:lstStyle>
            <a:lvl1pPr>
              <a:defRPr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defRPr>
            </a:lvl1pPr>
            <a:lvl2pPr>
              <a:defRPr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defRPr>
            </a:lvl2pPr>
            <a:lvl3pPr>
              <a:defRPr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defRPr>
            </a:lvl3pPr>
            <a:lvl4pPr>
              <a:defRPr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defRPr>
            </a:lvl4pPr>
            <a:lvl5pPr>
              <a:defRPr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309163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8B58C-EC66-4FC6-BF56-22E6E32BAF25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1BCE-E419-4201-BDD6-CBE38D33A98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8001000" y="3602038"/>
            <a:ext cx="46038" cy="46037"/>
          </a:xfrm>
        </p:spPr>
        <p:txBody>
          <a:bodyPr/>
          <a:lstStyle>
            <a:lvl1pPr>
              <a:defRPr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defRPr>
            </a:lvl1pPr>
            <a:lvl2pPr>
              <a:defRPr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defRPr>
            </a:lvl2pPr>
            <a:lvl3pPr>
              <a:defRPr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defRPr>
            </a:lvl3pPr>
            <a:lvl4pPr>
              <a:defRPr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defRPr>
            </a:lvl4pPr>
            <a:lvl5pPr>
              <a:defRPr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30916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8B58C-EC66-4FC6-BF56-22E6E32BAF25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1BCE-E419-4201-BDD6-CBE38D33A9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8B58C-EC66-4FC6-BF56-22E6E32BAF25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1BCE-E419-4201-BDD6-CBE38D33A98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8001000" y="3602038"/>
            <a:ext cx="46038" cy="46037"/>
          </a:xfrm>
        </p:spPr>
        <p:txBody>
          <a:bodyPr/>
          <a:lstStyle>
            <a:lvl1pPr>
              <a:defRPr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defRPr>
            </a:lvl1pPr>
            <a:lvl2pPr>
              <a:defRPr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defRPr>
            </a:lvl2pPr>
            <a:lvl3pPr>
              <a:defRPr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defRPr>
            </a:lvl3pPr>
            <a:lvl4pPr>
              <a:defRPr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defRPr>
            </a:lvl4pPr>
            <a:lvl5pPr>
              <a:defRPr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309163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8B58C-EC66-4FC6-BF56-22E6E32BAF25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1BCE-E419-4201-BDD6-CBE38D33A98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8001000" y="3602038"/>
            <a:ext cx="46038" cy="46037"/>
          </a:xfrm>
        </p:spPr>
        <p:txBody>
          <a:bodyPr/>
          <a:lstStyle>
            <a:lvl1pPr>
              <a:defRPr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defRPr>
            </a:lvl1pPr>
            <a:lvl2pPr>
              <a:defRPr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defRPr>
            </a:lvl2pPr>
            <a:lvl3pPr>
              <a:defRPr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defRPr>
            </a:lvl3pPr>
            <a:lvl4pPr>
              <a:defRPr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defRPr>
            </a:lvl4pPr>
            <a:lvl5pPr>
              <a:defRPr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30916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8B58C-EC66-4FC6-BF56-22E6E32BAF25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1BCE-E419-4201-BDD6-CBE38D33A9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8B58C-EC66-4FC6-BF56-22E6E32BAF25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1BCE-E419-4201-BDD6-CBE38D33A98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8B58C-EC66-4FC6-BF56-22E6E32BAF25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1BCE-E419-4201-BDD6-CBE38D33A9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8B58C-EC66-4FC6-BF56-22E6E32BAF25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1BCE-E419-4201-BDD6-CBE38D33A9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8B58C-EC66-4FC6-BF56-22E6E32BAF25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1BCE-E419-4201-BDD6-CBE38D33A9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8B58C-EC66-4FC6-BF56-22E6E32BAF25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1BCE-E419-4201-BDD6-CBE38D33A98B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8B58C-EC66-4FC6-BF56-22E6E32BAF25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251BCE-E419-4201-BDD6-CBE38D33A98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8F8B58C-EC66-4FC6-BF56-22E6E32BAF25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4251BCE-E419-4201-BDD6-CBE38D33A98B}" type="slidenum">
              <a:rPr lang="en-US" smtClean="0"/>
              <a:t>‹#›</a:t>
            </a:fld>
            <a:endParaRPr lang="en-US"/>
          </a:p>
        </p:txBody>
      </p:sp>
      <p:sp>
        <p:nvSpPr>
          <p:cNvPr id="61" name="Frame 60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164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  <p:sldLayoutId id="2147483678" r:id="rId15"/>
    <p:sldLayoutId id="2147483679" r:id="rId16"/>
    <p:sldLayoutId id="2147483680" r:id="rId17"/>
    <p:sldLayoutId id="2147483681" r:id="rId18"/>
    <p:sldLayoutId id="2147483682" r:id="rId19"/>
    <p:sldLayoutId id="2147483683" r:id="rId20"/>
    <p:sldLayoutId id="2147483684" r:id="rId2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6.gif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3199" y="941696"/>
            <a:ext cx="4655024" cy="764274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BD" sz="4800" dirty="0">
                <a:ln w="57150">
                  <a:solidFill>
                    <a:srgbClr val="231E42"/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C00000"/>
                    </a:gs>
                    <a:gs pos="50000">
                      <a:srgbClr val="002060"/>
                    </a:gs>
                    <a:gs pos="100000">
                      <a:srgbClr val="C00000"/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700" dirty="0">
              <a:ln w="57150">
                <a:solidFill>
                  <a:srgbClr val="231E42"/>
                </a:solidFill>
                <a:prstDash val="solid"/>
                <a:miter lim="800000"/>
              </a:ln>
              <a:gradFill flip="none" rotWithShape="1">
                <a:gsLst>
                  <a:gs pos="0">
                    <a:srgbClr val="C00000"/>
                  </a:gs>
                  <a:gs pos="50000">
                    <a:srgbClr val="002060"/>
                  </a:gs>
                  <a:gs pos="100000">
                    <a:srgbClr val="C00000"/>
                  </a:gs>
                </a:gsLst>
                <a:path path="circle">
                  <a:fillToRect l="50000" t="50000" r="50000" b="50000"/>
                </a:path>
                <a:tileRect/>
              </a:gra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FCC38-D8E5-458E-A332-B72E943C4E97}" type="slidenum">
              <a:rPr lang="en-US" smtClean="0">
                <a:latin typeface="NikoshBAN" panose="02000000000000000000" pitchFamily="2" charset="0"/>
                <a:cs typeface="NikoshBAN" panose="02000000000000000000" pitchFamily="2" charset="0"/>
              </a:rPr>
              <a:pPr/>
              <a:t>1</a:t>
            </a:fld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04248" y="1814501"/>
            <a:ext cx="5154484" cy="3865863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693344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75971" y="874137"/>
            <a:ext cx="433684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48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344248"/>
            <a:ext cx="93268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0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মাল্টিমিডিয়া ব্যবহারের প্রয়োজনীয়তা আছে কী? তোমার উত্তরের স্বপক্ষে যুক্তি দাও। </a:t>
            </a:r>
            <a:endParaRPr lang="en-US" sz="4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6521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C66FCC38-D8E5-458E-A332-B72E943C4E97}" type="slidenum">
              <a:rPr lang="en-US" smtClean="0">
                <a:latin typeface="NikoshBAN" panose="02000000000000000000" pitchFamily="2" charset="0"/>
                <a:cs typeface="NikoshBAN" panose="02000000000000000000" pitchFamily="2" charset="0"/>
              </a:rPr>
              <a:pPr/>
              <a:t>11</a:t>
            </a:fld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990600" y="381000"/>
            <a:ext cx="7543800" cy="5943600"/>
          </a:xfrm>
          <a:custGeom>
            <a:avLst/>
            <a:gdLst>
              <a:gd name="connsiteX0" fmla="*/ 0 w 8305800"/>
              <a:gd name="connsiteY0" fmla="*/ 0 h 6019800"/>
              <a:gd name="connsiteX1" fmla="*/ 8305800 w 8305800"/>
              <a:gd name="connsiteY1" fmla="*/ 0 h 6019800"/>
              <a:gd name="connsiteX2" fmla="*/ 8305800 w 8305800"/>
              <a:gd name="connsiteY2" fmla="*/ 6019800 h 6019800"/>
              <a:gd name="connsiteX3" fmla="*/ 0 w 8305800"/>
              <a:gd name="connsiteY3" fmla="*/ 6019800 h 6019800"/>
              <a:gd name="connsiteX4" fmla="*/ 0 w 8305800"/>
              <a:gd name="connsiteY4" fmla="*/ 0 h 6019800"/>
              <a:gd name="connsiteX0" fmla="*/ 228600 w 8305800"/>
              <a:gd name="connsiteY0" fmla="*/ 0 h 6019800"/>
              <a:gd name="connsiteX1" fmla="*/ 8305800 w 8305800"/>
              <a:gd name="connsiteY1" fmla="*/ 0 h 6019800"/>
              <a:gd name="connsiteX2" fmla="*/ 8305800 w 8305800"/>
              <a:gd name="connsiteY2" fmla="*/ 6019800 h 6019800"/>
              <a:gd name="connsiteX3" fmla="*/ 0 w 8305800"/>
              <a:gd name="connsiteY3" fmla="*/ 6019800 h 6019800"/>
              <a:gd name="connsiteX4" fmla="*/ 228600 w 8305800"/>
              <a:gd name="connsiteY4" fmla="*/ 0 h 6019800"/>
              <a:gd name="connsiteX0" fmla="*/ 685800 w 8305800"/>
              <a:gd name="connsiteY0" fmla="*/ 457200 h 6019800"/>
              <a:gd name="connsiteX1" fmla="*/ 8305800 w 8305800"/>
              <a:gd name="connsiteY1" fmla="*/ 0 h 6019800"/>
              <a:gd name="connsiteX2" fmla="*/ 8305800 w 8305800"/>
              <a:gd name="connsiteY2" fmla="*/ 6019800 h 6019800"/>
              <a:gd name="connsiteX3" fmla="*/ 0 w 8305800"/>
              <a:gd name="connsiteY3" fmla="*/ 6019800 h 6019800"/>
              <a:gd name="connsiteX4" fmla="*/ 685800 w 8305800"/>
              <a:gd name="connsiteY4" fmla="*/ 457200 h 6019800"/>
              <a:gd name="connsiteX0" fmla="*/ 990600 w 8305800"/>
              <a:gd name="connsiteY0" fmla="*/ 914400 h 6019800"/>
              <a:gd name="connsiteX1" fmla="*/ 8305800 w 8305800"/>
              <a:gd name="connsiteY1" fmla="*/ 0 h 6019800"/>
              <a:gd name="connsiteX2" fmla="*/ 8305800 w 8305800"/>
              <a:gd name="connsiteY2" fmla="*/ 6019800 h 6019800"/>
              <a:gd name="connsiteX3" fmla="*/ 0 w 8305800"/>
              <a:gd name="connsiteY3" fmla="*/ 6019800 h 6019800"/>
              <a:gd name="connsiteX4" fmla="*/ 990600 w 8305800"/>
              <a:gd name="connsiteY4" fmla="*/ 914400 h 6019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305800" h="6019800">
                <a:moveTo>
                  <a:pt x="990600" y="914400"/>
                </a:moveTo>
                <a:lnTo>
                  <a:pt x="8305800" y="0"/>
                </a:lnTo>
                <a:lnTo>
                  <a:pt x="8305800" y="6019800"/>
                </a:lnTo>
                <a:lnTo>
                  <a:pt x="0" y="6019800"/>
                </a:lnTo>
                <a:lnTo>
                  <a:pt x="990600" y="914400"/>
                </a:lnTo>
                <a:close/>
              </a:path>
            </a:pathLst>
          </a:custGeom>
          <a:solidFill>
            <a:schemeClr val="bg1"/>
          </a:solidFill>
          <a:ln w="76200"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US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Slide Number Placeholder 2"/>
          <p:cNvSpPr txBox="1">
            <a:spLocks/>
          </p:cNvSpPr>
          <p:nvPr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2D526A-0068-4395-B3A7-78E6BA1B3062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NikoshBAN" panose="02000000000000000000" pitchFamily="2" charset="0"/>
                <a:cs typeface="NikoshBAN" panose="02000000000000000000" pitchFamily="2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40428" y="2468281"/>
            <a:ext cx="6096000" cy="1569660"/>
          </a:xfrm>
          <a:prstGeom prst="rect">
            <a:avLst/>
          </a:prstGeom>
          <a:noFill/>
          <a:ln>
            <a:noFill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 anchor="ctr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9600" b="1" dirty="0" err="1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itchFamily="2" charset="0"/>
              </a:rPr>
              <a:t>ধন্যবাদ</a:t>
            </a:r>
            <a:endParaRPr lang="en-US" sz="9600" b="1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156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033516" y="457200"/>
            <a:ext cx="6653284" cy="852985"/>
          </a:xfrm>
          <a:prstGeom prst="rect">
            <a:avLst/>
          </a:prstGeom>
        </p:spPr>
        <p:txBody>
          <a:bodyPr vert="horz" lIns="91440" tIns="45720" rIns="91440" bIns="45720" numCol="1" rtlCol="0" anchor="ctr">
            <a:prstTxWarp prst="textPlain">
              <a:avLst/>
            </a:prstTxWarp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r>
              <a:rPr kumimoji="0" lang="bn-BD" sz="4400" b="1" i="0" u="none" strike="noStrike" kern="1200" cap="none" spc="0" normalizeH="0" baseline="0" noProof="0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পরিচিতি </a:t>
            </a:r>
            <a:endParaRPr kumimoji="0" lang="en-US" sz="4400" b="1" i="0" u="none" strike="noStrike" kern="1200" cap="none" spc="0" normalizeH="0" baseline="0" noProof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13897" y="2921116"/>
            <a:ext cx="413641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n>
                  <a:solidFill>
                    <a:schemeClr val="tx1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n>
                  <a:solidFill>
                    <a:schemeClr val="tx1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হাফিজুর</a:t>
            </a:r>
            <a:r>
              <a:rPr lang="en-US" sz="2800" dirty="0">
                <a:ln>
                  <a:solidFill>
                    <a:schemeClr val="tx1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>
                <a:ln>
                  <a:solidFill>
                    <a:schemeClr val="tx1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র</a:t>
            </a:r>
            <a:r>
              <a:rPr lang="en-US" sz="2800" dirty="0">
                <a:ln>
                  <a:solidFill>
                    <a:schemeClr val="tx1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া</a:t>
            </a:r>
            <a:r>
              <a:rPr lang="bn-IN" sz="2800" dirty="0">
                <a:ln>
                  <a:solidFill>
                    <a:schemeClr val="tx1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হ</a:t>
            </a:r>
            <a:r>
              <a:rPr lang="en-US" sz="2800">
                <a:ln>
                  <a:solidFill>
                    <a:schemeClr val="tx1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মান </a:t>
            </a:r>
            <a:endParaRPr lang="bn-BD" sz="2800" dirty="0">
              <a:ln>
                <a:solidFill>
                  <a:schemeClr val="tx1"/>
                </a:solidFill>
                <a:prstDash val="solid"/>
              </a:ln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>
                <a:ln>
                  <a:solidFill>
                    <a:schemeClr val="tx1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n>
                  <a:solidFill>
                    <a:schemeClr val="tx1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800" dirty="0">
                <a:ln>
                  <a:solidFill>
                    <a:schemeClr val="tx1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n>
                  <a:solidFill>
                    <a:schemeClr val="tx1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2800" dirty="0">
              <a:ln>
                <a:solidFill>
                  <a:schemeClr val="tx1"/>
                </a:solidFill>
                <a:prstDash val="solid"/>
              </a:ln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>
                <a:ln>
                  <a:solidFill>
                    <a:schemeClr val="tx1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>
                <a:ln>
                  <a:solidFill>
                    <a:schemeClr val="tx1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শেরেবাংলা</a:t>
            </a:r>
            <a:r>
              <a:rPr lang="en-US" sz="2800" dirty="0">
                <a:ln>
                  <a:solidFill>
                    <a:schemeClr val="tx1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n>
                  <a:solidFill>
                    <a:schemeClr val="tx1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বালিকা</a:t>
            </a:r>
            <a:r>
              <a:rPr lang="en-US" sz="2800" dirty="0">
                <a:ln>
                  <a:solidFill>
                    <a:schemeClr val="tx1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n>
                  <a:solidFill>
                    <a:schemeClr val="tx1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2800" dirty="0">
                <a:ln>
                  <a:solidFill>
                    <a:schemeClr val="tx1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>
                <a:ln>
                  <a:solidFill>
                    <a:schemeClr val="tx1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2800" dirty="0">
                <a:ln>
                  <a:solidFill>
                    <a:schemeClr val="tx1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,</a:t>
            </a:r>
            <a:r>
              <a:rPr lang="bn-IN" sz="2800" dirty="0">
                <a:ln>
                  <a:solidFill>
                    <a:schemeClr val="tx1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স</a:t>
            </a:r>
            <a:r>
              <a:rPr lang="en-US" sz="2800" dirty="0">
                <a:ln>
                  <a:solidFill>
                    <a:schemeClr val="tx1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দ</a:t>
            </a:r>
            <a:r>
              <a:rPr lang="bn-IN" sz="2800" dirty="0">
                <a:ln>
                  <a:solidFill>
                    <a:schemeClr val="tx1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র</a:t>
            </a:r>
            <a:r>
              <a:rPr lang="en-US" sz="2800" dirty="0">
                <a:ln>
                  <a:solidFill>
                    <a:schemeClr val="tx1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dirty="0">
                <a:ln>
                  <a:solidFill>
                    <a:schemeClr val="tx1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র</a:t>
            </a:r>
            <a:r>
              <a:rPr lang="en-US" sz="2800" dirty="0">
                <a:ln>
                  <a:solidFill>
                    <a:schemeClr val="tx1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া</a:t>
            </a:r>
            <a:r>
              <a:rPr lang="bn-IN" sz="2800" dirty="0">
                <a:ln>
                  <a:solidFill>
                    <a:schemeClr val="tx1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জ</a:t>
            </a:r>
            <a:r>
              <a:rPr lang="en-US" sz="2800" dirty="0">
                <a:ln>
                  <a:solidFill>
                    <a:schemeClr val="tx1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ব</a:t>
            </a:r>
            <a:r>
              <a:rPr lang="bn-IN" sz="2800" dirty="0">
                <a:ln>
                  <a:solidFill>
                    <a:schemeClr val="tx1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া</a:t>
            </a:r>
            <a:r>
              <a:rPr lang="en-US" sz="2800" dirty="0">
                <a:ln>
                  <a:solidFill>
                    <a:schemeClr val="tx1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ড়</a:t>
            </a:r>
            <a:r>
              <a:rPr lang="bn-IN" sz="2800" dirty="0">
                <a:ln>
                  <a:solidFill>
                    <a:schemeClr val="tx1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ী</a:t>
            </a:r>
            <a:endParaRPr lang="en-US" sz="2800" dirty="0">
              <a:ln>
                <a:solidFill>
                  <a:schemeClr val="tx1"/>
                </a:solidFill>
                <a:prstDash val="solid"/>
              </a:ln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dirty="0" err="1">
                <a:ln>
                  <a:solidFill>
                    <a:schemeClr val="tx1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বাগেরহাট</a:t>
            </a:r>
            <a:r>
              <a:rPr lang="en-US" sz="2800" dirty="0">
                <a:ln>
                  <a:solidFill>
                    <a:schemeClr val="tx1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>
                <a:ln>
                  <a:solidFill>
                    <a:schemeClr val="tx1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সদর</a:t>
            </a:r>
            <a:r>
              <a:rPr lang="en-US" sz="2800" dirty="0">
                <a:ln>
                  <a:solidFill>
                    <a:schemeClr val="tx1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।</a:t>
            </a:r>
            <a:endParaRPr lang="bn-BD" sz="2800" dirty="0">
              <a:ln>
                <a:solidFill>
                  <a:schemeClr val="tx1"/>
                </a:solidFill>
                <a:prstDash val="solid"/>
              </a:ln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dirty="0">
                <a:ln>
                  <a:solidFill>
                    <a:schemeClr val="tx1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মোবাইল নং-০১৭</a:t>
            </a:r>
            <a:r>
              <a:rPr lang="en-US" sz="2800" dirty="0">
                <a:ln>
                  <a:solidFill>
                    <a:schemeClr val="tx1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২</a:t>
            </a:r>
            <a:r>
              <a:rPr lang="bn-IN" sz="2800" dirty="0">
                <a:ln>
                  <a:solidFill>
                    <a:schemeClr val="tx1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২</a:t>
            </a:r>
            <a:r>
              <a:rPr lang="en-US" sz="2800" dirty="0">
                <a:ln>
                  <a:solidFill>
                    <a:schemeClr val="tx1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৩</a:t>
            </a:r>
            <a:r>
              <a:rPr lang="bn-IN" sz="2800" dirty="0">
                <a:ln>
                  <a:solidFill>
                    <a:schemeClr val="tx1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৭</a:t>
            </a:r>
            <a:r>
              <a:rPr lang="en-US" sz="2800" dirty="0">
                <a:ln>
                  <a:solidFill>
                    <a:schemeClr val="tx1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৫</a:t>
            </a:r>
            <a:r>
              <a:rPr lang="bn-IN" sz="2800" dirty="0">
                <a:ln>
                  <a:solidFill>
                    <a:schemeClr val="tx1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২</a:t>
            </a:r>
            <a:r>
              <a:rPr lang="en-US" sz="2800" dirty="0">
                <a:ln>
                  <a:solidFill>
                    <a:schemeClr val="tx1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২</a:t>
            </a:r>
            <a:r>
              <a:rPr lang="bn-IN" sz="2800" dirty="0">
                <a:ln>
                  <a:solidFill>
                    <a:schemeClr val="tx1"/>
                  </a:solidFill>
                  <a:prstDash val="solid"/>
                </a:ln>
                <a:latin typeface="NikoshBAN" pitchFamily="2" charset="0"/>
                <a:cs typeface="NikoshBAN" pitchFamily="2" charset="0"/>
              </a:rPr>
              <a:t>৬</a:t>
            </a:r>
            <a:endParaRPr lang="bn-BD" sz="2800" dirty="0">
              <a:ln>
                <a:solidFill>
                  <a:schemeClr val="tx1"/>
                </a:solidFill>
                <a:prstDash val="solid"/>
              </a:ln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800" dirty="0">
              <a:ln>
                <a:solidFill>
                  <a:schemeClr val="tx1"/>
                </a:solidFill>
                <a:prstDash val="solid"/>
              </a:ln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24400" y="3040597"/>
            <a:ext cx="39624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>
                <a:latin typeface="NikoshBAN" pitchFamily="2" charset="0"/>
                <a:cs typeface="NikoshBAN" pitchFamily="2" charset="0"/>
              </a:rPr>
              <a:t>বিষয়: তথ্য ও যোগাযোগ প্রযুক্তি</a:t>
            </a:r>
          </a:p>
          <a:p>
            <a:pPr algn="ctr"/>
            <a:r>
              <a:rPr lang="bn-BD" sz="2800" b="1" dirty="0">
                <a:latin typeface="NikoshBAN" pitchFamily="2" charset="0"/>
                <a:cs typeface="NikoshBAN" pitchFamily="2" charset="0"/>
              </a:rPr>
              <a:t>শ্রেণি : </a:t>
            </a:r>
            <a:r>
              <a:rPr lang="bn-IN" sz="2800" b="1" dirty="0">
                <a:latin typeface="NikoshBAN" pitchFamily="2" charset="0"/>
                <a:cs typeface="NikoshBAN" pitchFamily="2" charset="0"/>
              </a:rPr>
              <a:t>নবম</a:t>
            </a:r>
            <a:r>
              <a:rPr lang="bn-BD" sz="2800" b="1" dirty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BD" sz="2800" b="1" dirty="0">
                <a:latin typeface="NikoshBAN" pitchFamily="2" charset="0"/>
                <a:cs typeface="NikoshBAN" pitchFamily="2" charset="0"/>
              </a:rPr>
              <a:t>অধ্যায়: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পঞ্চম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মাল্টিমিডিয়া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ও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smtClean="0">
                <a:latin typeface="NikoshBAN" pitchFamily="2" charset="0"/>
                <a:cs typeface="NikoshBAN" pitchFamily="2" charset="0"/>
              </a:rPr>
              <a:t>প্রয়োগক্ষেত্র</a:t>
            </a:r>
            <a:endParaRPr lang="bn-BD" sz="2800" b="1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419600" y="1752600"/>
            <a:ext cx="0" cy="441960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572000" y="2667000"/>
            <a:ext cx="0" cy="289560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267200" y="2667000"/>
            <a:ext cx="0" cy="289560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FCC38-D8E5-458E-A332-B72E943C4E97}" type="slidenum">
              <a:rPr lang="en-US" smtClean="0">
                <a:latin typeface="NikoshBAN" panose="02000000000000000000" pitchFamily="2" charset="0"/>
                <a:cs typeface="NikoshBAN" panose="02000000000000000000" pitchFamily="2" charset="0"/>
              </a:rPr>
              <a:pPr/>
              <a:t>2</a:t>
            </a:fld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9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1231" y="803564"/>
            <a:ext cx="7337641" cy="5140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202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3760" y="2033902"/>
            <a:ext cx="43529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BD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শিক্ষার্থীরা...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6338" y="2977961"/>
            <a:ext cx="894766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v"/>
            </a:pPr>
            <a:r>
              <a:rPr lang="bn-BD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মাল্টিমিডিয়া</a:t>
            </a:r>
            <a:r>
              <a:rPr lang="en-US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36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ধারণা</a:t>
            </a:r>
            <a:r>
              <a:rPr lang="en-US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endParaRPr lang="bn-BD" sz="3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bn-BD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মাল্টিমিডিয়ার </a:t>
            </a:r>
            <a:r>
              <a:rPr lang="bn-IN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প্রধান মাধ্যমসমূহ বর্ণনা</a:t>
            </a:r>
            <a:r>
              <a:rPr lang="bn-BD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করতে পারবে</a:t>
            </a:r>
            <a:r>
              <a:rPr lang="en-US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তথ্য ও যোগাযোগ প্রযুক্তিতে মাল্টিমিডিয়ার ব্যবহার বর্ণনা</a:t>
            </a:r>
            <a:r>
              <a:rPr lang="bn-BD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করতে পারবে।</a:t>
            </a:r>
            <a:endParaRPr lang="en-US" sz="3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endParaRPr lang="en-US" sz="3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Bevel 3"/>
          <p:cNvSpPr/>
          <p:nvPr/>
        </p:nvSpPr>
        <p:spPr>
          <a:xfrm>
            <a:off x="3628214" y="681433"/>
            <a:ext cx="2197062" cy="940768"/>
          </a:xfrm>
          <a:prstGeom prst="bevel">
            <a:avLst>
              <a:gd name="adj" fmla="val 3078"/>
            </a:avLst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</a:p>
        </p:txBody>
      </p:sp>
    </p:spTree>
    <p:extLst>
      <p:ext uri="{BB962C8B-B14F-4D97-AF65-F5344CB8AC3E}">
        <p14:creationId xmlns:p14="http://schemas.microsoft.com/office/powerpoint/2010/main" val="3193049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28"/>
          <p:cNvSpPr txBox="1"/>
          <p:nvPr/>
        </p:nvSpPr>
        <p:spPr>
          <a:xfrm>
            <a:off x="2798759" y="384146"/>
            <a:ext cx="3564100" cy="830997"/>
          </a:xfrm>
          <a:prstGeom prst="rect">
            <a:avLst/>
          </a:prstGeom>
          <a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100000" sy="100000" flip="none" algn="tl"/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8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গ্রাফিক্স</a:t>
            </a:r>
            <a:endParaRPr lang="en-US" sz="4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66083" y="5024128"/>
            <a:ext cx="8629452" cy="1200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মুদ্রণ ও প্রকাশনায়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গ্রাফিক্স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ডিজাইনে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কম্পিউটারের ব্যবহার শুরু হয় ১৯৯০ এর দশকে।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0592" y="1766781"/>
            <a:ext cx="4170217" cy="290948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45769" y="1766782"/>
            <a:ext cx="4204267" cy="290948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60763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22880" y="1427480"/>
            <a:ext cx="3105945" cy="254965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874889" y="249810"/>
            <a:ext cx="3107872" cy="646331"/>
          </a:xfrm>
          <a:prstGeom prst="rect">
            <a:avLst/>
          </a:prstGeom>
          <a:ln w="19050">
            <a:solidFill>
              <a:schemeClr val="tx1"/>
            </a:solidFill>
          </a:ln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অডিও</a:t>
            </a:r>
            <a:r>
              <a:rPr lang="en-US" sz="3600" b="1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600" b="1" dirty="0"/>
          </a:p>
        </p:txBody>
      </p:sp>
      <p:pic>
        <p:nvPicPr>
          <p:cNvPr id="4" name="Content Placeholder 4" descr="micro phone7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97768" y="1427480"/>
            <a:ext cx="2879611" cy="254965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564199" y="4362271"/>
            <a:ext cx="8275002" cy="1200329"/>
          </a:xfrm>
          <a:prstGeom prst="rect">
            <a:avLst/>
          </a:prstGeom>
          <a:ln w="28575"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/>
            <a:r>
              <a:rPr lang="bn-BD" b="1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শব্দ বা অডিও রের্কড , সম্পাদনা ইত্যাদি ক্ষেত্রে সারা দুনিয়া এখন কম্পিউটারের উপর </a:t>
            </a:r>
            <a:r>
              <a:rPr lang="bn-IN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নির্ভর</a:t>
            </a:r>
            <a:r>
              <a:rPr lang="bn-BD" sz="3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করে।</a:t>
            </a:r>
            <a:endParaRPr lang="en-US" sz="3600" b="1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8684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888861" y="1447275"/>
            <a:ext cx="3495007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bn-BD" sz="3200" b="1" dirty="0"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র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উপকর</a:t>
            </a:r>
            <a:r>
              <a:rPr lang="bn-IN" sz="3200" b="1" dirty="0">
                <a:latin typeface="NikoshBAN" pitchFamily="2" charset="0"/>
                <a:cs typeface="NikoshBAN" pitchFamily="2" charset="0"/>
              </a:rPr>
              <a:t>ণ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হিসেবে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159978" y="2173604"/>
            <a:ext cx="2744368" cy="249537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88900" cap="sq">
            <a:noFill/>
            <a:miter lim="800000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203913" y="4930063"/>
            <a:ext cx="2781300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bn-BD" sz="2800" b="1" dirty="0">
                <a:latin typeface="NikoshBAN" pitchFamily="2" charset="0"/>
                <a:cs typeface="NikoshBAN" pitchFamily="2" charset="0"/>
              </a:rPr>
              <a:t>ডিজিটাল কনটেন্ট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5774184" y="4910947"/>
            <a:ext cx="3266784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bn-BD" sz="2800" b="1" dirty="0">
                <a:latin typeface="NikoshBAN" pitchFamily="2" charset="0"/>
                <a:cs typeface="NikoshBAN" pitchFamily="2" charset="0"/>
              </a:rPr>
              <a:t>তথ্য ও যোগাযোগ প্রযুক্তিতে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64856" y="2196370"/>
            <a:ext cx="2913972" cy="241426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083706" y="4900819"/>
            <a:ext cx="2600325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381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algn="ctr"/>
            <a:r>
              <a:rPr lang="bn-BD" sz="2800" b="1" dirty="0">
                <a:latin typeface="NikoshBAN" pitchFamily="2" charset="0"/>
                <a:cs typeface="NikoshBAN" pitchFamily="2" charset="0"/>
              </a:rPr>
              <a:t>মাল্টিমিডিয়ার ক্লাস</a:t>
            </a:r>
            <a:endParaRPr lang="en-AU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181765" y="337733"/>
            <a:ext cx="7394199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28575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প্রযুক্তিতে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মাল্টিমিডিয়ার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ব্যবহার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944" t="15525" r="16841" b="19910"/>
          <a:stretch/>
        </p:blipFill>
        <p:spPr>
          <a:xfrm>
            <a:off x="247105" y="2215169"/>
            <a:ext cx="2836601" cy="239546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 w="1905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1079780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25778" y="554180"/>
            <a:ext cx="5340926" cy="879488"/>
          </a:xfrm>
          <a:prstGeom prst="rect">
            <a:avLst/>
          </a:prstGeom>
          <a:noFill/>
          <a:ln>
            <a:noFill/>
          </a:ln>
        </p:spPr>
        <p:txBody>
          <a:bodyPr wrap="square">
            <a:prstTxWarp prst="textTriangle">
              <a:avLst>
                <a:gd name="adj" fmla="val 0"/>
              </a:avLst>
            </a:prstTxWarp>
            <a:spAutoFit/>
          </a:bodyPr>
          <a:lstStyle/>
          <a:p>
            <a:r>
              <a:rPr lang="bn-BD" sz="6600" b="1" dirty="0">
                <a:solidFill>
                  <a:schemeClr val="accent1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ডিজিটাল প্রকাশনা</a:t>
            </a:r>
            <a:endParaRPr lang="en-US" sz="6600" b="1" dirty="0">
              <a:solidFill>
                <a:schemeClr val="accent1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4400" y="4798689"/>
            <a:ext cx="776690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3600" b="1" dirty="0">
                <a:blipFill>
                  <a:blip r:embed="rId3"/>
                  <a:tile tx="0" ty="0" sx="100000" sy="100000" flip="none" algn="tl"/>
                </a:blipFill>
                <a:latin typeface="NikoshBAN" pitchFamily="2" charset="0"/>
                <a:cs typeface="NikoshBAN" pitchFamily="2" charset="0"/>
              </a:rPr>
              <a:t>একুশ শতক অবশ্যই ডিজিটাল প্রকাশনার শতক হবে।</a:t>
            </a:r>
            <a:endParaRPr lang="en-US" sz="3600" b="1" dirty="0">
              <a:blipFill>
                <a:blip r:embed="rId3"/>
                <a:tile tx="0" ty="0" sx="100000" sy="100000" flip="none" algn="tl"/>
              </a:blip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1815296"/>
            <a:ext cx="2016323" cy="267357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46960" y="1841529"/>
            <a:ext cx="3534343" cy="264734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1327"/>
          <a:stretch/>
        </p:blipFill>
        <p:spPr>
          <a:xfrm>
            <a:off x="2762250" y="1803032"/>
            <a:ext cx="2171700" cy="2685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368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74073" y="311725"/>
            <a:ext cx="8236527" cy="83099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bn-BD" sz="48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বিনোদনের ক্ষেত্রে মাল্টিমিডিয়ার ব্যবহার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 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15" descr="index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21827" y="1341086"/>
            <a:ext cx="3688773" cy="2251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5" descr="Slide Pictu -2 (8)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9936"/>
          <a:stretch/>
        </p:blipFill>
        <p:spPr bwMode="auto">
          <a:xfrm>
            <a:off x="756163" y="4201667"/>
            <a:ext cx="4348146" cy="2319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3" descr="images5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6163" y="1281545"/>
            <a:ext cx="3983182" cy="2310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1094336" y="3599381"/>
            <a:ext cx="3036409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bn-BD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টেলিভিশনের জন্য অনুষ্ঠান</a:t>
            </a:r>
            <a:endParaRPr lang="en-US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5104309" y="5099561"/>
            <a:ext cx="2717411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bn-BD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কম্পিউটার গেমস তৈরি</a:t>
            </a:r>
            <a:endParaRPr lang="en-US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13"/>
          <p:cNvSpPr>
            <a:spLocks noChangeArrowheads="1"/>
          </p:cNvSpPr>
          <p:nvPr/>
        </p:nvSpPr>
        <p:spPr bwMode="auto">
          <a:xfrm>
            <a:off x="5921384" y="3646032"/>
            <a:ext cx="1689657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bn-BD" sz="2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সংবাদ পাঠ</a:t>
            </a:r>
            <a:endParaRPr lang="en-US" sz="2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70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1695</TotalTime>
  <Words>232</Words>
  <Application>Microsoft Office PowerPoint</Application>
  <PresentationFormat>On-screen Show (4:3)</PresentationFormat>
  <Paragraphs>59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Austin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global it</dc:creator>
  <cp:lastModifiedBy>Lenovo</cp:lastModifiedBy>
  <cp:revision>191</cp:revision>
  <dcterms:created xsi:type="dcterms:W3CDTF">2015-11-10T03:53:21Z</dcterms:created>
  <dcterms:modified xsi:type="dcterms:W3CDTF">2020-09-06T11:03:42Z</dcterms:modified>
</cp:coreProperties>
</file>