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14" r:id="rId2"/>
    <p:sldId id="256" r:id="rId3"/>
    <p:sldId id="257" r:id="rId4"/>
    <p:sldId id="282" r:id="rId5"/>
    <p:sldId id="303" r:id="rId6"/>
    <p:sldId id="285" r:id="rId7"/>
    <p:sldId id="262" r:id="rId8"/>
    <p:sldId id="305" r:id="rId9"/>
    <p:sldId id="299" r:id="rId10"/>
    <p:sldId id="302" r:id="rId11"/>
    <p:sldId id="308" r:id="rId12"/>
    <p:sldId id="307" r:id="rId13"/>
    <p:sldId id="268" r:id="rId14"/>
    <p:sldId id="266" r:id="rId15"/>
    <p:sldId id="304" r:id="rId16"/>
    <p:sldId id="267" r:id="rId17"/>
    <p:sldId id="309" r:id="rId18"/>
    <p:sldId id="310" r:id="rId19"/>
    <p:sldId id="311" r:id="rId20"/>
    <p:sldId id="312" r:id="rId21"/>
    <p:sldId id="269" r:id="rId22"/>
    <p:sldId id="313"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032" autoAdjust="0"/>
  </p:normalViewPr>
  <p:slideViewPr>
    <p:cSldViewPr>
      <p:cViewPr varScale="1">
        <p:scale>
          <a:sx n="57" d="100"/>
          <a:sy n="57" d="100"/>
        </p:scale>
        <p:origin x="1674"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B818-FAC9-413A-9CBA-08731A3C4441}" type="datetimeFigureOut">
              <a:rPr lang="en-US" smtClean="0"/>
              <a:pPr/>
              <a:t>9/6/2020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E4087-DDD8-4D7F-93E7-FBDF3B0BE780}" type="slidenum">
              <a:rPr lang="en-US" smtClean="0"/>
              <a:pPr/>
              <a:t>‹#›</a:t>
            </a:fld>
            <a:endParaRPr lang="en-US"/>
          </a:p>
        </p:txBody>
      </p:sp>
    </p:spTree>
    <p:extLst>
      <p:ext uri="{BB962C8B-B14F-4D97-AF65-F5344CB8AC3E}">
        <p14:creationId xmlns:p14="http://schemas.microsoft.com/office/powerpoint/2010/main" val="26001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 can say it orally.</a:t>
            </a:r>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dirty="0"/>
          </a:p>
        </p:txBody>
      </p:sp>
    </p:spTree>
    <p:extLst>
      <p:ext uri="{BB962C8B-B14F-4D97-AF65-F5344CB8AC3E}">
        <p14:creationId xmlns:p14="http://schemas.microsoft.com/office/powerpoint/2010/main" val="227371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180891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 can evaluate it by orally or written</a:t>
            </a:r>
            <a:r>
              <a:rPr lang="en-US" baseline="0" dirty="0"/>
              <a:t> from the SS.</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196576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 can evaluate it by orally or written</a:t>
            </a:r>
            <a:r>
              <a:rPr lang="en-US" baseline="0" dirty="0"/>
              <a:t> from the SS.</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14</a:t>
            </a:fld>
            <a:endParaRPr lang="en-US"/>
          </a:p>
        </p:txBody>
      </p:sp>
    </p:spTree>
    <p:extLst>
      <p:ext uri="{BB962C8B-B14F-4D97-AF65-F5344CB8AC3E}">
        <p14:creationId xmlns:p14="http://schemas.microsoft.com/office/powerpoint/2010/main" val="79776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teacher can discuss some prefix, some main words and its opposite words. Then  the picture can be shown and asked to guess the meaning. Then the meaning can be shown with their opposite meaning.</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15</a:t>
            </a:fld>
            <a:endParaRPr lang="en-US"/>
          </a:p>
        </p:txBody>
      </p:sp>
    </p:spTree>
    <p:extLst>
      <p:ext uri="{BB962C8B-B14F-4D97-AF65-F5344CB8AC3E}">
        <p14:creationId xmlns:p14="http://schemas.microsoft.com/office/powerpoint/2010/main" val="334198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teacher can discuss some prefix, some main words and its opposite words. Then  the picture can be shown and asked to guess the meaning. Then the meaning can be shown with their opposite meaning.</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16</a:t>
            </a:fld>
            <a:endParaRPr lang="en-US"/>
          </a:p>
        </p:txBody>
      </p:sp>
    </p:spTree>
    <p:extLst>
      <p:ext uri="{BB962C8B-B14F-4D97-AF65-F5344CB8AC3E}">
        <p14:creationId xmlns:p14="http://schemas.microsoft.com/office/powerpoint/2010/main" val="981322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teacher can discuss some prefix, some main words and its opposite words. Then  the picture can be shown and asked to guess the meaning. Then the meaning can be shown with their opposite meaning.</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17</a:t>
            </a:fld>
            <a:endParaRPr lang="en-US"/>
          </a:p>
        </p:txBody>
      </p:sp>
    </p:spTree>
    <p:extLst>
      <p:ext uri="{BB962C8B-B14F-4D97-AF65-F5344CB8AC3E}">
        <p14:creationId xmlns:p14="http://schemas.microsoft.com/office/powerpoint/2010/main" val="20468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teacher can discuss some prefix, some main words and its opposite words. Then  the picture can be shown and asked to guess the meaning. Then the meaning can be shown with their opposite meaning.</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18</a:t>
            </a:fld>
            <a:endParaRPr lang="en-US"/>
          </a:p>
        </p:txBody>
      </p:sp>
    </p:spTree>
    <p:extLst>
      <p:ext uri="{BB962C8B-B14F-4D97-AF65-F5344CB8AC3E}">
        <p14:creationId xmlns:p14="http://schemas.microsoft.com/office/powerpoint/2010/main" val="83531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teacher can discuss some prefix, some main words and its opposite words. Then  the picture can be shown and asked to guess the meaning. Then the meaning can be shown with their opposite meaning.</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19</a:t>
            </a:fld>
            <a:endParaRPr lang="en-US"/>
          </a:p>
        </p:txBody>
      </p:sp>
    </p:spTree>
    <p:extLst>
      <p:ext uri="{BB962C8B-B14F-4D97-AF65-F5344CB8AC3E}">
        <p14:creationId xmlns:p14="http://schemas.microsoft.com/office/powerpoint/2010/main" val="175907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 can evaluate it by orally or written</a:t>
            </a:r>
            <a:r>
              <a:rPr lang="en-US" baseline="0" dirty="0"/>
              <a:t> from the SS.</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20</a:t>
            </a:fld>
            <a:endParaRPr lang="en-US"/>
          </a:p>
        </p:txBody>
      </p:sp>
    </p:spTree>
    <p:extLst>
      <p:ext uri="{BB962C8B-B14F-4D97-AF65-F5344CB8AC3E}">
        <p14:creationId xmlns:p14="http://schemas.microsoft.com/office/powerpoint/2010/main" val="128310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Teacher can give some instructions to do the home</a:t>
            </a:r>
            <a:r>
              <a:rPr lang="en-US" baseline="0" dirty="0"/>
              <a:t> work.</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21</a:t>
            </a:fld>
            <a:endParaRPr lang="en-US"/>
          </a:p>
        </p:txBody>
      </p:sp>
    </p:spTree>
    <p:extLst>
      <p:ext uri="{BB962C8B-B14F-4D97-AF65-F5344CB8AC3E}">
        <p14:creationId xmlns:p14="http://schemas.microsoft.com/office/powerpoint/2010/main" val="15614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can hide this slide</a:t>
            </a:r>
          </a:p>
        </p:txBody>
      </p:sp>
      <p:sp>
        <p:nvSpPr>
          <p:cNvPr id="4" name="Slide Number Placeholder 3"/>
          <p:cNvSpPr>
            <a:spLocks noGrp="1"/>
          </p:cNvSpPr>
          <p:nvPr>
            <p:ph type="sldNum" sz="quarter" idx="10"/>
          </p:nvPr>
        </p:nvSpPr>
        <p:spPr/>
        <p:txBody>
          <a:bodyPr/>
          <a:lstStyle/>
          <a:p>
            <a:fld id="{124E4087-DDD8-4D7F-93E7-FBDF3B0BE780}" type="slidenum">
              <a:rPr lang="en-US" smtClean="0"/>
              <a:pPr/>
              <a:t>3</a:t>
            </a:fld>
            <a:endParaRPr lang="en-US"/>
          </a:p>
        </p:txBody>
      </p:sp>
    </p:spTree>
    <p:extLst>
      <p:ext uri="{BB962C8B-B14F-4D97-AF65-F5344CB8AC3E}">
        <p14:creationId xmlns:p14="http://schemas.microsoft.com/office/powerpoint/2010/main" val="25897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can say thanks </a:t>
            </a:r>
            <a:r>
              <a:rPr lang="en-US"/>
              <a:t>to you.</a:t>
            </a:r>
          </a:p>
        </p:txBody>
      </p:sp>
      <p:sp>
        <p:nvSpPr>
          <p:cNvPr id="4" name="Slide Number Placeholder 3"/>
          <p:cNvSpPr>
            <a:spLocks noGrp="1"/>
          </p:cNvSpPr>
          <p:nvPr>
            <p:ph type="sldNum" sz="quarter" idx="10"/>
          </p:nvPr>
        </p:nvSpPr>
        <p:spPr/>
        <p:txBody>
          <a:bodyPr/>
          <a:lstStyle/>
          <a:p>
            <a:fld id="{124E4087-DDD8-4D7F-93E7-FBDF3B0BE780}" type="slidenum">
              <a:rPr lang="en-US" smtClean="0"/>
              <a:pPr/>
              <a:t>23</a:t>
            </a:fld>
            <a:endParaRPr lang="en-US"/>
          </a:p>
        </p:txBody>
      </p:sp>
    </p:spTree>
    <p:extLst>
      <p:ext uri="{BB962C8B-B14F-4D97-AF65-F5344CB8AC3E}">
        <p14:creationId xmlns:p14="http://schemas.microsoft.com/office/powerpoint/2010/main" val="147995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Showing the video teacher</a:t>
            </a:r>
            <a:r>
              <a:rPr lang="en-US" baseline="0" dirty="0"/>
              <a:t> can</a:t>
            </a:r>
            <a:r>
              <a:rPr lang="en-US" dirty="0"/>
              <a:t> ask the question to the whole class. SS will raise their hands. Teacher can ask 5/6</a:t>
            </a:r>
            <a:r>
              <a:rPr lang="en-US" baseline="0" dirty="0"/>
              <a:t> students to narrate the video.</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4</a:t>
            </a:fld>
            <a:endParaRPr lang="en-US"/>
          </a:p>
        </p:txBody>
      </p:sp>
    </p:spTree>
    <p:extLst>
      <p:ext uri="{BB962C8B-B14F-4D97-AF65-F5344CB8AC3E}">
        <p14:creationId xmlns:p14="http://schemas.microsoft.com/office/powerpoint/2010/main" val="333321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Showing the picture teacher</a:t>
            </a:r>
            <a:r>
              <a:rPr lang="en-US" baseline="0" dirty="0"/>
              <a:t> can</a:t>
            </a:r>
            <a:r>
              <a:rPr lang="en-US" dirty="0"/>
              <a:t> ask the question to the whole class. SS will raise their hands. Teacher can ask 5/6</a:t>
            </a:r>
            <a:r>
              <a:rPr lang="en-US" baseline="0" dirty="0"/>
              <a:t> students to narrate the picture.</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5</a:t>
            </a:fld>
            <a:endParaRPr lang="en-US"/>
          </a:p>
        </p:txBody>
      </p:sp>
    </p:spTree>
    <p:extLst>
      <p:ext uri="{BB962C8B-B14F-4D97-AF65-F5344CB8AC3E}">
        <p14:creationId xmlns:p14="http://schemas.microsoft.com/office/powerpoint/2010/main" val="337794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also say it orally.</a:t>
            </a:r>
          </a:p>
        </p:txBody>
      </p:sp>
      <p:sp>
        <p:nvSpPr>
          <p:cNvPr id="4" name="Slide Number Placeholder 3"/>
          <p:cNvSpPr>
            <a:spLocks noGrp="1"/>
          </p:cNvSpPr>
          <p:nvPr>
            <p:ph type="sldNum" sz="quarter" idx="10"/>
          </p:nvPr>
        </p:nvSpPr>
        <p:spPr/>
        <p:txBody>
          <a:bodyPr/>
          <a:lstStyle/>
          <a:p>
            <a:fld id="{124E4087-DDD8-4D7F-93E7-FBDF3B0BE780}" type="slidenum">
              <a:rPr lang="en-US" smtClean="0"/>
              <a:pPr/>
              <a:t>6</a:t>
            </a:fld>
            <a:endParaRPr lang="en-US"/>
          </a:p>
        </p:txBody>
      </p:sp>
    </p:spTree>
    <p:extLst>
      <p:ext uri="{BB962C8B-B14F-4D97-AF65-F5344CB8AC3E}">
        <p14:creationId xmlns:p14="http://schemas.microsoft.com/office/powerpoint/2010/main" val="185625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will read</a:t>
            </a:r>
            <a:r>
              <a:rPr lang="en-US" baseline="0" dirty="0"/>
              <a:t> silently by the instruction of T.</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8</a:t>
            </a:fld>
            <a:endParaRPr lang="en-US"/>
          </a:p>
        </p:txBody>
      </p:sp>
    </p:spTree>
    <p:extLst>
      <p:ext uri="{BB962C8B-B14F-4D97-AF65-F5344CB8AC3E}">
        <p14:creationId xmlns:p14="http://schemas.microsoft.com/office/powerpoint/2010/main" val="110445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word can be shown. The SS can be asked to pronounce the word. If it is needed teacher can help. Then  the picture can be shown and asked to guess the meaning. For feedback click on meaning button.</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9</a:t>
            </a:fld>
            <a:endParaRPr lang="en-US"/>
          </a:p>
        </p:txBody>
      </p:sp>
    </p:spTree>
    <p:extLst>
      <p:ext uri="{BB962C8B-B14F-4D97-AF65-F5344CB8AC3E}">
        <p14:creationId xmlns:p14="http://schemas.microsoft.com/office/powerpoint/2010/main" val="293827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word can be shown. The SS can be asked to pronounce the word. If it is needed teacher can help. Then  the picture can be shown and asked to guess the meaning.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10</a:t>
            </a:fld>
            <a:endParaRPr lang="en-US"/>
          </a:p>
        </p:txBody>
      </p:sp>
    </p:spTree>
    <p:extLst>
      <p:ext uri="{BB962C8B-B14F-4D97-AF65-F5344CB8AC3E}">
        <p14:creationId xmlns:p14="http://schemas.microsoft.com/office/powerpoint/2010/main" val="363693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word can be shown. The SS can be asked to pronounce the word. If it is needed teacher can help. Then  the picture can be shown and asked to guess the meaning.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11</a:t>
            </a:fld>
            <a:endParaRPr lang="en-US"/>
          </a:p>
        </p:txBody>
      </p:sp>
    </p:spTree>
    <p:extLst>
      <p:ext uri="{BB962C8B-B14F-4D97-AF65-F5344CB8AC3E}">
        <p14:creationId xmlns:p14="http://schemas.microsoft.com/office/powerpoint/2010/main" val="89559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76200" y="76200"/>
            <a:ext cx="8991600" cy="670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This is a hidden slide</a:t>
            </a:r>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Dear honorable teacher please follow the instructions that has given in the slide </a:t>
            </a:r>
            <a:r>
              <a:rPr lang="en-US" sz="2400"/>
              <a:t>notes.(</a:t>
            </a:r>
            <a:r>
              <a:rPr lang="en-US" sz="2400" dirty="0"/>
              <a:t>under the every slide). It would be helpful to take a successful class. Thanks a lot. I wish you good luck.</a:t>
            </a:r>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5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y1.jpg"/>
          <p:cNvPicPr>
            <a:picLocks noChangeAspect="1"/>
          </p:cNvPicPr>
          <p:nvPr/>
        </p:nvPicPr>
        <p:blipFill>
          <a:blip r:embed="rId3"/>
          <a:stretch>
            <a:fillRect/>
          </a:stretch>
        </p:blipFill>
        <p:spPr>
          <a:xfrm>
            <a:off x="3124200" y="1701898"/>
            <a:ext cx="3352800" cy="2500195"/>
          </a:xfrm>
          <a:prstGeom prst="rect">
            <a:avLst/>
          </a:prstGeom>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1447800" y="4482534"/>
            <a:ext cx="67056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They could not break the bundle</a:t>
            </a:r>
          </a:p>
        </p:txBody>
      </p:sp>
      <p:sp>
        <p:nvSpPr>
          <p:cNvPr id="2" name="TextBox 1"/>
          <p:cNvSpPr txBox="1"/>
          <p:nvPr/>
        </p:nvSpPr>
        <p:spPr>
          <a:xfrm>
            <a:off x="3505200" y="533400"/>
            <a:ext cx="2819400" cy="969974"/>
          </a:xfrm>
          <a:prstGeom prst="rect">
            <a:avLst/>
          </a:prstGeom>
          <a:noFill/>
          <a:ln w="3175">
            <a:noFill/>
          </a:ln>
        </p:spPr>
        <p:txBody>
          <a:bodyPr wrap="square" rtlCol="0">
            <a:prstTxWarp prst="textWave1">
              <a:avLst/>
            </a:prstTxWarp>
            <a:spAutoFit/>
          </a:bodyPr>
          <a:lstStyle/>
          <a:p>
            <a:pPr algn="ctr"/>
            <a:r>
              <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Break</a:t>
            </a:r>
          </a:p>
        </p:txBody>
      </p:sp>
      <p:sp>
        <p:nvSpPr>
          <p:cNvPr id="3" name="TextBox 2"/>
          <p:cNvSpPr txBox="1"/>
          <p:nvPr/>
        </p:nvSpPr>
        <p:spPr>
          <a:xfrm>
            <a:off x="3839690" y="5657294"/>
            <a:ext cx="3333524"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Interruption</a:t>
            </a:r>
            <a:r>
              <a:rPr lang="en-US" sz="2400" b="1" dirty="0">
                <a:latin typeface="Times New Roman" panose="02020603050405020304" pitchFamily="18" charset="0"/>
                <a:cs typeface="Times New Roman" panose="02020603050405020304" pitchFamily="18" charset="0"/>
              </a:rPr>
              <a:t> / halt</a:t>
            </a:r>
          </a:p>
        </p:txBody>
      </p:sp>
      <p:sp>
        <p:nvSpPr>
          <p:cNvPr id="5" name="TextBox 4"/>
          <p:cNvSpPr txBox="1"/>
          <p:nvPr/>
        </p:nvSpPr>
        <p:spPr>
          <a:xfrm>
            <a:off x="1379084" y="4406205"/>
            <a:ext cx="69342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b="1" dirty="0"/>
              <a:t>Try to say the word meaning and </a:t>
            </a:r>
            <a:r>
              <a:rPr lang="en-US" sz="2800" b="1" dirty="0"/>
              <a:t>make</a:t>
            </a:r>
            <a:r>
              <a:rPr lang="en-US" sz="2400" b="1" dirty="0"/>
              <a:t> sentence.</a:t>
            </a: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p>
          </p:txBody>
        </p:sp>
      </p:grpSp>
      <p:sp>
        <p:nvSpPr>
          <p:cNvPr id="13" name="Rounded Rectangle 12"/>
          <p:cNvSpPr/>
          <p:nvPr/>
        </p:nvSpPr>
        <p:spPr>
          <a:xfrm>
            <a:off x="2029326" y="5393069"/>
            <a:ext cx="1447800" cy="100128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4)">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childTnLst>
        </p:cTn>
      </p:par>
    </p:tnLst>
    <p:bldLst>
      <p:bldP spid="10" grpId="0" animBg="1"/>
      <p:bldP spid="2" grpId="0"/>
      <p:bldP spid="3" grpId="0" animBg="1"/>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46923" y="1647565"/>
            <a:ext cx="3950274" cy="2419188"/>
          </a:xfrm>
          <a:prstGeom prst="rect">
            <a:avLst/>
          </a:prstGeom>
          <a:ln w="3175">
            <a:solidFill>
              <a:schemeClr val="tx1"/>
            </a:solidFill>
          </a:ln>
        </p:spPr>
      </p:pic>
      <p:sp>
        <p:nvSpPr>
          <p:cNvPr id="4" name="TextBox 3"/>
          <p:cNvSpPr txBox="1"/>
          <p:nvPr/>
        </p:nvSpPr>
        <p:spPr>
          <a:xfrm>
            <a:off x="3356551" y="716437"/>
            <a:ext cx="2735695" cy="707886"/>
          </a:xfrm>
          <a:prstGeom prst="rect">
            <a:avLst/>
          </a:prstGeom>
          <a:noFill/>
          <a:ln w="3175">
            <a:noFill/>
          </a:ln>
        </p:spPr>
        <p:txBody>
          <a:bodyPr wrap="square" rtlCol="0">
            <a:prstTxWarp prst="textPlain">
              <a:avLst/>
            </a:prstTxWarp>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Unity</a:t>
            </a:r>
          </a:p>
        </p:txBody>
      </p:sp>
      <p:sp>
        <p:nvSpPr>
          <p:cNvPr id="5" name="TextBox 4"/>
          <p:cNvSpPr txBox="1"/>
          <p:nvPr/>
        </p:nvSpPr>
        <p:spPr>
          <a:xfrm>
            <a:off x="3086098" y="5631166"/>
            <a:ext cx="3276600"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200" b="1" dirty="0"/>
              <a:t>Together</a:t>
            </a:r>
          </a:p>
        </p:txBody>
      </p:sp>
      <p:sp>
        <p:nvSpPr>
          <p:cNvPr id="7" name="TextBox 6"/>
          <p:cNvSpPr txBox="1"/>
          <p:nvPr/>
        </p:nvSpPr>
        <p:spPr>
          <a:xfrm>
            <a:off x="1295398" y="4656112"/>
            <a:ext cx="6858000"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The moral of this story  -  ‘’Unity is strength”.</a:t>
            </a:r>
          </a:p>
        </p:txBody>
      </p:sp>
      <p:sp>
        <p:nvSpPr>
          <p:cNvPr id="8" name="TextBox 7"/>
          <p:cNvSpPr txBox="1"/>
          <p:nvPr/>
        </p:nvSpPr>
        <p:spPr>
          <a:xfrm>
            <a:off x="533400" y="4168585"/>
            <a:ext cx="7772399" cy="523220"/>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en-US" sz="2800" b="1" dirty="0"/>
              <a:t>Try to say the word meaning and make sentence.</a:t>
            </a: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p>
          </p:txBody>
        </p:sp>
      </p:grpSp>
      <p:sp>
        <p:nvSpPr>
          <p:cNvPr id="13" name="Rounded Rectangle 12"/>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p>
        </p:txBody>
      </p:sp>
    </p:spTree>
    <p:extLst>
      <p:ext uri="{BB962C8B-B14F-4D97-AF65-F5344CB8AC3E}">
        <p14:creationId xmlns:p14="http://schemas.microsoft.com/office/powerpoint/2010/main" val="9264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nextCondLst>
                <p:cond evt="onClick" delay="0">
                  <p:tgtEl>
                    <p:spTgt spid="13"/>
                  </p:tgtEl>
                </p:cond>
              </p:nextCondLst>
            </p:seq>
          </p:childTnLst>
        </p:cTn>
      </p:par>
    </p:tnLst>
    <p:bldLst>
      <p:bldP spid="4" grpId="0"/>
      <p:bldP spid="5" grpId="0" animBg="1"/>
      <p:bldP spid="7"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1517" y="1746560"/>
            <a:ext cx="3618072" cy="2630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65601" y="4638217"/>
            <a:ext cx="7074935" cy="523220"/>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latin typeface="+mj-lt"/>
                <a:cs typeface="Times New Roman" panose="02020603050405020304" pitchFamily="18" charset="0"/>
              </a:rPr>
              <a:t>Every mother has real affection for her child.</a:t>
            </a:r>
          </a:p>
        </p:txBody>
      </p:sp>
      <p:sp>
        <p:nvSpPr>
          <p:cNvPr id="8" name="TextBox 7"/>
          <p:cNvSpPr txBox="1"/>
          <p:nvPr/>
        </p:nvSpPr>
        <p:spPr>
          <a:xfrm>
            <a:off x="3201307" y="749406"/>
            <a:ext cx="2818493" cy="707886"/>
          </a:xfrm>
          <a:prstGeom prst="rect">
            <a:avLst/>
          </a:prstGeom>
          <a:noFill/>
          <a:ln w="3175">
            <a:noFill/>
          </a:ln>
        </p:spPr>
        <p:txBody>
          <a:bodyPr wrap="square" rtlCol="0">
            <a:prstTxWarp prst="textWave1">
              <a:avLst/>
            </a:prstTxWarp>
            <a:spAutoFit/>
          </a:bodyPr>
          <a:lstStyle/>
          <a:p>
            <a:pPr algn="ctr"/>
            <a:r>
              <a:rPr lang="en-US" sz="4000" b="1" dirty="0">
                <a:effectLst>
                  <a:glow rad="63500">
                    <a:schemeClr val="accent3">
                      <a:satMod val="175000"/>
                      <a:alpha val="40000"/>
                    </a:schemeClr>
                  </a:glow>
                </a:effectLst>
                <a:latin typeface="Times New Roman" panose="02020603050405020304" pitchFamily="18" charset="0"/>
                <a:cs typeface="Times New Roman" panose="02020603050405020304" pitchFamily="18" charset="0"/>
              </a:rPr>
              <a:t>Affection</a:t>
            </a:r>
          </a:p>
        </p:txBody>
      </p:sp>
      <p:sp>
        <p:nvSpPr>
          <p:cNvPr id="9" name="TextBox 8"/>
          <p:cNvSpPr txBox="1"/>
          <p:nvPr/>
        </p:nvSpPr>
        <p:spPr>
          <a:xfrm>
            <a:off x="2667000" y="5623593"/>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Love / Care / Liking / Friendliness</a:t>
            </a:r>
          </a:p>
        </p:txBody>
      </p:sp>
      <p:sp>
        <p:nvSpPr>
          <p:cNvPr id="10" name="TextBox 9"/>
          <p:cNvSpPr txBox="1"/>
          <p:nvPr/>
        </p:nvSpPr>
        <p:spPr>
          <a:xfrm>
            <a:off x="976538" y="4679608"/>
            <a:ext cx="7253062"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a:t>Try to say the word meaning and then make sentence.</a:t>
            </a:r>
          </a:p>
        </p:txBody>
      </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p>
          </p:txBody>
        </p:sp>
      </p:grpSp>
      <p:sp>
        <p:nvSpPr>
          <p:cNvPr id="15" name="Rounded Rectangle 14"/>
          <p:cNvSpPr/>
          <p:nvPr/>
        </p:nvSpPr>
        <p:spPr>
          <a:xfrm>
            <a:off x="761833" y="5642911"/>
            <a:ext cx="1447800" cy="60960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p>
        </p:txBody>
      </p:sp>
    </p:spTree>
    <p:extLst>
      <p:ext uri="{BB962C8B-B14F-4D97-AF65-F5344CB8AC3E}">
        <p14:creationId xmlns:p14="http://schemas.microsoft.com/office/powerpoint/2010/main" val="20839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4)">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nextCondLst>
                <p:cond evt="onClick" delay="0">
                  <p:tgtEl>
                    <p:spTgt spid="15"/>
                  </p:tgtEl>
                </p:cond>
              </p:nextCondLst>
            </p:seq>
          </p:childTnLst>
        </p:cTn>
      </p:par>
    </p:tnLst>
    <p:bldLst>
      <p:bldP spid="7" grpId="0" animBg="1"/>
      <p:bldP spid="8" grpId="0"/>
      <p:bldP spid="9"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676400" y="304800"/>
            <a:ext cx="5334000" cy="9144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Elephant" pitchFamily="18" charset="0"/>
                <a:cs typeface="Times New Roman" pitchFamily="18" charset="0"/>
              </a:rPr>
              <a:t>Pair Works</a:t>
            </a:r>
          </a:p>
        </p:txBody>
      </p:sp>
      <p:pic>
        <p:nvPicPr>
          <p:cNvPr id="3" name="Picture 2"/>
          <p:cNvPicPr>
            <a:picLocks noChangeAspect="1"/>
          </p:cNvPicPr>
          <p:nvPr/>
        </p:nvPicPr>
        <p:blipFill>
          <a:blip r:embed="rId3"/>
          <a:stretch>
            <a:fillRect/>
          </a:stretch>
        </p:blipFill>
        <p:spPr>
          <a:xfrm>
            <a:off x="2971800" y="2209800"/>
            <a:ext cx="2831857" cy="3761432"/>
          </a:xfrm>
          <a:prstGeom prst="rect">
            <a:avLst/>
          </a:prstGeom>
        </p:spPr>
      </p:pic>
      <p:sp>
        <p:nvSpPr>
          <p:cNvPr id="4" name="TextBox 3"/>
          <p:cNvSpPr txBox="1"/>
          <p:nvPr/>
        </p:nvSpPr>
        <p:spPr>
          <a:xfrm>
            <a:off x="1143000" y="5105400"/>
            <a:ext cx="7239000"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What do you think is the main idea or the moral of the story? Discuss in groups.</a:t>
            </a:r>
          </a:p>
        </p:txBody>
      </p:sp>
      <p:sp>
        <p:nvSpPr>
          <p:cNvPr id="5" name="TextBox 4"/>
          <p:cNvSpPr txBox="1"/>
          <p:nvPr/>
        </p:nvSpPr>
        <p:spPr>
          <a:xfrm>
            <a:off x="1447800" y="1447800"/>
            <a:ext cx="5943600" cy="584775"/>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3200" b="1" dirty="0"/>
              <a:t>Go to section A1, read attentively.</a:t>
            </a: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1676400" y="503920"/>
            <a:ext cx="5867400" cy="838200"/>
          </a:xfrm>
          <a:prstGeom prst="ellipseRibbon2">
            <a:avLst/>
          </a:prstGeom>
          <a:solidFill>
            <a:schemeClr val="accent3">
              <a:lumMod val="40000"/>
              <a:lumOff val="6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Elephant" pitchFamily="18" charset="0"/>
                <a:cs typeface="Times New Roman" pitchFamily="18" charset="0"/>
              </a:rPr>
              <a:t>Individual Work</a:t>
            </a:r>
          </a:p>
        </p:txBody>
      </p:sp>
      <p:sp>
        <p:nvSpPr>
          <p:cNvPr id="19" name="TextBox 18"/>
          <p:cNvSpPr txBox="1"/>
          <p:nvPr/>
        </p:nvSpPr>
        <p:spPr>
          <a:xfrm>
            <a:off x="5715000" y="3352800"/>
            <a:ext cx="1295400"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 </a:t>
            </a:r>
          </a:p>
        </p:txBody>
      </p:sp>
      <p:pic>
        <p:nvPicPr>
          <p:cNvPr id="2" name="Picture 1"/>
          <p:cNvPicPr>
            <a:picLocks noChangeAspect="1"/>
          </p:cNvPicPr>
          <p:nvPr/>
        </p:nvPicPr>
        <p:blipFill>
          <a:blip r:embed="rId3"/>
          <a:stretch>
            <a:fillRect/>
          </a:stretch>
        </p:blipFill>
        <p:spPr>
          <a:xfrm>
            <a:off x="2743200" y="1676400"/>
            <a:ext cx="3733800" cy="2975106"/>
          </a:xfrm>
          <a:prstGeom prst="rect">
            <a:avLst/>
          </a:prstGeom>
        </p:spPr>
      </p:pic>
      <p:sp>
        <p:nvSpPr>
          <p:cNvPr id="4" name="TextBox 3"/>
          <p:cNvSpPr txBox="1"/>
          <p:nvPr/>
        </p:nvSpPr>
        <p:spPr>
          <a:xfrm>
            <a:off x="381000" y="4953000"/>
            <a:ext cx="83058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Read the text silently and write a few simple sentences to explain what you mean by ‘In unity is strength’.</a:t>
            </a: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p>
        </p:txBody>
      </p:sp>
      <p:sp>
        <p:nvSpPr>
          <p:cNvPr id="3" name="TextBox 2"/>
          <p:cNvSpPr txBox="1"/>
          <p:nvPr/>
        </p:nvSpPr>
        <p:spPr>
          <a:xfrm>
            <a:off x="838200" y="1447800"/>
            <a:ext cx="7467600" cy="954107"/>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a:t>We use un, in, </a:t>
            </a:r>
            <a:r>
              <a:rPr lang="en-US" sz="2800" b="1" dirty="0" err="1"/>
              <a:t>im</a:t>
            </a:r>
            <a:r>
              <a:rPr lang="en-US" sz="2800" b="1" dirty="0"/>
              <a:t>, </a:t>
            </a:r>
            <a:r>
              <a:rPr lang="en-US" sz="2800" b="1" dirty="0" err="1"/>
              <a:t>dis</a:t>
            </a:r>
            <a:r>
              <a:rPr lang="en-US" sz="2800" b="1" dirty="0"/>
              <a:t> etc before a word to mean not or opposite of that word.</a:t>
            </a:r>
          </a:p>
        </p:txBody>
      </p:sp>
      <p:sp>
        <p:nvSpPr>
          <p:cNvPr id="4" name="TextBox 3"/>
          <p:cNvSpPr txBox="1"/>
          <p:nvPr/>
        </p:nvSpPr>
        <p:spPr>
          <a:xfrm>
            <a:off x="2667000" y="2743200"/>
            <a:ext cx="20574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t>Such as :-</a:t>
            </a:r>
          </a:p>
        </p:txBody>
      </p:sp>
      <p:pic>
        <p:nvPicPr>
          <p:cNvPr id="5" name="Picture 4" descr="bandle.jpg"/>
          <p:cNvPicPr>
            <a:picLocks noChangeAspect="1"/>
          </p:cNvPicPr>
          <p:nvPr/>
        </p:nvPicPr>
        <p:blipFill>
          <a:blip r:embed="rId3"/>
          <a:stretch>
            <a:fillRect/>
          </a:stretch>
        </p:blipFill>
        <p:spPr>
          <a:xfrm>
            <a:off x="1143000" y="3581400"/>
            <a:ext cx="2971800" cy="1891408"/>
          </a:xfrm>
          <a:prstGeom prst="rect">
            <a:avLst/>
          </a:prstGeom>
        </p:spPr>
      </p:pic>
      <p:sp>
        <p:nvSpPr>
          <p:cNvPr id="7" name="TextBox 6"/>
          <p:cNvSpPr txBox="1"/>
          <p:nvPr/>
        </p:nvSpPr>
        <p:spPr>
          <a:xfrm>
            <a:off x="1219200" y="5638800"/>
            <a:ext cx="22098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t>Tied</a:t>
            </a:r>
          </a:p>
        </p:txBody>
      </p:sp>
      <p:pic>
        <p:nvPicPr>
          <p:cNvPr id="8" name="Picture 7" descr="untie.jpg"/>
          <p:cNvPicPr>
            <a:picLocks noChangeAspect="1"/>
          </p:cNvPicPr>
          <p:nvPr/>
        </p:nvPicPr>
        <p:blipFill>
          <a:blip r:embed="rId4"/>
          <a:stretch>
            <a:fillRect/>
          </a:stretch>
        </p:blipFill>
        <p:spPr>
          <a:xfrm>
            <a:off x="4724400" y="3657600"/>
            <a:ext cx="2971800" cy="1828800"/>
          </a:xfrm>
          <a:prstGeom prst="rect">
            <a:avLst/>
          </a:prstGeom>
        </p:spPr>
      </p:pic>
      <p:sp>
        <p:nvSpPr>
          <p:cNvPr id="9" name="TextBox 8"/>
          <p:cNvSpPr txBox="1"/>
          <p:nvPr/>
        </p:nvSpPr>
        <p:spPr>
          <a:xfrm>
            <a:off x="4953000" y="5638800"/>
            <a:ext cx="23622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a:t>Untied</a:t>
            </a:r>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0"/>
            <a:ext cx="3124200" cy="523220"/>
          </a:xfrm>
          <a:prstGeom prst="rect">
            <a:avLst/>
          </a:prstGeom>
          <a:noFill/>
        </p:spPr>
        <p:txBody>
          <a:bodyPr wrap="square" rtlCol="0">
            <a:spAutoFit/>
          </a:bodyPr>
          <a:lstStyle/>
          <a:p>
            <a:pPr algn="ctr"/>
            <a:r>
              <a:rPr lang="en-US" sz="2800" b="1" dirty="0"/>
              <a:t>I read in class six.</a:t>
            </a:r>
          </a:p>
        </p:txBody>
      </p:sp>
      <p:pic>
        <p:nvPicPr>
          <p:cNvPr id="3" name="Picture 2" descr="sst.jpg"/>
          <p:cNvPicPr>
            <a:picLocks noChangeAspect="1"/>
          </p:cNvPicPr>
          <p:nvPr/>
        </p:nvPicPr>
        <p:blipFill>
          <a:blip r:embed="rId3"/>
          <a:stretch>
            <a:fillRect/>
          </a:stretch>
        </p:blipFill>
        <p:spPr>
          <a:xfrm>
            <a:off x="1371600" y="2667000"/>
            <a:ext cx="2628900" cy="1743075"/>
          </a:xfrm>
          <a:prstGeom prst="rect">
            <a:avLst/>
          </a:prstGeom>
        </p:spPr>
      </p:pic>
      <p:pic>
        <p:nvPicPr>
          <p:cNvPr id="4" name="Picture 3" descr="eh22.jpg"/>
          <p:cNvPicPr>
            <a:picLocks noChangeAspect="1"/>
          </p:cNvPicPr>
          <p:nvPr/>
        </p:nvPicPr>
        <p:blipFill>
          <a:blip r:embed="rId4"/>
          <a:stretch>
            <a:fillRect/>
          </a:stretch>
        </p:blipFill>
        <p:spPr>
          <a:xfrm>
            <a:off x="4953000" y="2590800"/>
            <a:ext cx="3011424" cy="1905000"/>
          </a:xfrm>
          <a:prstGeom prst="rect">
            <a:avLst/>
          </a:prstGeom>
        </p:spPr>
      </p:pic>
      <p:sp>
        <p:nvSpPr>
          <p:cNvPr id="5" name="TextBox 4"/>
          <p:cNvSpPr txBox="1"/>
          <p:nvPr/>
        </p:nvSpPr>
        <p:spPr>
          <a:xfrm>
            <a:off x="4572000" y="4648200"/>
            <a:ext cx="3733800" cy="523220"/>
          </a:xfrm>
          <a:prstGeom prst="rect">
            <a:avLst/>
          </a:prstGeom>
          <a:noFill/>
        </p:spPr>
        <p:txBody>
          <a:bodyPr wrap="square" rtlCol="0">
            <a:spAutoFit/>
          </a:bodyPr>
          <a:lstStyle/>
          <a:p>
            <a:r>
              <a:rPr lang="en-US" sz="2800" b="1" dirty="0"/>
              <a:t>They </a:t>
            </a:r>
            <a:r>
              <a:rPr lang="en-US" sz="2800" b="1" i="1" dirty="0">
                <a:solidFill>
                  <a:srgbClr val="00B0F0"/>
                </a:solidFill>
              </a:rPr>
              <a:t>reads</a:t>
            </a:r>
            <a:r>
              <a:rPr lang="en-US" sz="2800" b="1" dirty="0"/>
              <a:t> in class six.</a:t>
            </a:r>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p>
        </p:txBody>
      </p:sp>
      <p:sp>
        <p:nvSpPr>
          <p:cNvPr id="7" name="TextBox 6"/>
          <p:cNvSpPr txBox="1"/>
          <p:nvPr/>
        </p:nvSpPr>
        <p:spPr>
          <a:xfrm>
            <a:off x="1371600" y="5410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Correct</a:t>
            </a:r>
          </a:p>
        </p:txBody>
      </p:sp>
      <p:sp>
        <p:nvSpPr>
          <p:cNvPr id="8" name="TextBox 7"/>
          <p:cNvSpPr txBox="1"/>
          <p:nvPr/>
        </p:nvSpPr>
        <p:spPr>
          <a:xfrm>
            <a:off x="5029200" y="5410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Incorrect</a:t>
            </a:r>
          </a:p>
        </p:txBody>
      </p:sp>
      <p:sp>
        <p:nvSpPr>
          <p:cNvPr id="9" name="TextBox 8"/>
          <p:cNvSpPr txBox="1"/>
          <p:nvPr/>
        </p:nvSpPr>
        <p:spPr>
          <a:xfrm>
            <a:off x="457200" y="1295400"/>
            <a:ext cx="82296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That words start with ‘m’ or ‘p’ there used – ‘</a:t>
            </a:r>
            <a:r>
              <a:rPr lang="en-US" sz="2800" b="1" dirty="0" err="1"/>
              <a:t>im</a:t>
            </a:r>
            <a:r>
              <a:rPr lang="en-US" sz="2800" b="1" dirty="0"/>
              <a:t>’         to make opposite. Such as :</a:t>
            </a:r>
          </a:p>
        </p:txBody>
      </p:sp>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648200"/>
            <a:ext cx="4114800" cy="523220"/>
          </a:xfrm>
          <a:prstGeom prst="rect">
            <a:avLst/>
          </a:prstGeom>
          <a:noFill/>
        </p:spPr>
        <p:txBody>
          <a:bodyPr wrap="square" rtlCol="0">
            <a:spAutoFit/>
          </a:bodyPr>
          <a:lstStyle/>
          <a:p>
            <a:pPr algn="ctr"/>
            <a:r>
              <a:rPr lang="en-US" sz="2800" b="1" dirty="0" err="1"/>
              <a:t>Ruma</a:t>
            </a:r>
            <a:r>
              <a:rPr lang="en-US" sz="2800" b="1" dirty="0"/>
              <a:t> is a regular student. </a:t>
            </a:r>
          </a:p>
        </p:txBody>
      </p:sp>
      <p:sp>
        <p:nvSpPr>
          <p:cNvPr id="5" name="TextBox 4"/>
          <p:cNvSpPr txBox="1"/>
          <p:nvPr/>
        </p:nvSpPr>
        <p:spPr>
          <a:xfrm>
            <a:off x="4572000" y="4648200"/>
            <a:ext cx="4267200" cy="523220"/>
          </a:xfrm>
          <a:prstGeom prst="rect">
            <a:avLst/>
          </a:prstGeom>
          <a:noFill/>
        </p:spPr>
        <p:txBody>
          <a:bodyPr wrap="square" rtlCol="0">
            <a:spAutoFit/>
          </a:bodyPr>
          <a:lstStyle/>
          <a:p>
            <a:r>
              <a:rPr lang="en-US" sz="2800" b="1" dirty="0" err="1"/>
              <a:t>Sima</a:t>
            </a:r>
            <a:r>
              <a:rPr lang="en-US" sz="2800" b="1" dirty="0"/>
              <a:t> is a irregular student.</a:t>
            </a:r>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p>
        </p:txBody>
      </p:sp>
      <p:sp>
        <p:nvSpPr>
          <p:cNvPr id="7" name="TextBox 6"/>
          <p:cNvSpPr txBox="1"/>
          <p:nvPr/>
        </p:nvSpPr>
        <p:spPr>
          <a:xfrm>
            <a:off x="1371600" y="54864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regular</a:t>
            </a:r>
          </a:p>
        </p:txBody>
      </p:sp>
      <p:sp>
        <p:nvSpPr>
          <p:cNvPr id="8" name="TextBox 7"/>
          <p:cNvSpPr txBox="1"/>
          <p:nvPr/>
        </p:nvSpPr>
        <p:spPr>
          <a:xfrm>
            <a:off x="5029200" y="54864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irregular</a:t>
            </a:r>
          </a:p>
        </p:txBody>
      </p:sp>
      <p:sp>
        <p:nvSpPr>
          <p:cNvPr id="9" name="TextBox 8"/>
          <p:cNvSpPr txBox="1"/>
          <p:nvPr/>
        </p:nvSpPr>
        <p:spPr>
          <a:xfrm>
            <a:off x="609600" y="1295400"/>
            <a:ext cx="7772400" cy="954107"/>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That words start with ‘r’ there used – ‘</a:t>
            </a:r>
            <a:r>
              <a:rPr lang="en-US" sz="2800" b="1" dirty="0" err="1"/>
              <a:t>ir</a:t>
            </a:r>
            <a:r>
              <a:rPr lang="en-US" sz="2800" b="1" dirty="0"/>
              <a:t>’ to make opposite  meaning. Such as :</a:t>
            </a:r>
          </a:p>
        </p:txBody>
      </p:sp>
      <p:pic>
        <p:nvPicPr>
          <p:cNvPr id="10" name="Picture 9" descr="iko.jpg"/>
          <p:cNvPicPr>
            <a:picLocks noChangeAspect="1"/>
          </p:cNvPicPr>
          <p:nvPr/>
        </p:nvPicPr>
        <p:blipFill>
          <a:blip r:embed="rId3"/>
          <a:stretch>
            <a:fillRect/>
          </a:stretch>
        </p:blipFill>
        <p:spPr>
          <a:xfrm>
            <a:off x="1447800" y="2667000"/>
            <a:ext cx="2286000" cy="1714500"/>
          </a:xfrm>
          <a:prstGeom prst="rect">
            <a:avLst/>
          </a:prstGeom>
        </p:spPr>
      </p:pic>
      <p:pic>
        <p:nvPicPr>
          <p:cNvPr id="11" name="Picture 10" descr="bb71.jpg"/>
          <p:cNvPicPr>
            <a:picLocks noChangeAspect="1"/>
          </p:cNvPicPr>
          <p:nvPr/>
        </p:nvPicPr>
        <p:blipFill>
          <a:blip r:embed="rId4"/>
          <a:stretch>
            <a:fillRect/>
          </a:stretch>
        </p:blipFill>
        <p:spPr>
          <a:xfrm>
            <a:off x="5029200" y="2667000"/>
            <a:ext cx="2705100" cy="1695450"/>
          </a:xfrm>
          <a:prstGeom prst="rect">
            <a:avLst/>
          </a:prstGeom>
        </p:spPr>
      </p:pic>
      <p:sp>
        <p:nvSpPr>
          <p:cNvPr id="12" name="Rectangle 1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191000"/>
            <a:ext cx="3124200" cy="523220"/>
          </a:xfrm>
          <a:prstGeom prst="rect">
            <a:avLst/>
          </a:prstGeom>
          <a:noFill/>
        </p:spPr>
        <p:txBody>
          <a:bodyPr wrap="square" rtlCol="0">
            <a:spAutoFit/>
          </a:bodyPr>
          <a:lstStyle/>
          <a:p>
            <a:pPr algn="ctr"/>
            <a:r>
              <a:rPr lang="en-US" sz="2800" b="1" dirty="0"/>
              <a:t>They are happy.</a:t>
            </a:r>
          </a:p>
        </p:txBody>
      </p:sp>
      <p:sp>
        <p:nvSpPr>
          <p:cNvPr id="5" name="TextBox 4"/>
          <p:cNvSpPr txBox="1"/>
          <p:nvPr/>
        </p:nvSpPr>
        <p:spPr>
          <a:xfrm>
            <a:off x="4572000" y="4191000"/>
            <a:ext cx="3276600" cy="523220"/>
          </a:xfrm>
          <a:prstGeom prst="rect">
            <a:avLst/>
          </a:prstGeom>
          <a:noFill/>
        </p:spPr>
        <p:txBody>
          <a:bodyPr wrap="square" rtlCol="0">
            <a:spAutoFit/>
          </a:bodyPr>
          <a:lstStyle/>
          <a:p>
            <a:pPr algn="ctr"/>
            <a:r>
              <a:rPr lang="en-US" sz="2800" b="1" dirty="0"/>
              <a:t>They are unhappy.</a:t>
            </a:r>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p>
        </p:txBody>
      </p:sp>
      <p:sp>
        <p:nvSpPr>
          <p:cNvPr id="7" name="TextBox 6"/>
          <p:cNvSpPr txBox="1"/>
          <p:nvPr/>
        </p:nvSpPr>
        <p:spPr>
          <a:xfrm>
            <a:off x="1371600" y="5029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Happy</a:t>
            </a:r>
          </a:p>
        </p:txBody>
      </p:sp>
      <p:sp>
        <p:nvSpPr>
          <p:cNvPr id="8" name="TextBox 7"/>
          <p:cNvSpPr txBox="1"/>
          <p:nvPr/>
        </p:nvSpPr>
        <p:spPr>
          <a:xfrm>
            <a:off x="5029200" y="49530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Unhappy</a:t>
            </a:r>
          </a:p>
        </p:txBody>
      </p:sp>
      <p:sp>
        <p:nvSpPr>
          <p:cNvPr id="9" name="TextBox 8"/>
          <p:cNvSpPr txBox="1"/>
          <p:nvPr/>
        </p:nvSpPr>
        <p:spPr>
          <a:xfrm>
            <a:off x="457200" y="1295400"/>
            <a:ext cx="82296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a:t>Before adjective/verb we use ‘un’ to make opposite</a:t>
            </a:r>
          </a:p>
        </p:txBody>
      </p:sp>
      <p:pic>
        <p:nvPicPr>
          <p:cNvPr id="18434" name="Picture 2" descr="C:\Users\user\Downloads\gfrty.jpg"/>
          <p:cNvPicPr>
            <a:picLocks noChangeAspect="1" noChangeArrowheads="1"/>
          </p:cNvPicPr>
          <p:nvPr/>
        </p:nvPicPr>
        <p:blipFill>
          <a:blip r:embed="rId3"/>
          <a:srcRect/>
          <a:stretch>
            <a:fillRect/>
          </a:stretch>
        </p:blipFill>
        <p:spPr bwMode="auto">
          <a:xfrm>
            <a:off x="1295400" y="1981200"/>
            <a:ext cx="2990850" cy="2057400"/>
          </a:xfrm>
          <a:prstGeom prst="rect">
            <a:avLst/>
          </a:prstGeom>
          <a:noFill/>
        </p:spPr>
      </p:pic>
      <p:pic>
        <p:nvPicPr>
          <p:cNvPr id="18435" name="Picture 3" descr="C:\Users\user\Downloads\grip.jpg"/>
          <p:cNvPicPr>
            <a:picLocks noChangeAspect="1" noChangeArrowheads="1"/>
          </p:cNvPicPr>
          <p:nvPr/>
        </p:nvPicPr>
        <p:blipFill>
          <a:blip r:embed="rId4"/>
          <a:srcRect/>
          <a:stretch>
            <a:fillRect/>
          </a:stretch>
        </p:blipFill>
        <p:spPr bwMode="auto">
          <a:xfrm>
            <a:off x="4953000" y="1981201"/>
            <a:ext cx="2571750" cy="1981200"/>
          </a:xfrm>
          <a:prstGeom prst="rect">
            <a:avLst/>
          </a:prstGeom>
          <a:noFill/>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8434"/>
                                        </p:tgtEl>
                                        <p:attrNameLst>
                                          <p:attrName>style.visibility</p:attrName>
                                        </p:attrNameLst>
                                      </p:cBhvr>
                                      <p:to>
                                        <p:strVal val="visible"/>
                                      </p:to>
                                    </p:set>
                                    <p:anim calcmode="lin" valueType="num">
                                      <p:cBhvr additive="base">
                                        <p:cTn id="20" dur="500" fill="hold"/>
                                        <p:tgtEl>
                                          <p:spTgt spid="18434"/>
                                        </p:tgtEl>
                                        <p:attrNameLst>
                                          <p:attrName>ppt_x</p:attrName>
                                        </p:attrNameLst>
                                      </p:cBhvr>
                                      <p:tavLst>
                                        <p:tav tm="0">
                                          <p:val>
                                            <p:strVal val="0-#ppt_w/2"/>
                                          </p:val>
                                        </p:tav>
                                        <p:tav tm="100000">
                                          <p:val>
                                            <p:strVal val="#ppt_x"/>
                                          </p:val>
                                        </p:tav>
                                      </p:tavLst>
                                    </p:anim>
                                    <p:anim calcmode="lin" valueType="num">
                                      <p:cBhvr additive="base">
                                        <p:cTn id="21"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8435"/>
                                        </p:tgtEl>
                                        <p:attrNameLst>
                                          <p:attrName>style.visibility</p:attrName>
                                        </p:attrNameLst>
                                      </p:cBhvr>
                                      <p:to>
                                        <p:strVal val="visible"/>
                                      </p:to>
                                    </p:set>
                                    <p:anim calcmode="lin" valueType="num">
                                      <p:cBhvr additive="base">
                                        <p:cTn id="26" dur="500" fill="hold"/>
                                        <p:tgtEl>
                                          <p:spTgt spid="18435"/>
                                        </p:tgtEl>
                                        <p:attrNameLst>
                                          <p:attrName>ppt_x</p:attrName>
                                        </p:attrNameLst>
                                      </p:cBhvr>
                                      <p:tavLst>
                                        <p:tav tm="0">
                                          <p:val>
                                            <p:strVal val="1+#ppt_w/2"/>
                                          </p:val>
                                        </p:tav>
                                        <p:tav tm="100000">
                                          <p:val>
                                            <p:strVal val="#ppt_x"/>
                                          </p:val>
                                        </p:tav>
                                      </p:tavLst>
                                    </p:anim>
                                    <p:anim calcmode="lin" valueType="num">
                                      <p:cBhvr additive="base">
                                        <p:cTn id="27"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191000"/>
            <a:ext cx="4114800" cy="523220"/>
          </a:xfrm>
          <a:prstGeom prst="rect">
            <a:avLst/>
          </a:prstGeom>
          <a:noFill/>
        </p:spPr>
        <p:txBody>
          <a:bodyPr wrap="square" rtlCol="0">
            <a:spAutoFit/>
          </a:bodyPr>
          <a:lstStyle/>
          <a:p>
            <a:pPr algn="ctr"/>
            <a:r>
              <a:rPr lang="en-US" sz="2800" b="1" dirty="0"/>
              <a:t>We like to play football.</a:t>
            </a:r>
          </a:p>
        </p:txBody>
      </p:sp>
      <p:sp>
        <p:nvSpPr>
          <p:cNvPr id="5" name="TextBox 4"/>
          <p:cNvSpPr txBox="1"/>
          <p:nvPr/>
        </p:nvSpPr>
        <p:spPr>
          <a:xfrm>
            <a:off x="4724400" y="4191000"/>
            <a:ext cx="3657600" cy="523220"/>
          </a:xfrm>
          <a:prstGeom prst="rect">
            <a:avLst/>
          </a:prstGeom>
          <a:noFill/>
        </p:spPr>
        <p:txBody>
          <a:bodyPr wrap="square" rtlCol="0">
            <a:spAutoFit/>
          </a:bodyPr>
          <a:lstStyle/>
          <a:p>
            <a:pPr algn="ctr"/>
            <a:r>
              <a:rPr lang="en-US" sz="2800" b="1" dirty="0"/>
              <a:t>We dislike smoking.</a:t>
            </a:r>
          </a:p>
        </p:txBody>
      </p:sp>
      <p:sp>
        <p:nvSpPr>
          <p:cNvPr id="6" name="TextBox 5"/>
          <p:cNvSpPr txBox="1"/>
          <p:nvPr/>
        </p:nvSpPr>
        <p:spPr>
          <a:xfrm>
            <a:off x="2590800" y="457200"/>
            <a:ext cx="4343400" cy="584775"/>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200" b="1" dirty="0">
                <a:latin typeface="Times New Roman" pitchFamily="18" charset="0"/>
                <a:cs typeface="Times New Roman" pitchFamily="18" charset="0"/>
              </a:rPr>
              <a:t>Language Focus</a:t>
            </a:r>
          </a:p>
        </p:txBody>
      </p:sp>
      <p:sp>
        <p:nvSpPr>
          <p:cNvPr id="7" name="TextBox 6"/>
          <p:cNvSpPr txBox="1"/>
          <p:nvPr/>
        </p:nvSpPr>
        <p:spPr>
          <a:xfrm>
            <a:off x="1371600" y="50292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Like</a:t>
            </a:r>
          </a:p>
        </p:txBody>
      </p:sp>
      <p:sp>
        <p:nvSpPr>
          <p:cNvPr id="8" name="TextBox 7"/>
          <p:cNvSpPr txBox="1"/>
          <p:nvPr/>
        </p:nvSpPr>
        <p:spPr>
          <a:xfrm>
            <a:off x="5029200" y="4953000"/>
            <a:ext cx="2209800" cy="584775"/>
          </a:xfrm>
          <a:prstGeom prst="rect">
            <a:avLst/>
          </a:prstGeom>
          <a:solidFill>
            <a:schemeClr val="accent2">
              <a:lumMod val="60000"/>
              <a:lumOff val="40000"/>
            </a:schemeClr>
          </a:solidFill>
          <a:ln w="3175">
            <a:solidFill>
              <a:schemeClr val="tx1"/>
            </a:solidFill>
          </a:ln>
        </p:spPr>
        <p:txBody>
          <a:bodyPr wrap="square" rtlCol="0">
            <a:spAutoFit/>
          </a:bodyPr>
          <a:lstStyle/>
          <a:p>
            <a:pPr algn="ctr"/>
            <a:r>
              <a:rPr lang="en-US" sz="3200" b="1" dirty="0"/>
              <a:t>Dislike</a:t>
            </a:r>
          </a:p>
        </p:txBody>
      </p:sp>
      <p:sp>
        <p:nvSpPr>
          <p:cNvPr id="9" name="TextBox 8"/>
          <p:cNvSpPr txBox="1"/>
          <p:nvPr/>
        </p:nvSpPr>
        <p:spPr>
          <a:xfrm>
            <a:off x="533400" y="1295400"/>
            <a:ext cx="80772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Before adjective/verb we use ‘</a:t>
            </a:r>
            <a:r>
              <a:rPr lang="en-US" sz="2800" b="1" dirty="0" err="1"/>
              <a:t>dis</a:t>
            </a:r>
            <a:r>
              <a:rPr lang="en-US" sz="2800" b="1" dirty="0"/>
              <a:t>’ to make opposite</a:t>
            </a:r>
          </a:p>
        </p:txBody>
      </p:sp>
      <p:pic>
        <p:nvPicPr>
          <p:cNvPr id="11" name="Picture 10" descr="samiul.jpg"/>
          <p:cNvPicPr>
            <a:picLocks noChangeAspect="1"/>
          </p:cNvPicPr>
          <p:nvPr/>
        </p:nvPicPr>
        <p:blipFill>
          <a:blip r:embed="rId3"/>
          <a:stretch>
            <a:fillRect/>
          </a:stretch>
        </p:blipFill>
        <p:spPr>
          <a:xfrm>
            <a:off x="1143000" y="2133600"/>
            <a:ext cx="2895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4800600" y="2133600"/>
            <a:ext cx="2987259" cy="1905000"/>
          </a:xfrm>
          <a:prstGeom prst="rect">
            <a:avLst/>
          </a:prstGeom>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yt.jpg"/>
          <p:cNvPicPr>
            <a:picLocks noChangeAspect="1"/>
          </p:cNvPicPr>
          <p:nvPr/>
        </p:nvPicPr>
        <p:blipFill>
          <a:blip r:embed="rId3"/>
          <a:stretch>
            <a:fillRect/>
          </a:stretch>
        </p:blipFill>
        <p:spPr>
          <a:xfrm>
            <a:off x="2590800" y="685800"/>
            <a:ext cx="371475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7" name="WordArt 1"/>
          <p:cNvSpPr>
            <a:spLocks noChangeArrowheads="1" noChangeShapeType="1" noTextEdit="1"/>
          </p:cNvSpPr>
          <p:nvPr/>
        </p:nvSpPr>
        <p:spPr bwMode="auto">
          <a:xfrm>
            <a:off x="2895600" y="3886200"/>
            <a:ext cx="35528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a:ln w="9525">
                  <a:round/>
                  <a:headEnd/>
                  <a:tailEnd/>
                </a:ln>
                <a:gradFill rotWithShape="0">
                  <a:gsLst>
                    <a:gs pos="0">
                      <a:srgbClr val="FFE701"/>
                    </a:gs>
                    <a:gs pos="100000">
                      <a:srgbClr val="FE3E02"/>
                    </a:gs>
                  </a:gsLst>
                  <a:lin ang="5400000" scaled="1"/>
                </a:gradFill>
                <a:effectLst/>
                <a:latin typeface="Impact"/>
              </a:rPr>
              <a:t>WELCOME</a:t>
            </a:r>
          </a:p>
        </p:txBody>
      </p:sp>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8991600" cy="670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animEffect transition="in" filter="fade">
                                      <p:cBhvr>
                                        <p:cTn id="9"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5334000" cy="646331"/>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3600" b="1" dirty="0"/>
              <a:t>Individual / Group Works</a:t>
            </a:r>
          </a:p>
        </p:txBody>
      </p:sp>
      <p:sp>
        <p:nvSpPr>
          <p:cNvPr id="3" name="TextBox 2"/>
          <p:cNvSpPr txBox="1"/>
          <p:nvPr/>
        </p:nvSpPr>
        <p:spPr>
          <a:xfrm>
            <a:off x="533400" y="4343400"/>
            <a:ext cx="7848600" cy="1384995"/>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t>Now go to section – A3. Read the sentences  ‘a – d’  attentively. Then fill in each blank with a suitable new word.</a:t>
            </a:r>
          </a:p>
        </p:txBody>
      </p:sp>
      <p:pic>
        <p:nvPicPr>
          <p:cNvPr id="4" name="Picture 3"/>
          <p:cNvPicPr>
            <a:picLocks noChangeAspect="1"/>
          </p:cNvPicPr>
          <p:nvPr/>
        </p:nvPicPr>
        <p:blipFill>
          <a:blip r:embed="rId3"/>
          <a:stretch>
            <a:fillRect/>
          </a:stretch>
        </p:blipFill>
        <p:spPr>
          <a:xfrm>
            <a:off x="2971800" y="1371600"/>
            <a:ext cx="2831857" cy="3761432"/>
          </a:xfrm>
          <a:prstGeom prst="rect">
            <a:avLst/>
          </a:prstGeom>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1447800" y="14732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558800"/>
            <a:ext cx="2819400" cy="2133600"/>
          </a:xfrm>
          <a:prstGeom prst="cloudCallout">
            <a:avLst>
              <a:gd name="adj1" fmla="val -91186"/>
              <a:gd name="adj2" fmla="val 53269"/>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Stencil" pitchFamily="82" charset="0"/>
                <a:cs typeface="Times New Roman" pitchFamily="18" charset="0"/>
              </a:rPr>
              <a:t>HOME WORK</a:t>
            </a:r>
          </a:p>
        </p:txBody>
      </p:sp>
      <p:sp>
        <p:nvSpPr>
          <p:cNvPr id="4" name="Rectangle 3"/>
          <p:cNvSpPr/>
          <p:nvPr/>
        </p:nvSpPr>
        <p:spPr>
          <a:xfrm>
            <a:off x="838200" y="4572000"/>
            <a:ext cx="7391400" cy="15240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Write down the moral of this story. </a:t>
            </a: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495800" y="3352800"/>
            <a:ext cx="152400" cy="1524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rPr>
              <a:t>Acknowledgement</a:t>
            </a: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a:solidFill>
                  <a:srgbClr val="003399"/>
                </a:solidFill>
                <a:latin typeface="Book Antiqua" pitchFamily="18" charset="0"/>
                <a:cs typeface="Nikosh" pitchFamily="2" charset="0"/>
              </a:rPr>
              <a:t>We would like to express our cordial gratitude to the  Ministry of Education, Directorate of Secondary &amp; Higher Education, NCTB, a2i</a:t>
            </a: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Associate 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Ranjit</a:t>
            </a:r>
            <a:r>
              <a:rPr lang="en-US" sz="2400" b="1" dirty="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Associate 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Associate 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2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667000" y="2590800"/>
            <a:ext cx="3733800" cy="14859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a:ln w="9525">
                  <a:round/>
                  <a:headEnd/>
                  <a:tailEnd/>
                </a:ln>
                <a:gradFill rotWithShape="0">
                  <a:gsLst>
                    <a:gs pos="0">
                      <a:srgbClr val="FFE701"/>
                    </a:gs>
                    <a:gs pos="100000">
                      <a:srgbClr val="FE3E02"/>
                    </a:gs>
                  </a:gsLst>
                  <a:lin ang="5400000" scaled="1"/>
                </a:gradFill>
                <a:effectLst/>
                <a:latin typeface="Impact"/>
              </a:rPr>
              <a:t>THE END</a:t>
            </a: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714500" y="285965"/>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latin typeface="Elephant" pitchFamily="18" charset="0"/>
                <a:cs typeface="Times New Roman" pitchFamily="18" charset="0"/>
              </a:rPr>
              <a:t>IDENTITY</a:t>
            </a:r>
          </a:p>
        </p:txBody>
      </p:sp>
      <p:sp>
        <p:nvSpPr>
          <p:cNvPr id="6" name="TextBox 5"/>
          <p:cNvSpPr txBox="1"/>
          <p:nvPr/>
        </p:nvSpPr>
        <p:spPr>
          <a:xfrm>
            <a:off x="1409700" y="1506928"/>
            <a:ext cx="6324600" cy="3416320"/>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Amorandra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nath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saha</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Head Teacher</a:t>
            </a:r>
          </a:p>
          <a:p>
            <a:pPr algn="ctr"/>
            <a:r>
              <a:rPr lang="en-US" sz="2400" b="1" dirty="0" err="1">
                <a:latin typeface="Times New Roman" pitchFamily="18" charset="0"/>
                <a:cs typeface="Times New Roman" pitchFamily="18" charset="0"/>
              </a:rPr>
              <a:t>Sudrana</a:t>
            </a:r>
            <a:r>
              <a:rPr lang="en-US" sz="2400" b="1" dirty="0">
                <a:latin typeface="Times New Roman" pitchFamily="18" charset="0"/>
                <a:cs typeface="Times New Roman" pitchFamily="18" charset="0"/>
              </a:rPr>
              <a:t> secondary school</a:t>
            </a:r>
          </a:p>
          <a:p>
            <a:pPr algn="ctr"/>
            <a:r>
              <a:rPr lang="en-US" sz="2400" b="1" dirty="0" err="1">
                <a:latin typeface="Times New Roman" pitchFamily="18" charset="0"/>
                <a:cs typeface="Times New Roman" pitchFamily="18" charset="0"/>
              </a:rPr>
              <a:t>Atrai,Naogaon</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Cell No:01717853202.</a:t>
            </a:r>
          </a:p>
          <a:p>
            <a:pPr algn="ct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p>
          <a:p>
            <a:pPr algn="ctr"/>
            <a:endParaRPr lang="en-US" sz="2400" b="1" dirty="0">
              <a:latin typeface="Times New Roman" pitchFamily="18" charset="0"/>
              <a:cs typeface="Times New Roman" pitchFamily="18" charset="0"/>
            </a:endParaRPr>
          </a:p>
        </p:txBody>
      </p:sp>
      <p:sp>
        <p:nvSpPr>
          <p:cNvPr id="7" name="TextBox 6"/>
          <p:cNvSpPr txBox="1"/>
          <p:nvPr/>
        </p:nvSpPr>
        <p:spPr>
          <a:xfrm>
            <a:off x="1714500" y="5106787"/>
            <a:ext cx="57912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a:latin typeface="Times New Roman" pitchFamily="18" charset="0"/>
                <a:cs typeface="Times New Roman" pitchFamily="18" charset="0"/>
              </a:rPr>
              <a:t>Lesson</a:t>
            </a:r>
          </a:p>
          <a:p>
            <a:pPr algn="ctr"/>
            <a:r>
              <a:rPr lang="en-US" sz="3200" b="1" dirty="0">
                <a:latin typeface="Times New Roman" pitchFamily="18" charset="0"/>
                <a:cs typeface="Times New Roman" pitchFamily="18" charset="0"/>
              </a:rPr>
              <a:t>            ENGLISH FOR TODAY</a:t>
            </a:r>
          </a:p>
          <a:p>
            <a:pPr algn="ctr"/>
            <a:r>
              <a:rPr lang="en-US" sz="2400" b="1" dirty="0">
                <a:latin typeface="Times New Roman" pitchFamily="18" charset="0"/>
                <a:cs typeface="Times New Roman" pitchFamily="18" charset="0"/>
              </a:rPr>
              <a:t>           CLASS : SIX</a:t>
            </a:r>
          </a:p>
          <a:p>
            <a:pPr algn="ctr"/>
            <a:r>
              <a:rPr lang="en-US" sz="2400" b="1" dirty="0">
                <a:latin typeface="Times New Roman" pitchFamily="18" charset="0"/>
                <a:cs typeface="Times New Roman" pitchFamily="18" charset="0"/>
              </a:rPr>
              <a:t>       UNI – 16    </a:t>
            </a:r>
          </a:p>
        </p:txBody>
      </p:sp>
      <p:pic>
        <p:nvPicPr>
          <p:cNvPr id="5" name="Picture 4" descr="viii.jpg"/>
          <p:cNvPicPr>
            <a:picLocks noChangeAspect="1"/>
          </p:cNvPicPr>
          <p:nvPr/>
        </p:nvPicPr>
        <p:blipFill>
          <a:blip r:embed="rId3"/>
          <a:stretch>
            <a:fillRect/>
          </a:stretch>
        </p:blipFill>
        <p:spPr>
          <a:xfrm>
            <a:off x="1933438" y="5377428"/>
            <a:ext cx="858253" cy="1371600"/>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5C6B7C-6E04-4C0E-AAC0-363ED86579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264" y="2057401"/>
            <a:ext cx="1305427" cy="17525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1"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4800600"/>
            <a:ext cx="7924800" cy="1066800"/>
          </a:xfrm>
          <a:prstGeom prst="rect">
            <a:avLst/>
          </a:prstGeom>
          <a:solidFill>
            <a:schemeClr val="accent3">
              <a:lumMod val="40000"/>
              <a:lumOff val="6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 New Roman" pitchFamily="18" charset="0"/>
                <a:cs typeface="Times New Roman" pitchFamily="18" charset="0"/>
              </a:rPr>
              <a:t>T: Do you know what about the video?</a:t>
            </a:r>
          </a:p>
        </p:txBody>
      </p:sp>
      <p:sp>
        <p:nvSpPr>
          <p:cNvPr id="8" name="Rectangle 7"/>
          <p:cNvSpPr/>
          <p:nvPr/>
        </p:nvSpPr>
        <p:spPr>
          <a:xfrm>
            <a:off x="685800" y="4800600"/>
            <a:ext cx="8001000" cy="1066800"/>
          </a:xfrm>
          <a:prstGeom prst="rect">
            <a:avLst/>
          </a:prstGeom>
          <a:solidFill>
            <a:schemeClr val="accent3">
              <a:lumMod val="60000"/>
              <a:lumOff val="40000"/>
            </a:schemeClr>
          </a:solidFill>
          <a:ln w="1270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Times New Roman" pitchFamily="18" charset="0"/>
                <a:cs typeface="Times New Roman" pitchFamily="18" charset="0"/>
              </a:rPr>
              <a:t>S: Sir, It a Aesop`s fable “ Unity is strength”.</a:t>
            </a:r>
          </a:p>
        </p:txBody>
      </p:sp>
      <p:sp>
        <p:nvSpPr>
          <p:cNvPr id="9" name="Down Arrow Callout 8"/>
          <p:cNvSpPr/>
          <p:nvPr/>
        </p:nvSpPr>
        <p:spPr>
          <a:xfrm>
            <a:off x="2514600" y="1066800"/>
            <a:ext cx="4114800" cy="990600"/>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2060"/>
                </a:solidFill>
                <a:latin typeface="Times New Roman" pitchFamily="18" charset="0"/>
                <a:cs typeface="Times New Roman" pitchFamily="18" charset="0"/>
              </a:rPr>
              <a:t>Let`s enjoy a video clip</a:t>
            </a:r>
          </a:p>
        </p:txBody>
      </p:sp>
      <p:graphicFrame>
        <p:nvGraphicFramePr>
          <p:cNvPr id="11" name="Object 10">
            <a:hlinkClick r:id="" action="ppaction://ole?verb=0"/>
          </p:cNvPr>
          <p:cNvGraphicFramePr>
            <a:graphicFrameLocks noChangeAspect="1"/>
          </p:cNvGraphicFramePr>
          <p:nvPr>
            <p:extLst>
              <p:ext uri="{D42A27DB-BD31-4B8C-83A1-F6EECF244321}">
                <p14:modId xmlns:p14="http://schemas.microsoft.com/office/powerpoint/2010/main" val="1825552049"/>
              </p:ext>
            </p:extLst>
          </p:nvPr>
        </p:nvGraphicFramePr>
        <p:xfrm>
          <a:off x="3757613" y="2703513"/>
          <a:ext cx="1628775" cy="917575"/>
        </p:xfrm>
        <a:graphic>
          <a:graphicData uri="http://schemas.openxmlformats.org/presentationml/2006/ole">
            <mc:AlternateContent xmlns:mc="http://schemas.openxmlformats.org/markup-compatibility/2006">
              <mc:Choice xmlns:v="urn:schemas-microsoft-com:vml" Requires="v">
                <p:oleObj spid="_x0000_s1066" name="Packager Shell Object" showAsIcon="1" r:id="rId4" imgW="888480" imgH="488520" progId="Package">
                  <p:embed/>
                </p:oleObj>
              </mc:Choice>
              <mc:Fallback>
                <p:oleObj name="Packager Shell Object" showAsIcon="1" r:id="rId4" imgW="888480" imgH="488520" progId="Package">
                  <p:embed/>
                  <p:pic>
                    <p:nvPicPr>
                      <p:cNvPr id="0" name="Picture 14"/>
                      <p:cNvPicPr>
                        <a:picLocks noChangeAspect="1" noChangeArrowheads="1"/>
                      </p:cNvPicPr>
                      <p:nvPr/>
                    </p:nvPicPr>
                    <p:blipFill>
                      <a:blip r:embed="rId5"/>
                      <a:srcRect/>
                      <a:stretch>
                        <a:fillRect/>
                      </a:stretch>
                    </p:blipFill>
                    <p:spPr bwMode="auto">
                      <a:xfrm>
                        <a:off x="3757613" y="2703513"/>
                        <a:ext cx="1628775"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867400" cy="95410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Look at the pictures and  talk your partner about the pictures.</a:t>
            </a:r>
          </a:p>
        </p:txBody>
      </p:sp>
      <p:pic>
        <p:nvPicPr>
          <p:cNvPr id="3" name="Picture 2" descr="great.jpg"/>
          <p:cNvPicPr>
            <a:picLocks noChangeAspect="1"/>
          </p:cNvPicPr>
          <p:nvPr/>
        </p:nvPicPr>
        <p:blipFill>
          <a:blip r:embed="rId3"/>
          <a:stretch>
            <a:fillRect/>
          </a:stretch>
        </p:blipFill>
        <p:spPr>
          <a:xfrm>
            <a:off x="3124200" y="16002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Greatful.jpg"/>
          <p:cNvPicPr>
            <a:picLocks noChangeAspect="1"/>
          </p:cNvPicPr>
          <p:nvPr/>
        </p:nvPicPr>
        <p:blipFill>
          <a:blip r:embed="rId4"/>
          <a:stretch>
            <a:fillRect/>
          </a:stretch>
        </p:blipFill>
        <p:spPr>
          <a:xfrm>
            <a:off x="533400" y="1828800"/>
            <a:ext cx="250507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trok.jpg"/>
          <p:cNvPicPr>
            <a:picLocks noChangeAspect="1"/>
          </p:cNvPicPr>
          <p:nvPr/>
        </p:nvPicPr>
        <p:blipFill>
          <a:blip r:embed="rId5"/>
          <a:stretch>
            <a:fillRect/>
          </a:stretch>
        </p:blipFill>
        <p:spPr>
          <a:xfrm>
            <a:off x="6248400" y="1828800"/>
            <a:ext cx="2514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62000" y="5486400"/>
            <a:ext cx="7467600" cy="523220"/>
          </a:xfrm>
          <a:prstGeom prst="rect">
            <a:avLst/>
          </a:prstGeom>
          <a:solidFill>
            <a:schemeClr val="accent6">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Do you know what about the pictures ?</a:t>
            </a:r>
          </a:p>
        </p:txBody>
      </p:sp>
      <p:sp>
        <p:nvSpPr>
          <p:cNvPr id="7" name="TextBox 6"/>
          <p:cNvSpPr txBox="1"/>
          <p:nvPr/>
        </p:nvSpPr>
        <p:spPr>
          <a:xfrm>
            <a:off x="762000" y="5486400"/>
            <a:ext cx="74676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a:latin typeface="Times New Roman" pitchFamily="18" charset="0"/>
                <a:cs typeface="Times New Roman" pitchFamily="18" charset="0"/>
              </a:rPr>
              <a:t>S: Sir, These are fables by Aesop.</a:t>
            </a: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1+#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0-#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00300" y="533400"/>
            <a:ext cx="4343400" cy="1066800"/>
          </a:xfrm>
          <a:prstGeom prst="rect">
            <a:avLst/>
          </a:prstGeom>
          <a:no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Elephant" pitchFamily="18" charset="0"/>
                <a:cs typeface="Times New Roman" pitchFamily="18" charset="0"/>
              </a:rPr>
              <a:t>Today`s topic</a:t>
            </a:r>
          </a:p>
        </p:txBody>
      </p:sp>
      <p:sp>
        <p:nvSpPr>
          <p:cNvPr id="14" name="TextBox 13"/>
          <p:cNvSpPr txBox="1"/>
          <p:nvPr/>
        </p:nvSpPr>
        <p:spPr>
          <a:xfrm>
            <a:off x="1638299" y="5486400"/>
            <a:ext cx="6019799" cy="769441"/>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en-US" sz="4400" dirty="0">
                <a:latin typeface="Elephant" pitchFamily="18" charset="0"/>
              </a:rPr>
              <a:t>Aesop`s fable.</a:t>
            </a:r>
          </a:p>
        </p:txBody>
      </p:sp>
      <p:pic>
        <p:nvPicPr>
          <p:cNvPr id="5" name="Picture 4" descr="try1.jpg"/>
          <p:cNvPicPr>
            <a:picLocks noChangeAspect="1"/>
          </p:cNvPicPr>
          <p:nvPr/>
        </p:nvPicPr>
        <p:blipFill>
          <a:blip r:embed="rId3"/>
          <a:stretch>
            <a:fillRect/>
          </a:stretch>
        </p:blipFill>
        <p:spPr>
          <a:xfrm>
            <a:off x="2286000" y="1778001"/>
            <a:ext cx="4724399" cy="3479800"/>
          </a:xfrm>
          <a:prstGeom prst="rect">
            <a:avLst/>
          </a:prstGeom>
          <a:ln w="38100">
            <a:solidFill>
              <a:schemeClr val="tx1"/>
            </a:solidFill>
          </a:ln>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1+#ppt_w/2"/>
                                          </p:val>
                                        </p:tav>
                                        <p:tav tm="100000">
                                          <p:val>
                                            <p:strVal val="#ppt_x"/>
                                          </p:val>
                                        </p:tav>
                                      </p:tavLst>
                                    </p:anim>
                                    <p:anim calcmode="lin" valueType="num">
                                      <p:cBhvr additive="base">
                                        <p:cTn id="14"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Learning  outcomes</a:t>
            </a:r>
          </a:p>
        </p:txBody>
      </p:sp>
      <p:sp>
        <p:nvSpPr>
          <p:cNvPr id="3" name="Rounded Rectangle 2"/>
          <p:cNvSpPr/>
          <p:nvPr/>
        </p:nvSpPr>
        <p:spPr>
          <a:xfrm>
            <a:off x="1143000" y="1905000"/>
            <a:ext cx="70104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2060"/>
                </a:solidFill>
                <a:latin typeface="Times New Roman" pitchFamily="18" charset="0"/>
                <a:cs typeface="Times New Roman" pitchFamily="18" charset="0"/>
              </a:rPr>
              <a:t>After completing this lesson, students will be  able to-</a:t>
            </a:r>
          </a:p>
          <a:p>
            <a:endParaRPr lang="en-US" sz="2400" b="1" dirty="0">
              <a:solidFill>
                <a:srgbClr val="002060"/>
              </a:solidFill>
              <a:latin typeface="Times New Roman" pitchFamily="18" charset="0"/>
              <a:cs typeface="Times New Roman" pitchFamily="18" charset="0"/>
            </a:endParaRPr>
          </a:p>
          <a:p>
            <a:pPr>
              <a:buFont typeface="Wingdings" pitchFamily="2" charset="2"/>
              <a:buChar char="Ø"/>
            </a:pPr>
            <a:r>
              <a:rPr lang="en-US" sz="2400" b="1" dirty="0">
                <a:solidFill>
                  <a:srgbClr val="002060"/>
                </a:solidFill>
                <a:latin typeface="Times New Roman" pitchFamily="18" charset="0"/>
                <a:cs typeface="Times New Roman" pitchFamily="18" charset="0"/>
              </a:rPr>
              <a:t> read and understand texts</a:t>
            </a:r>
          </a:p>
          <a:p>
            <a:pPr>
              <a:buFont typeface="Wingdings" pitchFamily="2" charset="2"/>
              <a:buChar char="Ø"/>
            </a:pPr>
            <a:r>
              <a:rPr lang="en-US" sz="2400" b="1" dirty="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b="1" dirty="0">
                <a:solidFill>
                  <a:srgbClr val="002060"/>
                </a:solidFill>
                <a:latin typeface="Times New Roman" pitchFamily="18" charset="0"/>
                <a:cs typeface="Times New Roman" pitchFamily="18" charset="0"/>
              </a:rPr>
              <a:t>ask and answer questions</a:t>
            </a:r>
          </a:p>
          <a:p>
            <a:pPr>
              <a:buFont typeface="Wingdings" pitchFamily="2" charset="2"/>
              <a:buChar char="Ø"/>
            </a:pPr>
            <a:r>
              <a:rPr lang="en-US" sz="2400" b="1" dirty="0">
                <a:solidFill>
                  <a:srgbClr val="002060"/>
                </a:solidFill>
                <a:latin typeface="Times New Roman" pitchFamily="18" charset="0"/>
                <a:cs typeface="Times New Roman" pitchFamily="18" charset="0"/>
              </a:rPr>
              <a:t>Write answers to questions.</a:t>
            </a: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4038600" cy="646331"/>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3600" b="1" dirty="0"/>
              <a:t>Section - A</a:t>
            </a:r>
          </a:p>
        </p:txBody>
      </p:sp>
      <p:sp>
        <p:nvSpPr>
          <p:cNvPr id="3" name="TextBox 2"/>
          <p:cNvSpPr txBox="1"/>
          <p:nvPr/>
        </p:nvSpPr>
        <p:spPr>
          <a:xfrm>
            <a:off x="990600" y="1431667"/>
            <a:ext cx="7423245" cy="954107"/>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a:t>Go to the text – Read the introduction first and </a:t>
            </a:r>
          </a:p>
          <a:p>
            <a:pPr algn="ctr"/>
            <a:r>
              <a:rPr lang="en-US" sz="2800" b="1" dirty="0"/>
              <a:t>then the story below.</a:t>
            </a:r>
          </a:p>
        </p:txBody>
      </p:sp>
      <p:pic>
        <p:nvPicPr>
          <p:cNvPr id="4" name="Picture 3"/>
          <p:cNvPicPr>
            <a:picLocks noChangeAspect="1"/>
          </p:cNvPicPr>
          <p:nvPr/>
        </p:nvPicPr>
        <p:blipFill rotWithShape="1">
          <a:blip r:embed="rId3"/>
          <a:srcRect l="17962" t="11765" r="7427" b="11765"/>
          <a:stretch/>
        </p:blipFill>
        <p:spPr>
          <a:xfrm>
            <a:off x="2667000" y="2819400"/>
            <a:ext cx="4114800" cy="2971800"/>
          </a:xfrm>
          <a:prstGeom prst="rect">
            <a:avLst/>
          </a:prstGeom>
          <a:ln w="3175">
            <a:solidFill>
              <a:schemeClr val="tx1"/>
            </a:solidFill>
          </a:ln>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7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1475" y="4567535"/>
            <a:ext cx="8401050" cy="461665"/>
          </a:xfrm>
          <a:prstGeom prst="rect">
            <a:avLst/>
          </a:prstGeom>
          <a:solidFill>
            <a:schemeClr val="accent6">
              <a:lumMod val="40000"/>
              <a:lumOff val="60000"/>
            </a:schemeClr>
          </a:solidFill>
          <a:ln w="3175">
            <a:solidFill>
              <a:schemeClr val="tx1"/>
            </a:solidFill>
          </a:ln>
        </p:spPr>
        <p:txBody>
          <a:bodyPr wrap="square" rtlCol="0">
            <a:spAutoFit/>
          </a:bodyPr>
          <a:lstStyle/>
          <a:p>
            <a:r>
              <a:rPr lang="en-US" sz="2400" b="1" dirty="0">
                <a:latin typeface="Times New Roman" pitchFamily="18" charset="0"/>
                <a:cs typeface="Times New Roman" pitchFamily="18" charset="0"/>
              </a:rPr>
              <a:t>Try to say the meaning and  make sentence of  following word :</a:t>
            </a:r>
          </a:p>
        </p:txBody>
      </p:sp>
      <p:sp>
        <p:nvSpPr>
          <p:cNvPr id="12" name="TextBox 11"/>
          <p:cNvSpPr txBox="1"/>
          <p:nvPr/>
        </p:nvSpPr>
        <p:spPr>
          <a:xfrm>
            <a:off x="4668253" y="5695172"/>
            <a:ext cx="1600200" cy="646331"/>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3600" b="1" dirty="0">
                <a:latin typeface="+mj-lt"/>
                <a:cs typeface="Times New Roman" pitchFamily="18" charset="0"/>
              </a:rPr>
              <a:t>Bale </a:t>
            </a:r>
          </a:p>
        </p:txBody>
      </p:sp>
      <p:pic>
        <p:nvPicPr>
          <p:cNvPr id="13" name="Picture 12" descr="bandle.jpg"/>
          <p:cNvPicPr>
            <a:picLocks noChangeAspect="1"/>
          </p:cNvPicPr>
          <p:nvPr/>
        </p:nvPicPr>
        <p:blipFill>
          <a:blip r:embed="rId3"/>
          <a:stretch>
            <a:fillRect/>
          </a:stretch>
        </p:blipFill>
        <p:spPr>
          <a:xfrm>
            <a:off x="2855494" y="1593576"/>
            <a:ext cx="3733800" cy="2743200"/>
          </a:xfrm>
          <a:prstGeom prst="rect">
            <a:avLst/>
          </a:prstGeom>
        </p:spPr>
      </p:pic>
      <p:sp>
        <p:nvSpPr>
          <p:cNvPr id="2" name="TextBox 1"/>
          <p:cNvSpPr txBox="1"/>
          <p:nvPr/>
        </p:nvSpPr>
        <p:spPr>
          <a:xfrm>
            <a:off x="3769894" y="528141"/>
            <a:ext cx="1905000" cy="707886"/>
          </a:xfrm>
          <a:prstGeom prst="rect">
            <a:avLst/>
          </a:prstGeom>
          <a:noFill/>
          <a:ln w="3175">
            <a:noFill/>
          </a:ln>
        </p:spPr>
        <p:txBody>
          <a:bodyPr wrap="square" rtlCol="0">
            <a:prstTxWarp prst="textChevronInverted">
              <a:avLst/>
            </a:prstTxWarp>
            <a:spAutoFit/>
          </a:bodyPr>
          <a:lstStyle/>
          <a:p>
            <a:pPr algn="ctr"/>
            <a:r>
              <a:rPr lang="en-US" sz="4000" b="1" dirty="0">
                <a:effectLst>
                  <a:glow rad="63500">
                    <a:schemeClr val="accent2">
                      <a:satMod val="175000"/>
                      <a:alpha val="40000"/>
                    </a:schemeClr>
                  </a:glow>
                </a:effectLst>
              </a:rPr>
              <a:t>Bundle</a:t>
            </a:r>
          </a:p>
        </p:txBody>
      </p:sp>
      <p:sp>
        <p:nvSpPr>
          <p:cNvPr id="3" name="TextBox 2"/>
          <p:cNvSpPr txBox="1"/>
          <p:nvPr/>
        </p:nvSpPr>
        <p:spPr>
          <a:xfrm>
            <a:off x="2136536" y="4383648"/>
            <a:ext cx="6080029" cy="954107"/>
          </a:xfrm>
          <a:prstGeom prst="rect">
            <a:avLst/>
          </a:prstGeom>
          <a:solidFill>
            <a:schemeClr val="accent3">
              <a:lumMod val="60000"/>
              <a:lumOff val="40000"/>
            </a:schemeClr>
          </a:solidFill>
          <a:ln w="3175">
            <a:solidFill>
              <a:schemeClr val="tx1"/>
            </a:solidFill>
          </a:ln>
        </p:spPr>
        <p:txBody>
          <a:bodyPr wrap="square" rtlCol="0">
            <a:spAutoFit/>
          </a:bodyPr>
          <a:lstStyle/>
          <a:p>
            <a:pPr algn="ctr"/>
            <a:r>
              <a:rPr lang="en-US" sz="2800" b="1" dirty="0"/>
              <a:t>The wise </a:t>
            </a:r>
            <a:r>
              <a:rPr lang="en-US" sz="2800" b="1" dirty="0" err="1"/>
              <a:t>farmar`s</a:t>
            </a:r>
            <a:r>
              <a:rPr lang="en-US" sz="2800" b="1" dirty="0"/>
              <a:t> sons could not break the bundle.</a:t>
            </a:r>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08597" y="528141"/>
            <a:ext cx="1638300" cy="1436179"/>
            <a:chOff x="628650" y="762000"/>
            <a:chExt cx="1600200" cy="1368615"/>
          </a:xfrm>
        </p:grpSpPr>
        <p:sp>
          <p:nvSpPr>
            <p:cNvPr id="14" name="Rectangle 13"/>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word</a:t>
              </a:r>
            </a:p>
          </p:txBody>
        </p:sp>
      </p:grpSp>
      <p:sp>
        <p:nvSpPr>
          <p:cNvPr id="16" name="Rounded Rectangle 15"/>
          <p:cNvSpPr/>
          <p:nvPr/>
        </p:nvSpPr>
        <p:spPr>
          <a:xfrm>
            <a:off x="2891589" y="5588976"/>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Meaning</a:t>
            </a:r>
          </a:p>
          <a:p>
            <a:pPr algn="ctr"/>
            <a:r>
              <a:rPr lang="en-US" sz="1400" b="1" dirty="0">
                <a:solidFill>
                  <a:srgbClr val="FFFF00"/>
                </a:solidFill>
              </a:rPr>
              <a:t>(Click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11" grpId="0" animBg="1"/>
      <p:bldP spid="12" grpId="0" animBg="1"/>
      <p:bldP spid="2" grpId="0"/>
      <p:bldP spid="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4044</TotalTime>
  <Words>1201</Words>
  <Application>Microsoft Office PowerPoint</Application>
  <PresentationFormat>On-screen Show (4:3)</PresentationFormat>
  <Paragraphs>146</Paragraphs>
  <Slides>23</Slides>
  <Notes>20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Book Antiqua</vt:lpstr>
      <vt:lpstr>Calibri</vt:lpstr>
      <vt:lpstr>Elephant</vt:lpstr>
      <vt:lpstr>Impact</vt:lpstr>
      <vt:lpstr>Stencil</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Sonatola Model HS</dc:creator>
  <cp:lastModifiedBy>DOEL</cp:lastModifiedBy>
  <cp:revision>460</cp:revision>
  <dcterms:created xsi:type="dcterms:W3CDTF">2006-08-16T00:00:00Z</dcterms:created>
  <dcterms:modified xsi:type="dcterms:W3CDTF">2020-09-06T15:48:32Z</dcterms:modified>
</cp:coreProperties>
</file>