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685800"/>
            <a:ext cx="8229600" cy="5867400"/>
            <a:chOff x="457200" y="685800"/>
            <a:chExt cx="8229600" cy="586740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685800"/>
              <a:ext cx="8229600" cy="1015663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৪র্থ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শ্রেণির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সকলকে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6" name="Picture 2" descr="C:\Users\DELL\Desktop\ICT-2018\Rafiq\rafiq123\tk1[1]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873250"/>
              <a:ext cx="8229600" cy="4679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90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SutonnyUniBanglaOMJ" pitchFamily="2" charset="0"/>
              <a:cs typeface="SutonnyUniBanglaOMJ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533400"/>
            <a:ext cx="8534400" cy="4995922"/>
            <a:chOff x="381000" y="533400"/>
            <a:chExt cx="8534400" cy="4995922"/>
          </a:xfrm>
        </p:grpSpPr>
        <p:sp>
          <p:nvSpPr>
            <p:cNvPr id="3" name="TextBox 2"/>
            <p:cNvSpPr txBox="1"/>
            <p:nvPr/>
          </p:nvSpPr>
          <p:spPr>
            <a:xfrm>
              <a:off x="381000" y="533400"/>
              <a:ext cx="8534400" cy="120032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rhialkhanMJ" pitchFamily="2" charset="0"/>
                </a:rPr>
                <a:t>১। </a:t>
              </a:r>
              <a:r>
                <a:rPr lang="en-US" sz="3600" dirty="0" err="1" smtClean="0">
                  <a:solidFill>
                    <a:srgbClr val="FF0000"/>
                  </a:solidFill>
                  <a:latin typeface="ArhialkhanMJ" pitchFamily="2" charset="0"/>
                </a:rPr>
                <a:t>ছবিতে</a:t>
              </a:r>
              <a:r>
                <a:rPr lang="en-US" sz="3600" dirty="0" smtClean="0">
                  <a:solidFill>
                    <a:srgbClr val="FF0000"/>
                  </a:solidFill>
                  <a:latin typeface="ArhialkhanMJ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ArhialkhanMJ" pitchFamily="2" charset="0"/>
                </a:rPr>
                <a:t>মানুষগুলোর</a:t>
              </a:r>
              <a:r>
                <a:rPr lang="en-US" sz="3600" dirty="0" smtClean="0">
                  <a:solidFill>
                    <a:srgbClr val="FF0000"/>
                  </a:solidFill>
                  <a:latin typeface="ArhialkhanMJ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ArhialkhanMJ" pitchFamily="2" charset="0"/>
                </a:rPr>
                <a:t>নাম</a:t>
              </a:r>
              <a:r>
                <a:rPr lang="en-US" sz="3600" dirty="0" smtClean="0">
                  <a:solidFill>
                    <a:srgbClr val="FF0000"/>
                  </a:solidFill>
                  <a:latin typeface="ArhialkhanMJ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ArhialkhanMJ" pitchFamily="2" charset="0"/>
                </a:rPr>
                <a:t>কি</a:t>
              </a:r>
              <a:r>
                <a:rPr lang="en-US" sz="3600" dirty="0" smtClean="0">
                  <a:solidFill>
                    <a:srgbClr val="FF0000"/>
                  </a:solidFill>
                  <a:latin typeface="ArhialkhanMJ" pitchFamily="2" charset="0"/>
                </a:rPr>
                <a:t>?</a:t>
              </a:r>
            </a:p>
            <a:p>
              <a:r>
                <a:rPr lang="en-US" sz="3600" dirty="0" smtClean="0">
                  <a:solidFill>
                    <a:srgbClr val="00B050"/>
                  </a:solidFill>
                  <a:latin typeface="ArhialkhanMJ" pitchFamily="2" charset="0"/>
                </a:rPr>
                <a:t>২।বাংলাদেশের </a:t>
              </a:r>
              <a:r>
                <a:rPr lang="en-US" sz="3600" dirty="0" err="1" smtClean="0">
                  <a:solidFill>
                    <a:srgbClr val="00B050"/>
                  </a:solidFill>
                  <a:latin typeface="ArhialkhanMJ" pitchFamily="2" charset="0"/>
                </a:rPr>
                <a:t>জন্য</a:t>
              </a:r>
              <a:r>
                <a:rPr lang="en-US" sz="3600" dirty="0" smtClean="0">
                  <a:solidFill>
                    <a:srgbClr val="00B050"/>
                  </a:solidFill>
                  <a:latin typeface="ArhialkhanMJ" pitchFamily="2" charset="0"/>
                </a:rPr>
                <a:t> </a:t>
              </a:r>
              <a:r>
                <a:rPr lang="en-US" sz="3600" dirty="0" err="1" smtClean="0">
                  <a:solidFill>
                    <a:srgbClr val="00B050"/>
                  </a:solidFill>
                  <a:latin typeface="ArhialkhanMJ" pitchFamily="2" charset="0"/>
                </a:rPr>
                <a:t>তাঁহারা</a:t>
              </a:r>
              <a:r>
                <a:rPr lang="en-US" sz="3600" dirty="0" smtClean="0">
                  <a:solidFill>
                    <a:srgbClr val="00B050"/>
                  </a:solidFill>
                  <a:latin typeface="ArhialkhanMJ" pitchFamily="2" charset="0"/>
                </a:rPr>
                <a:t> </a:t>
              </a:r>
              <a:r>
                <a:rPr lang="en-US" sz="3600" dirty="0" err="1" smtClean="0">
                  <a:solidFill>
                    <a:srgbClr val="00B050"/>
                  </a:solidFill>
                  <a:latin typeface="ArhialkhanMJ" pitchFamily="2" charset="0"/>
                </a:rPr>
                <a:t>কি</a:t>
              </a:r>
              <a:r>
                <a:rPr lang="en-US" sz="3600" dirty="0" smtClean="0">
                  <a:solidFill>
                    <a:srgbClr val="00B050"/>
                  </a:solidFill>
                  <a:latin typeface="ArhialkhanMJ" pitchFamily="2" charset="0"/>
                </a:rPr>
                <a:t> </a:t>
              </a:r>
              <a:r>
                <a:rPr lang="en-US" sz="3600" dirty="0" err="1" smtClean="0">
                  <a:solidFill>
                    <a:srgbClr val="00B050"/>
                  </a:solidFill>
                  <a:latin typeface="ArhialkhanMJ" pitchFamily="2" charset="0"/>
                </a:rPr>
                <a:t>করেছেন</a:t>
              </a:r>
              <a:r>
                <a:rPr lang="en-US" sz="3600" dirty="0" smtClean="0">
                  <a:solidFill>
                    <a:srgbClr val="00B050"/>
                  </a:solidFill>
                  <a:latin typeface="ArhialkhanMJ" pitchFamily="2" charset="0"/>
                </a:rPr>
                <a:t> ?</a:t>
              </a:r>
            </a:p>
          </p:txBody>
        </p:sp>
        <p:sp>
          <p:nvSpPr>
            <p:cNvPr id="4" name="Down Arrow 3"/>
            <p:cNvSpPr/>
            <p:nvPr/>
          </p:nvSpPr>
          <p:spPr>
            <a:xfrm>
              <a:off x="3581400" y="1676400"/>
              <a:ext cx="1447800" cy="6858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2667000"/>
              <a:ext cx="8382000" cy="286232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u="sng" dirty="0" err="1" smtClean="0">
                  <a:solidFill>
                    <a:srgbClr val="7030A0"/>
                  </a:solidFill>
                  <a:latin typeface="ArhialkhanMJ" pitchFamily="2" charset="0"/>
                </a:rPr>
                <a:t>আজকে</a:t>
              </a:r>
              <a:r>
                <a:rPr lang="en-US" sz="6000" u="sng" dirty="0" smtClean="0">
                  <a:solidFill>
                    <a:srgbClr val="7030A0"/>
                  </a:solidFill>
                  <a:latin typeface="ArhialkhanMJ" pitchFamily="2" charset="0"/>
                </a:rPr>
                <a:t> </a:t>
              </a:r>
              <a:r>
                <a:rPr lang="en-US" sz="6000" u="sng" dirty="0" err="1" smtClean="0">
                  <a:solidFill>
                    <a:srgbClr val="7030A0"/>
                  </a:solidFill>
                  <a:latin typeface="ArhialkhanMJ" pitchFamily="2" charset="0"/>
                </a:rPr>
                <a:t>আমাদের</a:t>
              </a:r>
              <a:r>
                <a:rPr lang="en-US" sz="6000" u="sng" dirty="0" smtClean="0">
                  <a:solidFill>
                    <a:srgbClr val="7030A0"/>
                  </a:solidFill>
                  <a:latin typeface="ArhialkhanMJ" pitchFamily="2" charset="0"/>
                </a:rPr>
                <a:t> </a:t>
              </a:r>
              <a:r>
                <a:rPr lang="en-US" sz="6000" u="sng" dirty="0" err="1" smtClean="0">
                  <a:solidFill>
                    <a:srgbClr val="7030A0"/>
                  </a:solidFill>
                  <a:latin typeface="ArhialkhanMJ" pitchFamily="2" charset="0"/>
                </a:rPr>
                <a:t>পাঠের</a:t>
              </a:r>
              <a:r>
                <a:rPr lang="en-US" sz="6000" u="sng" dirty="0" smtClean="0">
                  <a:solidFill>
                    <a:srgbClr val="7030A0"/>
                  </a:solidFill>
                  <a:latin typeface="ArhialkhanMJ" pitchFamily="2" charset="0"/>
                </a:rPr>
                <a:t> </a:t>
              </a:r>
              <a:r>
                <a:rPr lang="en-US" sz="6000" u="sng" dirty="0" err="1" smtClean="0">
                  <a:solidFill>
                    <a:srgbClr val="7030A0"/>
                  </a:solidFill>
                  <a:latin typeface="ArhialkhanMJ" pitchFamily="2" charset="0"/>
                </a:rPr>
                <a:t>বিষয়ঃ</a:t>
              </a:r>
              <a:r>
                <a:rPr lang="en-US" sz="6000" dirty="0" smtClean="0">
                  <a:solidFill>
                    <a:srgbClr val="7030A0"/>
                  </a:solidFill>
                  <a:latin typeface="ArhialkhanMJ" pitchFamily="2" charset="0"/>
                </a:rPr>
                <a:t> </a:t>
              </a:r>
              <a:r>
                <a:rPr lang="en-US" sz="6000" dirty="0" err="1" smtClean="0">
                  <a:solidFill>
                    <a:srgbClr val="FF0000"/>
                  </a:solidFill>
                  <a:latin typeface="ArhialkhanMJ" pitchFamily="2" charset="0"/>
                </a:rPr>
                <a:t>বীরশ্রেষ্ঠের</a:t>
              </a:r>
              <a:r>
                <a:rPr lang="en-US" sz="6000" dirty="0" smtClean="0">
                  <a:solidFill>
                    <a:srgbClr val="FF0000"/>
                  </a:solidFill>
                  <a:latin typeface="ArhialkhanMJ" pitchFamily="2" charset="0"/>
                </a:rPr>
                <a:t> </a:t>
              </a:r>
              <a:r>
                <a:rPr lang="en-US" sz="6000" dirty="0" err="1" smtClean="0">
                  <a:solidFill>
                    <a:srgbClr val="FF0000"/>
                  </a:solidFill>
                  <a:latin typeface="ArhialkhanMJ" pitchFamily="2" charset="0"/>
                </a:rPr>
                <a:t>বীরগাথা</a:t>
              </a:r>
              <a:endParaRPr lang="en-US" sz="6000" dirty="0">
                <a:solidFill>
                  <a:srgbClr val="FF0000"/>
                </a:solidFill>
                <a:latin typeface="ArhialkhanMJ" pitchFamily="2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85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ArhialkhanMJ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609600"/>
            <a:ext cx="8458200" cy="4116526"/>
            <a:chOff x="381000" y="609600"/>
            <a:chExt cx="8458200" cy="4116526"/>
          </a:xfrm>
        </p:grpSpPr>
        <p:sp>
          <p:nvSpPr>
            <p:cNvPr id="4" name="TextBox 3"/>
            <p:cNvSpPr txBox="1"/>
            <p:nvPr/>
          </p:nvSpPr>
          <p:spPr>
            <a:xfrm>
              <a:off x="381000" y="609600"/>
              <a:ext cx="8382000" cy="830997"/>
            </a:xfrm>
            <a:prstGeom prst="rect">
              <a:avLst/>
            </a:prstGeom>
            <a:ln w="762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rgbClr val="7030A0"/>
                  </a:solidFill>
                  <a:latin typeface="ArhialkhanMJ" pitchFamily="2" charset="0"/>
                </a:rPr>
                <a:t>একক</a:t>
              </a:r>
              <a:r>
                <a:rPr lang="en-US" sz="4800" dirty="0" smtClean="0">
                  <a:solidFill>
                    <a:srgbClr val="7030A0"/>
                  </a:solidFill>
                  <a:latin typeface="ArhialkhanMJ" pitchFamily="2" charset="0"/>
                </a:rPr>
                <a:t> </a:t>
              </a:r>
              <a:r>
                <a:rPr lang="en-US" sz="4800" dirty="0" err="1" smtClean="0">
                  <a:solidFill>
                    <a:srgbClr val="7030A0"/>
                  </a:solidFill>
                  <a:latin typeface="ArhialkhanMJ" pitchFamily="2" charset="0"/>
                </a:rPr>
                <a:t>পাঠ</a:t>
              </a:r>
              <a:endParaRPr lang="en-US" sz="4800" dirty="0">
                <a:solidFill>
                  <a:srgbClr val="7030A0"/>
                </a:solidFill>
                <a:latin typeface="ArhialkhanMJ" pitchFamily="2" charset="0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3505200" y="1447800"/>
              <a:ext cx="2438400" cy="914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2971800"/>
              <a:ext cx="8382000" cy="175432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FFFF00"/>
                  </a:solidFill>
                  <a:latin typeface="ArhialkhanMJ" pitchFamily="2" charset="0"/>
                </a:rPr>
                <a:t>শিক্ষার্থী</a:t>
              </a:r>
              <a:r>
                <a:rPr lang="en-US" sz="3600" dirty="0" smtClean="0">
                  <a:solidFill>
                    <a:srgbClr val="FFFF00"/>
                  </a:solidFill>
                  <a:latin typeface="ArhialkhanMJ" pitchFamily="2" charset="0"/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  <a:latin typeface="ArhialkhanMJ" pitchFamily="2" charset="0"/>
                </a:rPr>
                <a:t>এক</a:t>
              </a:r>
              <a:r>
                <a:rPr lang="en-US" sz="3600" dirty="0" smtClean="0">
                  <a:solidFill>
                    <a:srgbClr val="FFFF00"/>
                  </a:solidFill>
                  <a:latin typeface="ArhialkhanMJ" pitchFamily="2" charset="0"/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  <a:latin typeface="ArhialkhanMJ" pitchFamily="2" charset="0"/>
                </a:rPr>
                <a:t>এক</a:t>
              </a:r>
              <a:r>
                <a:rPr lang="en-US" sz="3600" dirty="0" smtClean="0">
                  <a:solidFill>
                    <a:srgbClr val="FFFF00"/>
                  </a:solidFill>
                  <a:latin typeface="ArhialkhanMJ" pitchFamily="2" charset="0"/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  <a:latin typeface="ArhialkhanMJ" pitchFamily="2" charset="0"/>
                </a:rPr>
                <a:t>জন</a:t>
              </a:r>
              <a:r>
                <a:rPr lang="en-US" sz="3600" dirty="0" smtClean="0">
                  <a:solidFill>
                    <a:srgbClr val="FFFF00"/>
                  </a:solidFill>
                  <a:latin typeface="ArhialkhanMJ" pitchFamily="2" charset="0"/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  <a:latin typeface="ArhialkhanMJ" pitchFamily="2" charset="0"/>
                </a:rPr>
                <a:t>করে</a:t>
              </a:r>
              <a:r>
                <a:rPr lang="en-US" sz="3600" dirty="0" smtClean="0">
                  <a:solidFill>
                    <a:srgbClr val="FFFF00"/>
                  </a:solidFill>
                  <a:latin typeface="ArhialkhanMJ" pitchFamily="2" charset="0"/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  <a:latin typeface="ArhialkhanMJ" pitchFamily="2" charset="0"/>
                </a:rPr>
                <a:t>স্পষ্ঠ</a:t>
              </a:r>
              <a:r>
                <a:rPr lang="en-US" sz="3600" dirty="0" smtClean="0">
                  <a:solidFill>
                    <a:srgbClr val="FFFF00"/>
                  </a:solidFill>
                  <a:latin typeface="ArhialkhanMJ" pitchFamily="2" charset="0"/>
                </a:rPr>
                <a:t> ও </a:t>
              </a:r>
              <a:r>
                <a:rPr lang="en-US" sz="3600" dirty="0" err="1" smtClean="0">
                  <a:solidFill>
                    <a:srgbClr val="FFFF00"/>
                  </a:solidFill>
                  <a:latin typeface="ArhialkhanMJ" pitchFamily="2" charset="0"/>
                </a:rPr>
                <a:t>শুদ্ধ</a:t>
              </a:r>
              <a:r>
                <a:rPr lang="en-US" sz="3600" dirty="0" smtClean="0">
                  <a:solidFill>
                    <a:srgbClr val="FFFF00"/>
                  </a:solidFill>
                  <a:latin typeface="ArhialkhanMJ" pitchFamily="2" charset="0"/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  <a:latin typeface="ArhialkhanMJ" pitchFamily="2" charset="0"/>
                </a:rPr>
                <a:t>করে</a:t>
              </a:r>
              <a:r>
                <a:rPr lang="en-US" sz="3600" dirty="0" smtClean="0">
                  <a:solidFill>
                    <a:srgbClr val="FFFF00"/>
                  </a:solidFill>
                  <a:latin typeface="ArhialkhanMJ" pitchFamily="2" charset="0"/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  <a:latin typeface="ArhialkhanMJ" pitchFamily="2" charset="0"/>
                </a:rPr>
                <a:t>পড়ে</a:t>
              </a:r>
              <a:r>
                <a:rPr lang="en-US" sz="3600" dirty="0" smtClean="0">
                  <a:solidFill>
                    <a:srgbClr val="FFFF00"/>
                  </a:solidFill>
                  <a:latin typeface="ArhialkhanMJ" pitchFamily="2" charset="0"/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  <a:latin typeface="ArhialkhanMJ" pitchFamily="2" charset="0"/>
                </a:rPr>
                <a:t>শুনাবেনএবং</a:t>
              </a:r>
              <a:r>
                <a:rPr lang="en-US" sz="3600" dirty="0" smtClean="0">
                  <a:solidFill>
                    <a:srgbClr val="FFFF00"/>
                  </a:solidFill>
                  <a:latin typeface="ArhialkhanMJ" pitchFamily="2" charset="0"/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  <a:latin typeface="ArhialkhanMJ" pitchFamily="2" charset="0"/>
                </a:rPr>
                <a:t>আমি</a:t>
              </a:r>
              <a:r>
                <a:rPr lang="en-US" sz="3600" dirty="0" smtClean="0">
                  <a:solidFill>
                    <a:srgbClr val="FFFF00"/>
                  </a:solidFill>
                  <a:latin typeface="ArhialkhanMJ" pitchFamily="2" charset="0"/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  <a:latin typeface="ArhialkhanMJ" pitchFamily="2" charset="0"/>
                </a:rPr>
                <a:t>নিজে</a:t>
              </a:r>
              <a:r>
                <a:rPr lang="en-US" sz="3600" dirty="0" smtClean="0">
                  <a:solidFill>
                    <a:srgbClr val="FFFF00"/>
                  </a:solidFill>
                  <a:latin typeface="ArhialkhanMJ" pitchFamily="2" charset="0"/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  <a:latin typeface="ArhialkhanMJ" pitchFamily="2" charset="0"/>
                </a:rPr>
                <a:t>তাহাদেরকে</a:t>
              </a:r>
              <a:r>
                <a:rPr lang="en-US" sz="3600" dirty="0" smtClean="0">
                  <a:solidFill>
                    <a:srgbClr val="FFFF00"/>
                  </a:solidFill>
                  <a:latin typeface="ArhialkhanMJ" pitchFamily="2" charset="0"/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  <a:latin typeface="ArhialkhanMJ" pitchFamily="2" charset="0"/>
                </a:rPr>
                <a:t>সহযোগিতা</a:t>
              </a:r>
              <a:r>
                <a:rPr lang="en-US" sz="3600" dirty="0" smtClean="0">
                  <a:solidFill>
                    <a:srgbClr val="FFFF00"/>
                  </a:solidFill>
                  <a:latin typeface="ArhialkhanMJ" pitchFamily="2" charset="0"/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  <a:latin typeface="ArhialkhanMJ" pitchFamily="2" charset="0"/>
                </a:rPr>
                <a:t>করব</a:t>
              </a:r>
              <a:r>
                <a:rPr lang="en-US" sz="3600" dirty="0" smtClean="0">
                  <a:solidFill>
                    <a:srgbClr val="FFFF00"/>
                  </a:solidFill>
                  <a:latin typeface="ArhialkhanMJ" pitchFamily="2" charset="0"/>
                </a:rPr>
                <a:t>।</a:t>
              </a:r>
              <a:endParaRPr lang="en-US" sz="3600" dirty="0">
                <a:solidFill>
                  <a:srgbClr val="FFFF00"/>
                </a:solidFill>
                <a:latin typeface="ArhialkhanMJ" pitchFamily="2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830997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ArhialkhanMJ" pitchFamily="2" charset="0"/>
              </a:rPr>
              <a:t>সাধারণ</a:t>
            </a:r>
            <a:r>
              <a:rPr lang="en-US" sz="4800" dirty="0" smtClean="0">
                <a:latin typeface="ArhialkhanMJ" pitchFamily="2" charset="0"/>
              </a:rPr>
              <a:t> </a:t>
            </a:r>
            <a:r>
              <a:rPr lang="en-US" sz="4800" dirty="0" err="1" smtClean="0">
                <a:latin typeface="ArhialkhanMJ" pitchFamily="2" charset="0"/>
              </a:rPr>
              <a:t>আলোচনা</a:t>
            </a:r>
            <a:r>
              <a:rPr lang="en-US" sz="4800" dirty="0" smtClean="0">
                <a:latin typeface="ArhialkhanMJ" pitchFamily="2" charset="0"/>
              </a:rPr>
              <a:t> </a:t>
            </a:r>
            <a:endParaRPr lang="en-US" sz="4800" dirty="0">
              <a:latin typeface="ArhialkhanMJ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962400" y="1295400"/>
            <a:ext cx="1676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hialkhan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0"/>
            <a:ext cx="8763000" cy="341632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hialkhanMJ" pitchFamily="2" charset="0"/>
              </a:rPr>
              <a:t>১।মুক্তিযুদ্ধের </a:t>
            </a:r>
            <a:r>
              <a:rPr lang="en-US" sz="3600" dirty="0" err="1" smtClean="0">
                <a:solidFill>
                  <a:srgbClr val="C00000"/>
                </a:solidFill>
                <a:latin typeface="ArhialkhanMJ" pitchFamily="2" charset="0"/>
              </a:rPr>
              <a:t>ডাক</a:t>
            </a:r>
            <a:r>
              <a:rPr lang="en-US" sz="3600" dirty="0" smtClean="0">
                <a:solidFill>
                  <a:srgbClr val="C00000"/>
                </a:solidFill>
                <a:latin typeface="Arhialkhan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hialkhanMJ" pitchFamily="2" charset="0"/>
              </a:rPr>
              <a:t>দিয়েছেন</a:t>
            </a:r>
            <a:r>
              <a:rPr lang="en-US" sz="3600" dirty="0" smtClean="0">
                <a:solidFill>
                  <a:srgbClr val="C00000"/>
                </a:solidFill>
                <a:latin typeface="Arhialkhan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hialkhanMJ" pitchFamily="2" charset="0"/>
              </a:rPr>
              <a:t>কে</a:t>
            </a:r>
            <a:r>
              <a:rPr lang="en-US" sz="3600" dirty="0" smtClean="0">
                <a:solidFill>
                  <a:srgbClr val="C00000"/>
                </a:solidFill>
                <a:latin typeface="ArhialkhanMJ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ArhialkhanMJ" pitchFamily="2" charset="0"/>
              </a:rPr>
              <a:t>২।ডাকে </a:t>
            </a:r>
            <a:r>
              <a:rPr lang="en-US" sz="3600" dirty="0" err="1" smtClean="0">
                <a:solidFill>
                  <a:srgbClr val="7030A0"/>
                </a:solidFill>
                <a:latin typeface="ArhialkhanMJ" pitchFamily="2" charset="0"/>
              </a:rPr>
              <a:t>সাড়া</a:t>
            </a:r>
            <a:r>
              <a:rPr lang="en-US" sz="3600" dirty="0" smtClean="0">
                <a:solidFill>
                  <a:srgbClr val="7030A0"/>
                </a:solidFill>
                <a:latin typeface="Arhialkhan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hialkhanMJ" pitchFamily="2" charset="0"/>
              </a:rPr>
              <a:t>দিয়ে</a:t>
            </a:r>
            <a:r>
              <a:rPr lang="en-US" sz="3600" dirty="0" smtClean="0">
                <a:solidFill>
                  <a:srgbClr val="7030A0"/>
                </a:solidFill>
                <a:latin typeface="Arhialkhan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hialkhanMJ" pitchFamily="2" charset="0"/>
              </a:rPr>
              <a:t>বাঙালিরা</a:t>
            </a:r>
            <a:r>
              <a:rPr lang="en-US" sz="3600" dirty="0" smtClean="0">
                <a:solidFill>
                  <a:srgbClr val="7030A0"/>
                </a:solidFill>
                <a:latin typeface="Arhialkhan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hialkhanMJ" pitchFamily="2" charset="0"/>
              </a:rPr>
              <a:t>কি</a:t>
            </a:r>
            <a:r>
              <a:rPr lang="en-US" sz="3600" dirty="0" smtClean="0">
                <a:solidFill>
                  <a:srgbClr val="7030A0"/>
                </a:solidFill>
                <a:latin typeface="Arhialkhan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hialkhanMJ" pitchFamily="2" charset="0"/>
              </a:rPr>
              <a:t>করল</a:t>
            </a:r>
            <a:r>
              <a:rPr lang="en-US" sz="3600" dirty="0" smtClean="0">
                <a:solidFill>
                  <a:srgbClr val="7030A0"/>
                </a:solidFill>
                <a:latin typeface="ArhialkhanMJ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ArhialkhanMJ" pitchFamily="2" charset="0"/>
              </a:rPr>
              <a:t>৩।কারা </a:t>
            </a:r>
            <a:r>
              <a:rPr lang="en-US" sz="3600" dirty="0" err="1" smtClean="0">
                <a:solidFill>
                  <a:srgbClr val="00B050"/>
                </a:solidFill>
                <a:latin typeface="ArhialkhanMJ" pitchFamily="2" charset="0"/>
              </a:rPr>
              <a:t>মুক্তিযুদ্ধে</a:t>
            </a:r>
            <a:r>
              <a:rPr lang="en-US" sz="3600" dirty="0" smtClean="0">
                <a:solidFill>
                  <a:srgbClr val="00B050"/>
                </a:solidFill>
                <a:latin typeface="Arhialkhan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ArhialkhanMJ" pitchFamily="2" charset="0"/>
              </a:rPr>
              <a:t>অংশকরল</a:t>
            </a:r>
            <a:r>
              <a:rPr lang="en-US" sz="3600" dirty="0" smtClean="0">
                <a:solidFill>
                  <a:srgbClr val="00B050"/>
                </a:solidFill>
                <a:latin typeface="ArhialkhanMJ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rhialkhanMJ" pitchFamily="2" charset="0"/>
              </a:rPr>
              <a:t>৪।বীরশ্রেষ্ঠ </a:t>
            </a:r>
            <a:r>
              <a:rPr lang="en-US" sz="3600" dirty="0" err="1" smtClean="0">
                <a:solidFill>
                  <a:srgbClr val="FF0000"/>
                </a:solidFill>
                <a:latin typeface="ArhialkhanMJ" pitchFamily="2" charset="0"/>
              </a:rPr>
              <a:t>উপাদিতে</a:t>
            </a:r>
            <a:r>
              <a:rPr lang="en-US" sz="3600" dirty="0" smtClean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hialkhanMJ" pitchFamily="2" charset="0"/>
              </a:rPr>
              <a:t>ভুষিত</a:t>
            </a:r>
            <a:r>
              <a:rPr lang="en-US" sz="3600" dirty="0" smtClean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hialkhanMJ" pitchFamily="2" charset="0"/>
              </a:rPr>
              <a:t>হয়েছন</a:t>
            </a:r>
            <a:r>
              <a:rPr lang="en-US" sz="3600" dirty="0" smtClean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hialkhanMJ" pitchFamily="2" charset="0"/>
              </a:rPr>
              <a:t>কয়জন</a:t>
            </a:r>
            <a:r>
              <a:rPr lang="en-US" sz="3600" dirty="0" smtClean="0">
                <a:solidFill>
                  <a:srgbClr val="FF0000"/>
                </a:solidFill>
                <a:latin typeface="ArhialkhanMJ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ArhialkhanMJ" pitchFamily="2" charset="0"/>
              </a:rPr>
              <a:t>৫।৩ </a:t>
            </a:r>
            <a:r>
              <a:rPr lang="en-US" sz="3600" dirty="0" err="1" smtClean="0">
                <a:solidFill>
                  <a:srgbClr val="00B0F0"/>
                </a:solidFill>
                <a:latin typeface="ArhialkhanMJ" pitchFamily="2" charset="0"/>
              </a:rPr>
              <a:t>জনের</a:t>
            </a:r>
            <a:r>
              <a:rPr lang="en-US" sz="3600" dirty="0" smtClean="0">
                <a:solidFill>
                  <a:srgbClr val="00B0F0"/>
                </a:solidFill>
                <a:latin typeface="ArhialkhanMJ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ArhialkhanMJ" pitchFamily="2" charset="0"/>
              </a:rPr>
              <a:t>নাম</a:t>
            </a:r>
            <a:r>
              <a:rPr lang="en-US" sz="3600" dirty="0" smtClean="0">
                <a:solidFill>
                  <a:srgbClr val="00B0F0"/>
                </a:solidFill>
                <a:latin typeface="ArhialkhanMJ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ArhialkhanMJ" pitchFamily="2" charset="0"/>
              </a:rPr>
              <a:t>বল</a:t>
            </a:r>
            <a:r>
              <a:rPr lang="en-US" sz="3600" dirty="0" smtClean="0">
                <a:solidFill>
                  <a:srgbClr val="00B0F0"/>
                </a:solidFill>
                <a:latin typeface="ArhialkhanMJ" pitchFamily="2" charset="0"/>
              </a:rPr>
              <a:t>?</a:t>
            </a:r>
            <a:endParaRPr lang="en-US" sz="3600" dirty="0">
              <a:solidFill>
                <a:srgbClr val="00B0F0"/>
              </a:solidFill>
              <a:latin typeface="Arhialkhan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533400"/>
            <a:ext cx="8534400" cy="5999917"/>
            <a:chOff x="228600" y="533400"/>
            <a:chExt cx="8534400" cy="5999917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533400"/>
              <a:ext cx="8458200" cy="92333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ArhialkhanMJ" pitchFamily="2" charset="0"/>
                </a:rPr>
                <a:t>যুক্তবর্ণ</a:t>
              </a:r>
              <a:endParaRPr lang="en-US" sz="5400" dirty="0">
                <a:latin typeface="ArhialkhanMJ" pitchFamily="2" charset="0"/>
              </a:endParaRPr>
            </a:p>
          </p:txBody>
        </p:sp>
        <p:sp>
          <p:nvSpPr>
            <p:cNvPr id="3" name="Down Arrow 2"/>
            <p:cNvSpPr/>
            <p:nvPr/>
          </p:nvSpPr>
          <p:spPr>
            <a:xfrm>
              <a:off x="3505200" y="1219200"/>
              <a:ext cx="1981200" cy="762000"/>
            </a:xfrm>
            <a:prstGeom prst="downArrow">
              <a:avLst/>
            </a:prstGeom>
            <a:solidFill>
              <a:srgbClr val="FFFF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2133600"/>
              <a:ext cx="8534400" cy="4399717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C00000"/>
                  </a:solidFill>
                </a:rPr>
                <a:t>১।ক্ষ=</a:t>
              </a:r>
              <a:r>
                <a:rPr lang="en-US" sz="5400" dirty="0" err="1" smtClean="0">
                  <a:solidFill>
                    <a:srgbClr val="C00000"/>
                  </a:solidFill>
                </a:rPr>
                <a:t>ক+ষ,শিক্ষক,কক্ষ</a:t>
              </a:r>
              <a:endParaRPr lang="en-US" sz="5400" dirty="0" smtClean="0">
                <a:solidFill>
                  <a:srgbClr val="C00000"/>
                </a:solidFill>
              </a:endParaRPr>
            </a:p>
            <a:p>
              <a:r>
                <a:rPr lang="en-US" sz="5400" dirty="0" smtClean="0">
                  <a:solidFill>
                    <a:srgbClr val="00B0F0"/>
                  </a:solidFill>
                </a:rPr>
                <a:t>২।ন্ধ=</a:t>
              </a:r>
              <a:r>
                <a:rPr lang="en-US" sz="5400" dirty="0" err="1" smtClean="0">
                  <a:solidFill>
                    <a:srgbClr val="00B0F0"/>
                  </a:solidFill>
                </a:rPr>
                <a:t>ন+ধ,বন্ধু</a:t>
              </a:r>
              <a:r>
                <a:rPr lang="en-US" sz="5400" dirty="0" smtClean="0">
                  <a:solidFill>
                    <a:srgbClr val="00B0F0"/>
                  </a:solidFill>
                </a:rPr>
                <a:t> ,</a:t>
              </a:r>
              <a:r>
                <a:rPr lang="en-US" sz="5400" dirty="0" err="1" smtClean="0">
                  <a:solidFill>
                    <a:srgbClr val="00B0F0"/>
                  </a:solidFill>
                </a:rPr>
                <a:t>বান্ধবী</a:t>
              </a:r>
              <a:endParaRPr lang="en-US" sz="5400" dirty="0" smtClean="0">
                <a:solidFill>
                  <a:srgbClr val="00B0F0"/>
                </a:solidFill>
              </a:endParaRPr>
            </a:p>
            <a:p>
              <a:r>
                <a:rPr lang="en-US" sz="5400" dirty="0" smtClean="0">
                  <a:solidFill>
                    <a:srgbClr val="FF0000"/>
                  </a:solidFill>
                </a:rPr>
                <a:t>৩।ক্ত=</a:t>
              </a:r>
              <a:r>
                <a:rPr lang="en-US" sz="5400" dirty="0" err="1" smtClean="0">
                  <a:solidFill>
                    <a:srgbClr val="FF0000"/>
                  </a:solidFill>
                </a:rPr>
                <a:t>ক+ত,মুক্ত,যুক্ত</a:t>
              </a:r>
              <a:endParaRPr lang="en-US" sz="5400" dirty="0" smtClean="0">
                <a:solidFill>
                  <a:srgbClr val="FF0000"/>
                </a:solidFill>
              </a:endParaRPr>
            </a:p>
            <a:p>
              <a:r>
                <a:rPr lang="en-US" sz="5400" dirty="0" smtClean="0">
                  <a:solidFill>
                    <a:srgbClr val="00B050"/>
                  </a:solidFill>
                </a:rPr>
                <a:t>৪।দ্ধ=</a:t>
              </a:r>
              <a:r>
                <a:rPr lang="en-US" sz="5400" dirty="0" err="1" smtClean="0">
                  <a:solidFill>
                    <a:srgbClr val="00B050"/>
                  </a:solidFill>
                </a:rPr>
                <a:t>দ+ধ</a:t>
              </a:r>
              <a:r>
                <a:rPr lang="en-US" sz="5400" dirty="0" smtClean="0">
                  <a:solidFill>
                    <a:srgbClr val="00B050"/>
                  </a:solidFill>
                </a:rPr>
                <a:t> .</a:t>
              </a:r>
              <a:r>
                <a:rPr lang="en-US" sz="5400" dirty="0" err="1" smtClean="0">
                  <a:solidFill>
                    <a:srgbClr val="00B050"/>
                  </a:solidFill>
                </a:rPr>
                <a:t>যুদ্ধ</a:t>
              </a:r>
              <a:endParaRPr lang="en-US" sz="5400" dirty="0" smtClean="0">
                <a:solidFill>
                  <a:srgbClr val="00B050"/>
                </a:solidFill>
              </a:endParaRPr>
            </a:p>
            <a:p>
              <a:r>
                <a:rPr lang="en-US" sz="5400" dirty="0" smtClean="0"/>
                <a:t>৫।ষ্ট্র=</a:t>
              </a:r>
              <a:r>
                <a:rPr lang="en-US" sz="5400" dirty="0" err="1" smtClean="0"/>
                <a:t>ষ+ট+র-ফলা,রাষ্ট্র</a:t>
              </a:r>
              <a:endParaRPr lang="en-US" sz="5400" dirty="0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95800" y="3124200"/>
            <a:ext cx="5334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457200"/>
            <a:ext cx="9144000" cy="4828639"/>
            <a:chOff x="0" y="457200"/>
            <a:chExt cx="9144000" cy="4828639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457200"/>
              <a:ext cx="8534400" cy="1015663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latin typeface="ArhialkhanMJ" pitchFamily="2" charset="0"/>
                </a:rPr>
                <a:t>দলীয়</a:t>
              </a:r>
              <a:r>
                <a:rPr lang="en-US" sz="6000" dirty="0" smtClean="0">
                  <a:latin typeface="ArhialkhanMJ" pitchFamily="2" charset="0"/>
                </a:rPr>
                <a:t> </a:t>
              </a:r>
              <a:r>
                <a:rPr lang="en-US" sz="6000" dirty="0" err="1" smtClean="0">
                  <a:latin typeface="ArhialkhanMJ" pitchFamily="2" charset="0"/>
                </a:rPr>
                <a:t>কাজ</a:t>
              </a:r>
              <a:endParaRPr lang="en-US" sz="6000" dirty="0">
                <a:latin typeface="ArhialkhanMJ" pitchFamily="2" charset="0"/>
              </a:endParaRPr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3733800" y="1524000"/>
              <a:ext cx="1524000" cy="685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2286000"/>
              <a:ext cx="9144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3124200"/>
              <a:ext cx="3810000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</a:rPr>
                <a:t>ইলিশ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57800" y="3048000"/>
              <a:ext cx="335280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</a:rPr>
                <a:t>দোয়েল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" y="3810000"/>
              <a:ext cx="4114800" cy="1015663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  <a:latin typeface="ArhialkhanMJ" pitchFamily="2" charset="0"/>
                </a:rPr>
                <a:t>১।বাংলাদেশ </a:t>
              </a:r>
              <a:r>
                <a:rPr lang="en-US" sz="2000" dirty="0" err="1" smtClean="0">
                  <a:solidFill>
                    <a:srgbClr val="C00000"/>
                  </a:solidFill>
                  <a:latin typeface="ArhialkhanMJ" pitchFamily="2" charset="0"/>
                </a:rPr>
                <a:t>স্বাধীন</a:t>
              </a:r>
              <a:r>
                <a:rPr lang="en-US" sz="2000" dirty="0" smtClean="0">
                  <a:solidFill>
                    <a:srgbClr val="C00000"/>
                  </a:solidFill>
                  <a:latin typeface="ArhialkhanMJ" pitchFamily="2" charset="0"/>
                </a:rPr>
                <a:t> </a:t>
              </a:r>
              <a:r>
                <a:rPr lang="en-US" sz="2000" dirty="0" err="1" smtClean="0">
                  <a:solidFill>
                    <a:srgbClr val="C00000"/>
                  </a:solidFill>
                  <a:latin typeface="ArhialkhanMJ" pitchFamily="2" charset="0"/>
                </a:rPr>
                <a:t>হয়েছে</a:t>
              </a:r>
              <a:r>
                <a:rPr lang="en-US" sz="2000" dirty="0" smtClean="0">
                  <a:solidFill>
                    <a:srgbClr val="C00000"/>
                  </a:solidFill>
                  <a:latin typeface="ArhialkhanMJ" pitchFamily="2" charset="0"/>
                </a:rPr>
                <a:t> </a:t>
              </a:r>
              <a:r>
                <a:rPr lang="en-US" sz="2000" dirty="0" err="1" smtClean="0">
                  <a:solidFill>
                    <a:srgbClr val="C00000"/>
                  </a:solidFill>
                  <a:latin typeface="ArhialkhanMJ" pitchFamily="2" charset="0"/>
                </a:rPr>
                <a:t>কবে</a:t>
              </a:r>
              <a:r>
                <a:rPr lang="en-US" sz="2000" dirty="0" smtClean="0">
                  <a:solidFill>
                    <a:srgbClr val="C00000"/>
                  </a:solidFill>
                  <a:latin typeface="ArhialkhanMJ" pitchFamily="2" charset="0"/>
                </a:rPr>
                <a:t>?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  <a:latin typeface="ArhialkhanMJ" pitchFamily="2" charset="0"/>
                </a:rPr>
                <a:t>২।বাংলাদেশ </a:t>
              </a:r>
              <a:r>
                <a:rPr lang="en-US" sz="2000" dirty="0" err="1" smtClean="0">
                  <a:solidFill>
                    <a:srgbClr val="FF0000"/>
                  </a:solidFill>
                  <a:latin typeface="ArhialkhanMJ" pitchFamily="2" charset="0"/>
                </a:rPr>
                <a:t>কিভাবে</a:t>
              </a:r>
              <a:r>
                <a:rPr lang="en-US" sz="2000" dirty="0" smtClean="0">
                  <a:solidFill>
                    <a:srgbClr val="FF0000"/>
                  </a:solidFill>
                  <a:latin typeface="ArhialkhanMJ" pitchFamily="2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ArhialkhanMJ" pitchFamily="2" charset="0"/>
                </a:rPr>
                <a:t>স্বাধীন</a:t>
              </a:r>
              <a:r>
                <a:rPr lang="en-US" sz="2000" dirty="0" smtClean="0">
                  <a:solidFill>
                    <a:srgbClr val="FF0000"/>
                  </a:solidFill>
                  <a:latin typeface="ArhialkhanMJ" pitchFamily="2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ArhialkhanMJ" pitchFamily="2" charset="0"/>
                </a:rPr>
                <a:t>হয়েছে</a:t>
              </a:r>
              <a:r>
                <a:rPr lang="en-US" sz="2000" dirty="0" smtClean="0">
                  <a:solidFill>
                    <a:srgbClr val="FF0000"/>
                  </a:solidFill>
                  <a:latin typeface="ArhialkhanMJ" pitchFamily="2" charset="0"/>
                </a:rPr>
                <a:t>?</a:t>
              </a:r>
            </a:p>
            <a:p>
              <a:r>
                <a:rPr lang="en-US" sz="2000" dirty="0" smtClean="0">
                  <a:solidFill>
                    <a:srgbClr val="7030A0"/>
                  </a:solidFill>
                  <a:latin typeface="ArhialkhanMJ" pitchFamily="2" charset="0"/>
                </a:rPr>
                <a:t>৩।সাতজন </a:t>
              </a:r>
              <a:r>
                <a:rPr lang="en-US" sz="2000" dirty="0" err="1" smtClean="0">
                  <a:solidFill>
                    <a:srgbClr val="7030A0"/>
                  </a:solidFill>
                  <a:latin typeface="ArhialkhanMJ" pitchFamily="2" charset="0"/>
                </a:rPr>
                <a:t>বীরশ্রেষ্ঠের</a:t>
              </a:r>
              <a:r>
                <a:rPr lang="en-US" sz="2000" dirty="0" smtClean="0">
                  <a:solidFill>
                    <a:srgbClr val="7030A0"/>
                  </a:solidFill>
                  <a:latin typeface="ArhialkhanMJ" pitchFamily="2" charset="0"/>
                </a:rPr>
                <a:t> </a:t>
              </a:r>
              <a:r>
                <a:rPr lang="en-US" sz="2000" dirty="0" err="1" smtClean="0">
                  <a:solidFill>
                    <a:srgbClr val="7030A0"/>
                  </a:solidFill>
                  <a:latin typeface="ArhialkhanMJ" pitchFamily="2" charset="0"/>
                </a:rPr>
                <a:t>নাম</a:t>
              </a:r>
              <a:r>
                <a:rPr lang="en-US" sz="2000" dirty="0" smtClean="0">
                  <a:solidFill>
                    <a:srgbClr val="7030A0"/>
                  </a:solidFill>
                  <a:latin typeface="ArhialkhanMJ" pitchFamily="2" charset="0"/>
                </a:rPr>
                <a:t> </a:t>
              </a:r>
              <a:r>
                <a:rPr lang="en-US" sz="2000" dirty="0" err="1" smtClean="0">
                  <a:solidFill>
                    <a:srgbClr val="7030A0"/>
                  </a:solidFill>
                  <a:latin typeface="ArhialkhanMJ" pitchFamily="2" charset="0"/>
                </a:rPr>
                <a:t>লেখ</a:t>
              </a:r>
              <a:r>
                <a:rPr lang="en-US" sz="2000" dirty="0" smtClean="0">
                  <a:solidFill>
                    <a:srgbClr val="7030A0"/>
                  </a:solidFill>
                  <a:latin typeface="ArhialkhanMJ" pitchFamily="2" charset="0"/>
                </a:rPr>
                <a:t>?</a:t>
              </a:r>
              <a:endParaRPr lang="en-US" sz="2000" dirty="0">
                <a:solidFill>
                  <a:srgbClr val="7030A0"/>
                </a:solidFill>
                <a:latin typeface="ArhialkhanMJ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5400" y="3962400"/>
              <a:ext cx="3886200" cy="1323439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0000"/>
                  </a:solidFill>
                </a:rPr>
                <a:t>যুক্ত</a:t>
              </a:r>
              <a:r>
                <a:rPr lang="en-US" sz="4000" dirty="0" smtClean="0">
                  <a:solidFill>
                    <a:srgbClr val="FF0000"/>
                  </a:solidFill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</a:rPr>
                <a:t>ভেঙ্গে</a:t>
              </a:r>
              <a:r>
                <a:rPr lang="en-US" sz="4000" dirty="0" smtClean="0">
                  <a:solidFill>
                    <a:srgbClr val="FF0000"/>
                  </a:solidFill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</a:rPr>
                <a:t>লেখ</a:t>
              </a:r>
              <a:endParaRPr lang="en-US" sz="4000" dirty="0" smtClean="0">
                <a:solidFill>
                  <a:srgbClr val="FF0000"/>
                </a:solidFill>
              </a:endParaRPr>
            </a:p>
            <a:p>
              <a:r>
                <a:rPr lang="en-US" sz="4000" dirty="0" err="1" smtClean="0">
                  <a:solidFill>
                    <a:srgbClr val="7030A0"/>
                  </a:solidFill>
                </a:rPr>
                <a:t>ক্ষ,চ্ছ,স্ব,জ্ঞ,ন্ত,দ্ধ</a:t>
              </a:r>
              <a:endParaRPr lang="en-US" sz="4000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762000"/>
            <a:ext cx="8610600" cy="3785175"/>
            <a:chOff x="228600" y="762000"/>
            <a:chExt cx="8610600" cy="3785175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762000"/>
              <a:ext cx="8534400" cy="923330"/>
            </a:xfrm>
            <a:prstGeom prst="rect">
              <a:avLst/>
            </a:prstGeom>
            <a:ln w="76200"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ArhialkhanMJ" pitchFamily="2" charset="0"/>
                </a:rPr>
                <a:t>বাড়ীর</a:t>
              </a:r>
              <a:r>
                <a:rPr lang="en-US" sz="5400" dirty="0" smtClean="0">
                  <a:latin typeface="ArhialkhanMJ" pitchFamily="2" charset="0"/>
                </a:rPr>
                <a:t> </a:t>
              </a:r>
              <a:r>
                <a:rPr lang="en-US" sz="5400" dirty="0" err="1" smtClean="0">
                  <a:latin typeface="ArhialkhanMJ" pitchFamily="2" charset="0"/>
                </a:rPr>
                <a:t>কাজ</a:t>
              </a:r>
              <a:endParaRPr lang="en-US" sz="5400" dirty="0">
                <a:latin typeface="ArhialkhanMJ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429000" y="2590800"/>
              <a:ext cx="1295400" cy="1066800"/>
            </a:xfrm>
            <a:prstGeom prst="rect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429000" y="2133600"/>
              <a:ext cx="1295400" cy="457200"/>
            </a:xfrm>
            <a:prstGeom prst="triangle">
              <a:avLst/>
            </a:prstGeom>
            <a:solidFill>
              <a:srgbClr val="FFFF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2590800"/>
              <a:ext cx="76200" cy="1143000"/>
            </a:xfrm>
            <a:prstGeom prst="rect">
              <a:avLst/>
            </a:prstGeom>
            <a:solidFill>
              <a:srgbClr val="FF00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3962400"/>
              <a:ext cx="8458200" cy="584775"/>
            </a:xfrm>
            <a:prstGeom prst="rect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ArhialkhanMJ" pitchFamily="2" charset="0"/>
                </a:rPr>
                <a:t>বাংলাদেশের</a:t>
              </a:r>
              <a:r>
                <a:rPr lang="en-US" sz="3200" dirty="0" smtClean="0">
                  <a:latin typeface="ArhialkhanMJ" pitchFamily="2" charset="0"/>
                </a:rPr>
                <a:t> </a:t>
              </a:r>
              <a:r>
                <a:rPr lang="en-US" sz="3200" dirty="0" err="1" smtClean="0">
                  <a:latin typeface="ArhialkhanMJ" pitchFamily="2" charset="0"/>
                </a:rPr>
                <a:t>মুক্তিযুদ্ধ</a:t>
              </a:r>
              <a:r>
                <a:rPr lang="en-US" sz="3200" dirty="0" smtClean="0">
                  <a:latin typeface="ArhialkhanMJ" pitchFamily="2" charset="0"/>
                </a:rPr>
                <a:t> </a:t>
              </a:r>
              <a:r>
                <a:rPr lang="en-US" sz="3200" dirty="0" err="1" smtClean="0">
                  <a:latin typeface="ArhialkhanMJ" pitchFamily="2" charset="0"/>
                </a:rPr>
                <a:t>সম্পর্কে</a:t>
              </a:r>
              <a:r>
                <a:rPr lang="en-US" sz="3200" dirty="0" smtClean="0">
                  <a:latin typeface="ArhialkhanMJ" pitchFamily="2" charset="0"/>
                </a:rPr>
                <a:t> ১০ </a:t>
              </a:r>
              <a:r>
                <a:rPr lang="en-US" sz="3200" dirty="0" err="1" smtClean="0">
                  <a:latin typeface="ArhialkhanMJ" pitchFamily="2" charset="0"/>
                </a:rPr>
                <a:t>টি</a:t>
              </a:r>
              <a:r>
                <a:rPr lang="en-US" sz="3200" dirty="0" smtClean="0">
                  <a:latin typeface="ArhialkhanMJ" pitchFamily="2" charset="0"/>
                </a:rPr>
                <a:t> </a:t>
              </a:r>
              <a:r>
                <a:rPr lang="en-US" sz="3200" dirty="0" err="1" smtClean="0">
                  <a:latin typeface="ArhialkhanMJ" pitchFamily="2" charset="0"/>
                </a:rPr>
                <a:t>বাক্য</a:t>
              </a:r>
              <a:r>
                <a:rPr lang="en-US" sz="3200" dirty="0" smtClean="0">
                  <a:latin typeface="ArhialkhanMJ" pitchFamily="2" charset="0"/>
                </a:rPr>
                <a:t> </a:t>
              </a:r>
              <a:r>
                <a:rPr lang="en-US" sz="3200" dirty="0" err="1" smtClean="0">
                  <a:latin typeface="ArhialkhanMJ" pitchFamily="2" charset="0"/>
                </a:rPr>
                <a:t>লেখ</a:t>
              </a:r>
              <a:endParaRPr lang="en-US" sz="3200" dirty="0">
                <a:latin typeface="ArhialkhanMJ" pitchFamily="2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609600"/>
            <a:ext cx="8686800" cy="4654090"/>
            <a:chOff x="304800" y="609600"/>
            <a:chExt cx="8686800" cy="4654090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609600"/>
              <a:ext cx="8686800" cy="707886"/>
            </a:xfrm>
            <a:prstGeom prst="rect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ArhialkhanMJ" pitchFamily="2" charset="0"/>
                </a:rPr>
                <a:t>সমাপ্তি</a:t>
              </a:r>
              <a:r>
                <a:rPr lang="en-US" sz="4000" dirty="0" smtClean="0">
                  <a:latin typeface="ArhialkhanMJ" pitchFamily="2" charset="0"/>
                </a:rPr>
                <a:t> </a:t>
              </a:r>
              <a:r>
                <a:rPr lang="en-US" sz="4000" dirty="0" err="1" smtClean="0">
                  <a:latin typeface="ArhialkhanMJ" pitchFamily="2" charset="0"/>
                </a:rPr>
                <a:t>ঘোষণা</a:t>
              </a:r>
              <a:endParaRPr lang="en-US" sz="4000" dirty="0">
                <a:latin typeface="ArhialkhanMJ" pitchFamily="2" charset="0"/>
              </a:endParaRPr>
            </a:p>
          </p:txBody>
        </p:sp>
        <p:sp>
          <p:nvSpPr>
            <p:cNvPr id="3" name="Down Arrow 2"/>
            <p:cNvSpPr/>
            <p:nvPr/>
          </p:nvSpPr>
          <p:spPr>
            <a:xfrm>
              <a:off x="3581400" y="1600200"/>
              <a:ext cx="2895600" cy="1371600"/>
            </a:xfrm>
            <a:prstGeom prst="downArrow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" y="3694030"/>
              <a:ext cx="8534400" cy="1569660"/>
            </a:xfrm>
            <a:prstGeom prst="rect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/>
                <a:t>সকলকে</a:t>
              </a:r>
              <a:r>
                <a:rPr lang="en-US" sz="4800" dirty="0" smtClean="0"/>
                <a:t> </a:t>
              </a:r>
              <a:r>
                <a:rPr lang="en-US" sz="4800" dirty="0" err="1" smtClean="0"/>
                <a:t>ধন্যবাদ</a:t>
              </a:r>
              <a:r>
                <a:rPr lang="en-US" sz="4800" dirty="0" smtClean="0"/>
                <a:t> </a:t>
              </a:r>
              <a:r>
                <a:rPr lang="en-US" sz="4800" dirty="0" err="1" smtClean="0"/>
                <a:t>জানিয়ে</a:t>
              </a:r>
              <a:r>
                <a:rPr lang="en-US" sz="4800" dirty="0" smtClean="0"/>
                <a:t> </a:t>
              </a:r>
              <a:r>
                <a:rPr lang="en-US" sz="4800" dirty="0" err="1" smtClean="0"/>
                <a:t>শ্রেণি</a:t>
              </a:r>
              <a:r>
                <a:rPr lang="en-US" sz="4800" dirty="0" smtClean="0"/>
                <a:t> </a:t>
              </a:r>
              <a:r>
                <a:rPr lang="en-US" sz="4800" dirty="0" err="1" smtClean="0"/>
                <a:t>কার্যক্রম</a:t>
              </a:r>
              <a:r>
                <a:rPr lang="en-US" sz="4800" dirty="0" smtClean="0"/>
                <a:t> </a:t>
              </a:r>
              <a:r>
                <a:rPr lang="en-US" sz="4800" dirty="0" err="1" smtClean="0"/>
                <a:t>সমাপ্তি</a:t>
              </a:r>
              <a:r>
                <a:rPr lang="en-US" sz="4800" dirty="0" smtClean="0"/>
                <a:t> </a:t>
              </a:r>
              <a:r>
                <a:rPr lang="en-US" sz="4800" dirty="0" err="1" smtClean="0"/>
                <a:t>ঘোষণা</a:t>
              </a:r>
              <a:r>
                <a:rPr lang="en-US" sz="4800" dirty="0" smtClean="0"/>
                <a:t> </a:t>
              </a:r>
              <a:r>
                <a:rPr lang="en-US" sz="4800" dirty="0" err="1" smtClean="0"/>
                <a:t>করব</a:t>
              </a:r>
              <a:r>
                <a:rPr lang="en-US" sz="4800" dirty="0" smtClean="0"/>
                <a:t>।</a:t>
              </a:r>
              <a:endParaRPr lang="en-US" sz="4800" dirty="0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85800"/>
            <a:ext cx="9144000" cy="6172200"/>
            <a:chOff x="0" y="685800"/>
            <a:chExt cx="9144000" cy="6172200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685800"/>
              <a:ext cx="8077200" cy="101566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419600" y="1752600"/>
              <a:ext cx="457200" cy="5105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1752600"/>
              <a:ext cx="9144000" cy="533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2286000"/>
              <a:ext cx="457200" cy="4419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763000" y="2286000"/>
              <a:ext cx="381000" cy="4572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53200"/>
              <a:ext cx="87630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C:\Users\DELL\Pictures\Camera Roll\WIN_20191024_20_10_36_Pro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3505200" cy="3962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29200" y="2590800"/>
            <a:ext cx="3581400" cy="20621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কোরবান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৪১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উরুকচাইল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সঃপ্রাঃবি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নাংগলকোট,কুমিল্লা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0347" y="533400"/>
            <a:ext cx="6057853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বিষয়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ও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শ্রেণি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2" descr="C:\Users\DELL\Pictures\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752600"/>
            <a:ext cx="3246438" cy="4043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685800"/>
            <a:ext cx="8534400" cy="4254520"/>
            <a:chOff x="304800" y="685800"/>
            <a:chExt cx="8534400" cy="4254520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685800"/>
              <a:ext cx="7010400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04800" y="1524000"/>
              <a:ext cx="8534400" cy="34163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cap="all" dirty="0" err="1" smtClean="0">
                  <a:ln w="0"/>
                  <a:solidFill>
                    <a:srgbClr val="00B050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বীরশ্রেষ্ঠর</a:t>
              </a:r>
              <a:r>
                <a:rPr lang="en-US" sz="5400" cap="all" dirty="0" smtClean="0">
                  <a:ln w="0"/>
                  <a:solidFill>
                    <a:srgbClr val="00B050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cap="all" dirty="0" err="1" smtClean="0">
                  <a:ln w="0"/>
                  <a:solidFill>
                    <a:srgbClr val="00B050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বীরগাথা</a:t>
              </a:r>
              <a:endParaRPr lang="en-US" sz="5400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cap="all" dirty="0" err="1" smtClean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5400" b="1" cap="all" dirty="0" smtClean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- ৭ </a:t>
              </a:r>
            </a:p>
            <a:p>
              <a:pPr algn="ctr"/>
              <a:r>
                <a:rPr lang="en-US" sz="5400" u="sng" cap="all" dirty="0" smtClean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5400" u="sng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-১৯৭১ </a:t>
              </a:r>
              <a:r>
                <a:rPr lang="en-US" sz="5400" u="sng" cap="all" dirty="0" err="1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সালের</a:t>
              </a:r>
              <a:r>
                <a:rPr lang="en-US" sz="5400" u="sng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২৬ </a:t>
              </a:r>
              <a:r>
                <a:rPr lang="en-US" sz="5400" u="sng" cap="all" dirty="0" err="1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শে</a:t>
              </a:r>
              <a:r>
                <a:rPr lang="en-US" sz="5400" u="sng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u="sng" cap="all" dirty="0" err="1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মার্চ</a:t>
              </a:r>
              <a:r>
                <a:rPr lang="en-US" sz="5400" u="sng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--- </a:t>
              </a:r>
              <a:r>
                <a:rPr lang="en-US" sz="5400" u="sng" cap="all" dirty="0" err="1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বীরশ্রেষ্ঠর</a:t>
              </a:r>
              <a:r>
                <a:rPr lang="en-US" sz="5400" u="sng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u="sng" cap="all" dirty="0" err="1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কথা</a:t>
              </a:r>
              <a:r>
                <a:rPr lang="en-US" sz="5400" u="sng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u="sng" cap="all" dirty="0" err="1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জানব</a:t>
              </a:r>
              <a:r>
                <a:rPr lang="en-US" sz="5400" u="sng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en-US" sz="5400" u="sng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5400" u="sng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457200"/>
            <a:ext cx="8153400" cy="4876800"/>
            <a:chOff x="304800" y="457200"/>
            <a:chExt cx="8153400" cy="4876800"/>
          </a:xfrm>
        </p:grpSpPr>
        <p:sp>
          <p:nvSpPr>
            <p:cNvPr id="2" name="TextBox 1"/>
            <p:cNvSpPr txBox="1"/>
            <p:nvPr/>
          </p:nvSpPr>
          <p:spPr>
            <a:xfrm>
              <a:off x="762000" y="457200"/>
              <a:ext cx="6705600" cy="11079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600" b="1" u="sng" dirty="0" err="1" smtClean="0">
                  <a:latin typeface="NikoshBAN" pitchFamily="2" charset="0"/>
                  <a:cs typeface="NikoshBAN" pitchFamily="2" charset="0"/>
                </a:rPr>
                <a:t>শিখন</a:t>
              </a:r>
              <a:r>
                <a:rPr lang="en-US" sz="6600" b="1" u="sng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u="sng" dirty="0" err="1" smtClean="0">
                  <a:latin typeface="NikoshBAN" pitchFamily="2" charset="0"/>
                  <a:cs typeface="NikoshBAN" pitchFamily="2" charset="0"/>
                </a:rPr>
                <a:t>ফল</a:t>
              </a:r>
              <a:r>
                <a:rPr lang="en-US" sz="6600" b="1" u="sng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6600" b="1" u="sng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057401"/>
              <a:ext cx="8153400" cy="147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3657600"/>
              <a:ext cx="8077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762000"/>
            <a:ext cx="8077200" cy="3410129"/>
            <a:chOff x="685800" y="762000"/>
            <a:chExt cx="8077200" cy="3410129"/>
          </a:xfrm>
        </p:grpSpPr>
        <p:sp>
          <p:nvSpPr>
            <p:cNvPr id="2" name="TextBox 1"/>
            <p:cNvSpPr txBox="1"/>
            <p:nvPr/>
          </p:nvSpPr>
          <p:spPr>
            <a:xfrm>
              <a:off x="685800" y="762000"/>
              <a:ext cx="8077200" cy="120032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 smtClean="0">
                  <a:latin typeface="NikoshBAN" pitchFamily="2" charset="0"/>
                  <a:cs typeface="NikoshBAN" pitchFamily="2" charset="0"/>
                </a:rPr>
                <a:t>উপকরণ</a:t>
              </a:r>
              <a:r>
                <a:rPr lang="en-US" sz="7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2000" y="2971800"/>
              <a:ext cx="7391400" cy="12003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 smtClean="0">
                  <a:latin typeface="NikoshBAN" pitchFamily="2" charset="0"/>
                  <a:cs typeface="NikoshBAN" pitchFamily="2" charset="0"/>
                </a:rPr>
                <a:t>পাঠ্যবই</a:t>
              </a:r>
              <a:r>
                <a:rPr lang="en-US" sz="7200" dirty="0" smtClean="0"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sz="7200" dirty="0" err="1" smtClean="0">
                  <a:latin typeface="NikoshBAN" pitchFamily="2" charset="0"/>
                  <a:cs typeface="NikoshBAN" pitchFamily="2" charset="0"/>
                </a:rPr>
                <a:t>চক</a:t>
              </a:r>
              <a:r>
                <a:rPr lang="en-US" sz="7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7200" dirty="0" err="1" smtClean="0">
                  <a:latin typeface="NikoshBAN" pitchFamily="2" charset="0"/>
                  <a:cs typeface="NikoshBAN" pitchFamily="2" charset="0"/>
                </a:rPr>
                <a:t>ডাস্টার</a:t>
              </a:r>
              <a:r>
                <a:rPr lang="en-US" sz="7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7200" dirty="0" err="1" smtClean="0"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7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344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8800" dirty="0" err="1" smtClean="0">
                <a:latin typeface="SutonnyUniBanglaOMJ" pitchFamily="2" charset="0"/>
                <a:cs typeface="SutonnyUniBanglaOMJ" pitchFamily="2" charset="0"/>
              </a:rPr>
              <a:t>শুভেচ্ছা</a:t>
            </a:r>
            <a:r>
              <a:rPr lang="en-US" sz="8800" dirty="0" smtClean="0"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8800" dirty="0" err="1" smtClean="0">
                <a:latin typeface="SutonnyUniBanglaOMJ" pitchFamily="2" charset="0"/>
                <a:cs typeface="SutonnyUniBanglaOMJ" pitchFamily="2" charset="0"/>
              </a:rPr>
              <a:t>বিনিময়</a:t>
            </a:r>
            <a:endParaRPr lang="en-US" sz="8800" dirty="0">
              <a:latin typeface="SutonnyUniBanglaOMJ" pitchFamily="2" charset="0"/>
              <a:cs typeface="SutonnyUniBanglaOMJ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810000" y="1828800"/>
            <a:ext cx="1600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2743200"/>
            <a:ext cx="8763000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utonnyUniBanglaOMJ" pitchFamily="2" charset="0"/>
                <a:cs typeface="SutonnyUniBanglaOMJ" pitchFamily="2" charset="0"/>
              </a:rPr>
              <a:t>১। </a:t>
            </a:r>
            <a:r>
              <a:rPr lang="en-US" sz="4800" dirty="0" err="1" smtClean="0">
                <a:latin typeface="SutonnyUniBanglaOMJ" pitchFamily="2" charset="0"/>
                <a:cs typeface="SutonnyUniBanglaOMJ" pitchFamily="2" charset="0"/>
              </a:rPr>
              <a:t>তোমরা</a:t>
            </a:r>
            <a:r>
              <a:rPr lang="en-US" sz="4800" dirty="0" smtClean="0"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4800" dirty="0" err="1" smtClean="0">
                <a:latin typeface="SutonnyUniBanglaOMJ" pitchFamily="2" charset="0"/>
                <a:cs typeface="SutonnyUniBanglaOMJ" pitchFamily="2" charset="0"/>
              </a:rPr>
              <a:t>সবাই</a:t>
            </a:r>
            <a:r>
              <a:rPr lang="en-US" sz="4800" dirty="0" smtClean="0"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4800" dirty="0" err="1" smtClean="0">
                <a:latin typeface="SutonnyUniBanglaOMJ" pitchFamily="2" charset="0"/>
                <a:cs typeface="SutonnyUniBanglaOMJ" pitchFamily="2" charset="0"/>
              </a:rPr>
              <a:t>কেমন</a:t>
            </a:r>
            <a:r>
              <a:rPr lang="en-US" sz="4800" dirty="0" smtClean="0"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4800" dirty="0" err="1" smtClean="0">
                <a:latin typeface="SutonnyUniBanglaOMJ" pitchFamily="2" charset="0"/>
                <a:cs typeface="SutonnyUniBanglaOMJ" pitchFamily="2" charset="0"/>
              </a:rPr>
              <a:t>আছো</a:t>
            </a:r>
            <a:r>
              <a:rPr lang="en-US" sz="4800" dirty="0" smtClean="0">
                <a:latin typeface="SutonnyUniBanglaOMJ" pitchFamily="2" charset="0"/>
                <a:cs typeface="SutonnyUniBanglaOMJ" pitchFamily="2" charset="0"/>
              </a:rPr>
              <a:t>?</a:t>
            </a:r>
          </a:p>
          <a:p>
            <a:pPr algn="ctr"/>
            <a:r>
              <a:rPr lang="en-US" sz="4800" dirty="0" smtClean="0">
                <a:latin typeface="SutonnyUniBanglaOMJ" pitchFamily="2" charset="0"/>
                <a:cs typeface="SutonnyUniBanglaOMJ" pitchFamily="2" charset="0"/>
              </a:rPr>
              <a:t>২।</a:t>
            </a:r>
            <a:r>
              <a:rPr lang="en-US" sz="4800" dirty="0" smtClean="0">
                <a:solidFill>
                  <a:srgbClr val="FF0000"/>
                </a:solidFill>
                <a:latin typeface="SutonnyUniBanglaOMJ" pitchFamily="2" charset="0"/>
                <a:cs typeface="SutonnyUniBanglaOMJ" pitchFamily="2" charset="0"/>
              </a:rPr>
              <a:t>আমাদের </a:t>
            </a:r>
            <a:r>
              <a:rPr lang="en-US" sz="4800" dirty="0" err="1" smtClean="0">
                <a:solidFill>
                  <a:srgbClr val="FF0000"/>
                </a:solidFill>
                <a:latin typeface="SutonnyUniBanglaOMJ" pitchFamily="2" charset="0"/>
                <a:cs typeface="SutonnyUniBanglaOMJ" pitchFamily="2" charset="0"/>
              </a:rPr>
              <a:t>দেশের</a:t>
            </a:r>
            <a:r>
              <a:rPr lang="en-US" sz="4800" dirty="0" smtClean="0">
                <a:solidFill>
                  <a:srgbClr val="FF0000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UniBanglaOMJ" pitchFamily="2" charset="0"/>
                <a:cs typeface="SutonnyUniBanglaOMJ" pitchFamily="2" charset="0"/>
              </a:rPr>
              <a:t>নাম</a:t>
            </a:r>
            <a:r>
              <a:rPr lang="en-US" sz="4800" dirty="0" smtClean="0">
                <a:solidFill>
                  <a:srgbClr val="FF0000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UniBanglaOMJ" pitchFamily="2" charset="0"/>
                <a:cs typeface="SutonnyUniBanglaOMJ" pitchFamily="2" charset="0"/>
              </a:rPr>
              <a:t>কি</a:t>
            </a:r>
            <a:r>
              <a:rPr lang="en-US" sz="4800" dirty="0" smtClean="0">
                <a:solidFill>
                  <a:srgbClr val="FF0000"/>
                </a:solidFill>
                <a:latin typeface="SutonnyUniBanglaOMJ" pitchFamily="2" charset="0"/>
                <a:cs typeface="SutonnyUniBanglaOMJ" pitchFamily="2" charset="0"/>
              </a:rPr>
              <a:t>?</a:t>
            </a:r>
          </a:p>
          <a:p>
            <a:pPr algn="ctr"/>
            <a:r>
              <a:rPr lang="en-US" sz="4800" dirty="0" smtClean="0">
                <a:latin typeface="SutonnyUniBanglaOMJ" pitchFamily="2" charset="0"/>
                <a:cs typeface="SutonnyUniBanglaOMJ" pitchFamily="2" charset="0"/>
              </a:rPr>
              <a:t>৩।</a:t>
            </a:r>
            <a:r>
              <a:rPr lang="en-US" sz="4800" dirty="0" smtClean="0">
                <a:solidFill>
                  <a:srgbClr val="C00000"/>
                </a:solidFill>
                <a:latin typeface="SutonnyUniBanglaOMJ" pitchFamily="2" charset="0"/>
                <a:cs typeface="SutonnyUniBanglaOMJ" pitchFamily="2" charset="0"/>
              </a:rPr>
              <a:t>আমাদের </a:t>
            </a:r>
            <a:r>
              <a:rPr lang="en-US" sz="4800" dirty="0" err="1" smtClean="0">
                <a:solidFill>
                  <a:srgbClr val="C00000"/>
                </a:solidFill>
                <a:latin typeface="SutonnyUniBanglaOMJ" pitchFamily="2" charset="0"/>
                <a:cs typeface="SutonnyUniBanglaOMJ" pitchFamily="2" charset="0"/>
              </a:rPr>
              <a:t>কবে</a:t>
            </a:r>
            <a:r>
              <a:rPr lang="en-US" sz="4800" dirty="0" smtClean="0">
                <a:solidFill>
                  <a:srgbClr val="C00000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UniBanglaOMJ" pitchFamily="2" charset="0"/>
                <a:cs typeface="SutonnyUniBanglaOMJ" pitchFamily="2" charset="0"/>
              </a:rPr>
              <a:t>স্বাধীন</a:t>
            </a:r>
            <a:r>
              <a:rPr lang="en-US" sz="4800" dirty="0" smtClean="0">
                <a:solidFill>
                  <a:srgbClr val="C00000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UniBanglaOMJ" pitchFamily="2" charset="0"/>
                <a:cs typeface="SutonnyUniBanglaOMJ" pitchFamily="2" charset="0"/>
              </a:rPr>
              <a:t>হয়েছে</a:t>
            </a:r>
            <a:r>
              <a:rPr lang="en-US" sz="4800" dirty="0" smtClean="0">
                <a:latin typeface="SutonnyUniBanglaOMJ" pitchFamily="2" charset="0"/>
                <a:cs typeface="SutonnyUniBanglaOMJ" pitchFamily="2" charset="0"/>
              </a:rPr>
              <a:t>?</a:t>
            </a:r>
          </a:p>
          <a:p>
            <a:pPr algn="ctr"/>
            <a:r>
              <a:rPr lang="en-US" sz="4800" dirty="0" smtClean="0">
                <a:latin typeface="SutonnyUniBanglaOMJ" pitchFamily="2" charset="0"/>
                <a:cs typeface="SutonnyUniBanglaOMJ" pitchFamily="2" charset="0"/>
              </a:rPr>
              <a:t>৩।</a:t>
            </a:r>
            <a:r>
              <a:rPr lang="en-US" sz="4800" dirty="0" smtClean="0">
                <a:solidFill>
                  <a:srgbClr val="FFFF00"/>
                </a:solidFill>
                <a:latin typeface="SutonnyUniBanglaOMJ" pitchFamily="2" charset="0"/>
                <a:cs typeface="SutonnyUniBanglaOMJ" pitchFamily="2" charset="0"/>
              </a:rPr>
              <a:t>কত </a:t>
            </a:r>
            <a:r>
              <a:rPr lang="en-US" sz="4800" dirty="0" err="1" smtClean="0">
                <a:solidFill>
                  <a:srgbClr val="FFFF00"/>
                </a:solidFill>
                <a:latin typeface="SutonnyUniBanglaOMJ" pitchFamily="2" charset="0"/>
                <a:cs typeface="SutonnyUniBanglaOMJ" pitchFamily="2" charset="0"/>
              </a:rPr>
              <a:t>লক্ষ</a:t>
            </a:r>
            <a:r>
              <a:rPr lang="en-US" sz="4800" dirty="0" smtClean="0">
                <a:solidFill>
                  <a:srgbClr val="FFFF00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UniBanglaOMJ" pitchFamily="2" charset="0"/>
                <a:cs typeface="SutonnyUniBanglaOMJ" pitchFamily="2" charset="0"/>
              </a:rPr>
              <a:t>লোক</a:t>
            </a:r>
            <a:r>
              <a:rPr lang="en-US" sz="4800" dirty="0" smtClean="0">
                <a:solidFill>
                  <a:srgbClr val="FFFF00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UniBanglaOMJ" pitchFamily="2" charset="0"/>
                <a:cs typeface="SutonnyUniBanglaOMJ" pitchFamily="2" charset="0"/>
              </a:rPr>
              <a:t>শহীদ</a:t>
            </a:r>
            <a:r>
              <a:rPr lang="en-US" sz="4800" dirty="0" smtClean="0">
                <a:solidFill>
                  <a:srgbClr val="FFFF00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UniBanglaOMJ" pitchFamily="2" charset="0"/>
                <a:cs typeface="SutonnyUniBanglaOMJ" pitchFamily="2" charset="0"/>
              </a:rPr>
              <a:t>হয়েছে</a:t>
            </a:r>
            <a:r>
              <a:rPr lang="en-US" sz="4800" dirty="0" smtClean="0">
                <a:solidFill>
                  <a:srgbClr val="FFFF00"/>
                </a:solidFill>
                <a:latin typeface="SutonnyUniBanglaOMJ" pitchFamily="2" charset="0"/>
                <a:cs typeface="SutonnyUniBanglaOMJ" pitchFamily="2" charset="0"/>
              </a:rPr>
              <a:t> ?</a:t>
            </a:r>
          </a:p>
          <a:p>
            <a:pPr algn="ctr"/>
            <a:endParaRPr lang="en-US" sz="4800" dirty="0">
              <a:latin typeface="SutonnyUniBanglaOMJ" pitchFamily="2" charset="0"/>
              <a:cs typeface="SutonnyUniBanglaO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534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UniBanglaOMJ" pitchFamily="2" charset="0"/>
                <a:cs typeface="SutonnyUniBanglaOMJ" pitchFamily="2" charset="0"/>
              </a:rPr>
              <a:t>আসন</a:t>
            </a:r>
            <a:r>
              <a:rPr lang="en-US" sz="5400" dirty="0" smtClean="0">
                <a:solidFill>
                  <a:srgbClr val="FF0000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UniBanglaOMJ" pitchFamily="2" charset="0"/>
                <a:cs typeface="SutonnyUniBanglaOMJ" pitchFamily="2" charset="0"/>
              </a:rPr>
              <a:t>বিন্যাস</a:t>
            </a:r>
            <a:r>
              <a:rPr lang="en-US" sz="5400" dirty="0" smtClean="0">
                <a:solidFill>
                  <a:srgbClr val="FF0000"/>
                </a:solidFill>
                <a:latin typeface="SutonnyUniBanglaOMJ" pitchFamily="2" charset="0"/>
                <a:cs typeface="SutonnyUniBanglaOMJ" pitchFamily="2" charset="0"/>
              </a:rPr>
              <a:t> ও </a:t>
            </a:r>
            <a:r>
              <a:rPr lang="en-US" sz="5400" dirty="0" err="1" smtClean="0">
                <a:solidFill>
                  <a:srgbClr val="FF0000"/>
                </a:solidFill>
                <a:latin typeface="SutonnyUniBanglaOMJ" pitchFamily="2" charset="0"/>
                <a:cs typeface="SutonnyUniBanglaOMJ" pitchFamily="2" charset="0"/>
              </a:rPr>
              <a:t>আবেগ</a:t>
            </a:r>
            <a:r>
              <a:rPr lang="en-US" sz="5400" dirty="0" smtClean="0">
                <a:solidFill>
                  <a:srgbClr val="FF0000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UniBanglaOMJ" pitchFamily="2" charset="0"/>
                <a:cs typeface="SutonnyUniBanglaOMJ" pitchFamily="2" charset="0"/>
              </a:rPr>
              <a:t>সৃষ্টি</a:t>
            </a:r>
            <a:endParaRPr lang="en-US" sz="5400" dirty="0">
              <a:solidFill>
                <a:srgbClr val="FF0000"/>
              </a:solidFill>
              <a:latin typeface="SutonnyUniBanglaOMJ" pitchFamily="2" charset="0"/>
              <a:cs typeface="SutonnyUniBanglaOMJ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886200" y="1447800"/>
            <a:ext cx="1447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0"/>
            <a:ext cx="86868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SutonnyUniBanglaOMJ" pitchFamily="2" charset="0"/>
                <a:cs typeface="SutonnyUniBanglaOMJ" pitchFamily="2" charset="0"/>
              </a:rPr>
              <a:t>১। </a:t>
            </a:r>
            <a:r>
              <a:rPr lang="en-US" sz="4400" dirty="0" err="1" smtClean="0">
                <a:solidFill>
                  <a:srgbClr val="0070C0"/>
                </a:solidFill>
                <a:latin typeface="SutonnyUniBanglaOMJ" pitchFamily="2" charset="0"/>
                <a:cs typeface="SutonnyUniBanglaOMJ" pitchFamily="2" charset="0"/>
              </a:rPr>
              <a:t>শ্রেণি</a:t>
            </a:r>
            <a:r>
              <a:rPr lang="en-US" sz="4400" dirty="0" smtClean="0">
                <a:solidFill>
                  <a:srgbClr val="0070C0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utonnyUniBanglaOMJ" pitchFamily="2" charset="0"/>
                <a:cs typeface="SutonnyUniBanglaOMJ" pitchFamily="2" charset="0"/>
              </a:rPr>
              <a:t>কক্ষে</a:t>
            </a:r>
            <a:r>
              <a:rPr lang="en-US" sz="4400" dirty="0" smtClean="0">
                <a:solidFill>
                  <a:srgbClr val="0070C0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utonnyUniBanglaOMJ" pitchFamily="2" charset="0"/>
                <a:cs typeface="SutonnyUniBanglaOMJ" pitchFamily="2" charset="0"/>
              </a:rPr>
              <a:t>আসুন</a:t>
            </a:r>
            <a:r>
              <a:rPr lang="en-US" sz="4400" dirty="0" smtClean="0">
                <a:solidFill>
                  <a:srgbClr val="0070C0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utonnyUniBanglaOMJ" pitchFamily="2" charset="0"/>
                <a:cs typeface="SutonnyUniBanglaOMJ" pitchFamily="2" charset="0"/>
              </a:rPr>
              <a:t>বিন্যাস</a:t>
            </a:r>
            <a:r>
              <a:rPr lang="en-US" sz="4400" dirty="0" smtClean="0">
                <a:solidFill>
                  <a:srgbClr val="0070C0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utonnyUniBanglaOMJ" pitchFamily="2" charset="0"/>
                <a:cs typeface="SutonnyUniBanglaOMJ" pitchFamily="2" charset="0"/>
              </a:rPr>
              <a:t>করবো</a:t>
            </a:r>
            <a:r>
              <a:rPr lang="en-US" sz="4400" dirty="0" smtClean="0">
                <a:solidFill>
                  <a:srgbClr val="0070C0"/>
                </a:solidFill>
                <a:latin typeface="SutonnyUniBanglaOMJ" pitchFamily="2" charset="0"/>
                <a:cs typeface="SutonnyUniBanglaOMJ" pitchFamily="2" charset="0"/>
              </a:rPr>
              <a:t>।</a:t>
            </a:r>
          </a:p>
          <a:p>
            <a:pPr algn="ctr"/>
            <a:r>
              <a:rPr lang="en-US" sz="4400" dirty="0" smtClean="0">
                <a:solidFill>
                  <a:srgbClr val="7030A0"/>
                </a:solidFill>
                <a:latin typeface="SutonnyUniBanglaOMJ" pitchFamily="2" charset="0"/>
                <a:cs typeface="SutonnyUniBanglaOMJ" pitchFamily="2" charset="0"/>
              </a:rPr>
              <a:t>২। </a:t>
            </a:r>
            <a:r>
              <a:rPr lang="en-US" sz="4400" dirty="0" err="1" smtClean="0">
                <a:solidFill>
                  <a:srgbClr val="7030A0"/>
                </a:solidFill>
                <a:latin typeface="SutonnyUniBanglaOMJ" pitchFamily="2" charset="0"/>
                <a:cs typeface="SutonnyUniBanglaOMJ" pitchFamily="2" charset="0"/>
              </a:rPr>
              <a:t>ছড়া</a:t>
            </a:r>
            <a:r>
              <a:rPr lang="en-US" sz="4400" dirty="0" smtClean="0">
                <a:solidFill>
                  <a:srgbClr val="7030A0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UniBanglaOMJ" pitchFamily="2" charset="0"/>
                <a:cs typeface="SutonnyUniBanglaOMJ" pitchFamily="2" charset="0"/>
              </a:rPr>
              <a:t>বা</a:t>
            </a:r>
            <a:r>
              <a:rPr lang="en-US" sz="4400" dirty="0" smtClean="0">
                <a:solidFill>
                  <a:srgbClr val="7030A0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UniBanglaOMJ" pitchFamily="2" charset="0"/>
                <a:cs typeface="SutonnyUniBanglaOMJ" pitchFamily="2" charset="0"/>
              </a:rPr>
              <a:t>গানের</a:t>
            </a:r>
            <a:r>
              <a:rPr lang="en-US" sz="4400" dirty="0" smtClean="0">
                <a:solidFill>
                  <a:srgbClr val="7030A0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UniBanglaOMJ" pitchFamily="2" charset="0"/>
                <a:cs typeface="SutonnyUniBanglaOMJ" pitchFamily="2" charset="0"/>
              </a:rPr>
              <a:t>মাধ্যমে</a:t>
            </a:r>
            <a:r>
              <a:rPr lang="en-US" sz="4400" dirty="0" smtClean="0">
                <a:solidFill>
                  <a:srgbClr val="7030A0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UniBanglaOMJ" pitchFamily="2" charset="0"/>
                <a:cs typeface="SutonnyUniBanglaOMJ" pitchFamily="2" charset="0"/>
              </a:rPr>
              <a:t>আবেগ</a:t>
            </a:r>
            <a:r>
              <a:rPr lang="en-US" sz="4400" dirty="0" smtClean="0">
                <a:solidFill>
                  <a:srgbClr val="7030A0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UniBanglaOMJ" pitchFamily="2" charset="0"/>
                <a:cs typeface="SutonnyUniBanglaOMJ" pitchFamily="2" charset="0"/>
              </a:rPr>
              <a:t>সৃষ্টি</a:t>
            </a:r>
            <a:r>
              <a:rPr lang="en-US" sz="4400" dirty="0" smtClean="0">
                <a:solidFill>
                  <a:srgbClr val="7030A0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UniBanglaOMJ" pitchFamily="2" charset="0"/>
                <a:cs typeface="SutonnyUniBanglaOMJ" pitchFamily="2" charset="0"/>
              </a:rPr>
              <a:t>করবো</a:t>
            </a:r>
            <a:r>
              <a:rPr lang="en-US" sz="4400" dirty="0" smtClean="0">
                <a:solidFill>
                  <a:srgbClr val="7030A0"/>
                </a:solidFill>
                <a:latin typeface="SutonnyUniBanglaOMJ" pitchFamily="2" charset="0"/>
                <a:cs typeface="SutonnyUniBanglaOMJ" pitchFamily="2" charset="0"/>
              </a:rPr>
              <a:t>।</a:t>
            </a:r>
            <a:endParaRPr lang="en-US" sz="4400" dirty="0">
              <a:solidFill>
                <a:srgbClr val="7030A0"/>
              </a:solidFill>
              <a:latin typeface="SutonnyUniBanglaOMJ" pitchFamily="2" charset="0"/>
              <a:cs typeface="SutonnyUniBanglaO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2296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SutonnyUniBanglaOMJ" pitchFamily="2" charset="0"/>
                <a:cs typeface="SutonnyUniBanglaOMJ" pitchFamily="2" charset="0"/>
              </a:rPr>
              <a:t>উপকরণ</a:t>
            </a:r>
            <a:r>
              <a:rPr lang="en-US" sz="6000" dirty="0" smtClean="0">
                <a:solidFill>
                  <a:srgbClr val="002060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UniBanglaOMJ" pitchFamily="2" charset="0"/>
                <a:cs typeface="SutonnyUniBanglaOMJ" pitchFamily="2" charset="0"/>
              </a:rPr>
              <a:t>প্রদর্শণ</a:t>
            </a:r>
            <a:endParaRPr lang="en-US" sz="6000" dirty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886200" y="1600200"/>
            <a:ext cx="1524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2819400" cy="4800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905000"/>
            <a:ext cx="2743200" cy="4800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905000"/>
            <a:ext cx="2743200" cy="4800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252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47</cp:revision>
  <dcterms:created xsi:type="dcterms:W3CDTF">2006-08-16T00:00:00Z</dcterms:created>
  <dcterms:modified xsi:type="dcterms:W3CDTF">2020-08-16T16:48:06Z</dcterms:modified>
</cp:coreProperties>
</file>