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9/6/2020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rgbClr val="FFFFFF"/>
              </a:solidFill>
            </a:endParaRPr>
          </a:p>
        </p:txBody>
      </p:sp>
      <p:sp>
        <p:nvSpPr>
          <p:cNvPr id="5" name="Frame 4"/>
          <p:cNvSpPr/>
          <p:nvPr userDrawn="1"/>
        </p:nvSpPr>
        <p:spPr>
          <a:xfrm>
            <a:off x="0" y="0"/>
            <a:ext cx="9372600" cy="6934200"/>
          </a:xfrm>
          <a:prstGeom prst="frame">
            <a:avLst>
              <a:gd name="adj1" fmla="val 25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9/6/2020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anamulh52@gmail.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34636" y="2"/>
            <a:ext cx="9372600" cy="6934200"/>
          </a:xfrm>
          <a:prstGeom prst="frame">
            <a:avLst>
              <a:gd name="adj1" fmla="val 191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8" name="5-Point Star 7"/>
          <p:cNvSpPr/>
          <p:nvPr/>
        </p:nvSpPr>
        <p:spPr>
          <a:xfrm>
            <a:off x="381000" y="762002"/>
            <a:ext cx="2133600" cy="1524000"/>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err="1" smtClean="0">
                <a:latin typeface="NikoshBAN" pitchFamily="2" charset="0"/>
                <a:cs typeface="NikoshBAN" pitchFamily="2" charset="0"/>
              </a:rPr>
              <a:t>স্বা</a:t>
            </a:r>
            <a:r>
              <a:rPr lang="en-US"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
        <p:nvSpPr>
          <p:cNvPr id="13" name="5-Point Star 12"/>
          <p:cNvSpPr/>
          <p:nvPr/>
        </p:nvSpPr>
        <p:spPr>
          <a:xfrm>
            <a:off x="2667000" y="762002"/>
            <a:ext cx="2133600" cy="1524000"/>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smtClean="0">
                <a:latin typeface="NikoshBAN" pitchFamily="2" charset="0"/>
                <a:cs typeface="NikoshBAN" pitchFamily="2" charset="0"/>
              </a:rPr>
              <a:t>গ </a:t>
            </a:r>
            <a:endParaRPr lang="en-US" sz="4400" dirty="0">
              <a:latin typeface="NikoshBAN" pitchFamily="2" charset="0"/>
              <a:cs typeface="NikoshBAN" pitchFamily="2" charset="0"/>
            </a:endParaRPr>
          </a:p>
        </p:txBody>
      </p:sp>
      <p:sp>
        <p:nvSpPr>
          <p:cNvPr id="14" name="5-Point Star 13"/>
          <p:cNvSpPr/>
          <p:nvPr/>
        </p:nvSpPr>
        <p:spPr>
          <a:xfrm>
            <a:off x="4876800" y="789711"/>
            <a:ext cx="2133600" cy="1524000"/>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dirty="0" smtClean="0">
                <a:latin typeface="NikoshBAN" pitchFamily="2" charset="0"/>
                <a:cs typeface="NikoshBAN" pitchFamily="2" charset="0"/>
              </a:rPr>
              <a:t>ত </a:t>
            </a:r>
            <a:endParaRPr lang="en-US" sz="4400" dirty="0">
              <a:latin typeface="NikoshBAN" pitchFamily="2" charset="0"/>
              <a:cs typeface="NikoshBAN" pitchFamily="2" charset="0"/>
            </a:endParaRPr>
          </a:p>
        </p:txBody>
      </p:sp>
      <p:sp>
        <p:nvSpPr>
          <p:cNvPr id="15" name="5-Point Star 14"/>
          <p:cNvSpPr/>
          <p:nvPr/>
        </p:nvSpPr>
        <p:spPr>
          <a:xfrm>
            <a:off x="7010400" y="762002"/>
            <a:ext cx="2133600" cy="1524000"/>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dirty="0" smtClean="0">
                <a:latin typeface="NikoshBAN" pitchFamily="2" charset="0"/>
                <a:cs typeface="NikoshBAN" pitchFamily="2" charset="0"/>
              </a:rPr>
              <a:t>ম </a:t>
            </a:r>
            <a:endParaRPr lang="en-US" sz="4400" dirty="0">
              <a:latin typeface="NikoshBAN" pitchFamily="2" charset="0"/>
              <a:cs typeface="NikoshBAN"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350978"/>
            <a:ext cx="7696200" cy="4309872"/>
          </a:xfrm>
          <a:prstGeom prst="rect">
            <a:avLst/>
          </a:prstGeom>
        </p:spPr>
      </p:pic>
    </p:spTree>
    <p:extLst>
      <p:ext uri="{BB962C8B-B14F-4D97-AF65-F5344CB8AC3E}">
        <p14:creationId xmlns:p14="http://schemas.microsoft.com/office/powerpoint/2010/main" val="256956417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style.rotation</p:attrName>
                                        </p:attrNameLst>
                                      </p:cBhvr>
                                      <p:tavLst>
                                        <p:tav tm="0">
                                          <p:val>
                                            <p:fltVal val="90"/>
                                          </p:val>
                                        </p:tav>
                                        <p:tav tm="100000">
                                          <p:val>
                                            <p:fltVal val="0"/>
                                          </p:val>
                                        </p:tav>
                                      </p:tavLst>
                                    </p:anim>
                                    <p:animEffect transition="in" filter="fad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971800" y="152400"/>
            <a:ext cx="2895600" cy="1676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600" dirty="0" smtClean="0">
                <a:latin typeface="NikoshBAN" pitchFamily="2" charset="0"/>
                <a:cs typeface="NikoshBAN" pitchFamily="2" charset="0"/>
              </a:rPr>
              <a:t>একক  কাজ </a:t>
            </a:r>
            <a:endParaRPr lang="en-US" sz="3600" dirty="0">
              <a:latin typeface="NikoshBAN" pitchFamily="2" charset="0"/>
              <a:cs typeface="NikoshBAN" pitchFamily="2" charset="0"/>
            </a:endParaRPr>
          </a:p>
        </p:txBody>
      </p:sp>
      <p:sp>
        <p:nvSpPr>
          <p:cNvPr id="3" name="TextBox 2"/>
          <p:cNvSpPr txBox="1"/>
          <p:nvPr/>
        </p:nvSpPr>
        <p:spPr>
          <a:xfrm>
            <a:off x="304800" y="2209800"/>
            <a:ext cx="8839200" cy="707886"/>
          </a:xfrm>
          <a:prstGeom prst="rect">
            <a:avLst/>
          </a:prstGeom>
          <a:noFill/>
        </p:spPr>
        <p:txBody>
          <a:bodyPr wrap="square" rtlCol="0">
            <a:spAutoFit/>
          </a:bodyPr>
          <a:lstStyle/>
          <a:p>
            <a:pPr marL="285750" indent="-285750">
              <a:buFont typeface="Wingdings" pitchFamily="2" charset="2"/>
              <a:buChar char="v"/>
            </a:pPr>
            <a:r>
              <a:rPr lang="bn-BD" sz="4000" dirty="0" smtClean="0">
                <a:latin typeface="NikoshBAN" pitchFamily="2" charset="0"/>
                <a:cs typeface="NikoshBAN" pitchFamily="2" charset="0"/>
              </a:rPr>
              <a:t>কৃষি সমবায়ের দুটি  কাজ  লিখ । </a:t>
            </a:r>
            <a:endParaRPr lang="en-US" sz="4000" dirty="0">
              <a:latin typeface="NikoshBAN" pitchFamily="2" charset="0"/>
              <a:cs typeface="NikoshBAN" pitchFamily="2" charset="0"/>
            </a:endParaRPr>
          </a:p>
        </p:txBody>
      </p:sp>
      <p:sp>
        <p:nvSpPr>
          <p:cNvPr id="4" name="TextBox 3"/>
          <p:cNvSpPr txBox="1"/>
          <p:nvPr/>
        </p:nvSpPr>
        <p:spPr>
          <a:xfrm>
            <a:off x="533400" y="2917686"/>
            <a:ext cx="655320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itchFamily="2" charset="2"/>
              <a:buChar char="ü"/>
            </a:pPr>
            <a:r>
              <a:rPr lang="bn-BD" sz="3200" dirty="0" smtClean="0">
                <a:latin typeface="NikoshBAN" pitchFamily="2" charset="0"/>
                <a:cs typeface="NikoshBAN" pitchFamily="2" charset="0"/>
              </a:rPr>
              <a:t>১। কৃষিতে অধিক  উৎপাদন বৃদ্ধি । </a:t>
            </a:r>
          </a:p>
          <a:p>
            <a:pPr marL="285750" indent="-285750">
              <a:buFont typeface="Wingdings" pitchFamily="2" charset="2"/>
              <a:buChar char="ü"/>
            </a:pPr>
            <a:r>
              <a:rPr lang="bn-BD" sz="3200" dirty="0" smtClean="0">
                <a:latin typeface="NikoshBAN" pitchFamily="2" charset="0"/>
                <a:cs typeface="NikoshBAN" pitchFamily="2" charset="0"/>
              </a:rPr>
              <a:t>২। কৃষকদের আর্থিক প্রণোদনা সহায়তা।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7392356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6096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400" dirty="0" smtClean="0">
                <a:latin typeface="NikoshBAN" pitchFamily="2" charset="0"/>
                <a:cs typeface="NikoshBAN" pitchFamily="2" charset="0"/>
              </a:rPr>
              <a:t>চল আমরা  আরও কিছু  ছবি দেখি----------------------- </a:t>
            </a:r>
            <a:endParaRPr lang="en-US" sz="2400" dirty="0">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0985" y="838200"/>
            <a:ext cx="3937000" cy="2362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868723"/>
            <a:ext cx="4222785" cy="247173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9982" y="4019819"/>
            <a:ext cx="3669418" cy="2067106"/>
          </a:xfrm>
          <a:prstGeom prst="rect">
            <a:avLst/>
          </a:prstGeom>
        </p:spPr>
      </p:pic>
      <p:sp>
        <p:nvSpPr>
          <p:cNvPr id="8" name="TextBox 7"/>
          <p:cNvSpPr txBox="1"/>
          <p:nvPr/>
        </p:nvSpPr>
        <p:spPr>
          <a:xfrm rot="10800000" flipV="1">
            <a:off x="554181" y="3420598"/>
            <a:ext cx="4202003"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err="1" smtClean="0">
                <a:latin typeface="NikoshBAN" pitchFamily="2" charset="0"/>
                <a:cs typeface="NikoshBAN" pitchFamily="2" charset="0"/>
              </a:rPr>
              <a:t>গভীর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নলকূপের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সাহায্যে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উত্তোলন</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10" name="TextBox 9"/>
          <p:cNvSpPr txBox="1"/>
          <p:nvPr/>
        </p:nvSpPr>
        <p:spPr>
          <a:xfrm rot="10800000" flipV="1">
            <a:off x="4863010" y="3389820"/>
            <a:ext cx="420200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800" dirty="0" smtClean="0">
                <a:latin typeface="NikoshBAN" pitchFamily="2" charset="0"/>
                <a:cs typeface="NikoshBAN" pitchFamily="2" charset="0"/>
              </a:rPr>
              <a:t>বিভিন্ন ধরনের কৃষি উপকরণ </a:t>
            </a:r>
            <a:endParaRPr lang="en-US" sz="2800" dirty="0">
              <a:latin typeface="NikoshBAN" pitchFamily="2" charset="0"/>
              <a:cs typeface="NikoshBAN" pitchFamily="2" charset="0"/>
            </a:endParaRPr>
          </a:p>
        </p:txBody>
      </p:sp>
      <p:sp>
        <p:nvSpPr>
          <p:cNvPr id="11" name="TextBox 10"/>
          <p:cNvSpPr txBox="1"/>
          <p:nvPr/>
        </p:nvSpPr>
        <p:spPr>
          <a:xfrm rot="10800000" flipV="1">
            <a:off x="3276600" y="6095596"/>
            <a:ext cx="3157682"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800" dirty="0" smtClean="0">
                <a:latin typeface="NikoshBAN" pitchFamily="2" charset="0"/>
                <a:cs typeface="NikoshBAN" pitchFamily="2" charset="0"/>
              </a:rPr>
              <a:t>        পাওয়ার টিলার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09827165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81001"/>
            <a:ext cx="3411940" cy="2286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81001"/>
            <a:ext cx="4064000" cy="2286000"/>
          </a:xfrm>
          <a:prstGeom prst="rect">
            <a:avLst/>
          </a:prstGeom>
        </p:spPr>
      </p:pic>
      <p:sp>
        <p:nvSpPr>
          <p:cNvPr id="4" name="TextBox 3"/>
          <p:cNvSpPr txBox="1"/>
          <p:nvPr/>
        </p:nvSpPr>
        <p:spPr>
          <a:xfrm>
            <a:off x="228600" y="2667001"/>
            <a:ext cx="8915400"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800" u="sng" dirty="0" smtClean="0">
                <a:solidFill>
                  <a:srgbClr val="C00000"/>
                </a:solidFill>
                <a:latin typeface="NikoshBAN" pitchFamily="2" charset="0"/>
                <a:cs typeface="NikoshBAN" pitchFamily="2" charset="0"/>
              </a:rPr>
              <a:t>সমবায়ের মাধ্যমে কৃষি উপকরণ সংগ্রহ- </a:t>
            </a:r>
            <a:r>
              <a:rPr lang="bn-BD" sz="2800" dirty="0" smtClean="0">
                <a:latin typeface="NikoshBAN" pitchFamily="2" charset="0"/>
                <a:cs typeface="NikoshBAN" pitchFamily="2" charset="0"/>
              </a:rPr>
              <a:t>এ ব্যবস্থাপনার মাধ্যমে সহজে উপকরণ সংগ্রহ করা যায় । একার পক্ষে যে কাজ করা অসম্ভব সেই কাজ দশ জনের পক্ষে কোনো বিষয় নয় । সমবায়ে মূলত অনেক পূজি থাকে বিধায় সহজে কৃষি উপকরণ সংগ্রহ করা সম্ভব হয়। এবং বিভিন্ন ধরনের কৃষি ঋন পেতে কোনো ঝামেলা পোহাতে হয়না। রেজিষ্ট্রিকৃত কৃষি সমবায় হলে ঋন দাতা প্রতিষ্ঠান ঋন দিতে স্বাচ্ছন্দবোধ করেন ।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9096155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590800" y="304800"/>
            <a:ext cx="3200400" cy="1600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000" dirty="0" smtClean="0">
                <a:latin typeface="NikoshBAN" pitchFamily="2" charset="0"/>
                <a:cs typeface="NikoshBAN" pitchFamily="2" charset="0"/>
              </a:rPr>
              <a:t>জোড়ায় কাজ </a:t>
            </a:r>
            <a:endParaRPr lang="en-US" sz="4000" dirty="0">
              <a:latin typeface="NikoshBAN" pitchFamily="2" charset="0"/>
              <a:cs typeface="NikoshBAN" pitchFamily="2" charset="0"/>
            </a:endParaRPr>
          </a:p>
        </p:txBody>
      </p:sp>
      <p:sp>
        <p:nvSpPr>
          <p:cNvPr id="3" name="TextBox 2"/>
          <p:cNvSpPr txBox="1"/>
          <p:nvPr/>
        </p:nvSpPr>
        <p:spPr>
          <a:xfrm>
            <a:off x="228600" y="2133600"/>
            <a:ext cx="899160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a:buFont typeface="Wingdings" pitchFamily="2" charset="2"/>
              <a:buChar char="Ø"/>
            </a:pPr>
            <a:r>
              <a:rPr lang="bn-BD" sz="2800" dirty="0" smtClean="0">
                <a:latin typeface="NikoshBAN" pitchFamily="2" charset="0"/>
                <a:cs typeface="NikoshBAN" pitchFamily="2" charset="0"/>
              </a:rPr>
              <a:t>সমবায়ের  মাধ্যমে  সংগ্রহ যোগ্য কৃষি  উপকরণের  তালিকা  তৈরি  কর।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87395276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57200" y="228600"/>
            <a:ext cx="2057400" cy="2057400"/>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3" name="TextBox 2"/>
          <p:cNvSpPr txBox="1"/>
          <p:nvPr/>
        </p:nvSpPr>
        <p:spPr>
          <a:xfrm>
            <a:off x="228600" y="2590800"/>
            <a:ext cx="8839200" cy="1323439"/>
          </a:xfrm>
          <a:prstGeom prst="rect">
            <a:avLst/>
          </a:prstGeom>
          <a:noFill/>
        </p:spPr>
        <p:txBody>
          <a:bodyPr wrap="square" rtlCol="0">
            <a:spAutoFit/>
          </a:bodyPr>
          <a:lstStyle/>
          <a:p>
            <a:pPr marL="285750" indent="-285750">
              <a:buFont typeface="Wingdings" pitchFamily="2" charset="2"/>
              <a:buChar char="v"/>
            </a:pPr>
            <a:r>
              <a:rPr lang="bn-BD" sz="3200" dirty="0" smtClean="0">
                <a:latin typeface="NikoshBAN" pitchFamily="2" charset="0"/>
                <a:cs typeface="NikoshBAN" pitchFamily="2" charset="0"/>
              </a:rPr>
              <a:t>পরিবেশ বান্ধব  কৃষি  প্রযুক্তি  কোনটি ? </a:t>
            </a:r>
          </a:p>
          <a:p>
            <a:r>
              <a:rPr lang="bn-BD" dirty="0">
                <a:latin typeface="NikoshBAN" pitchFamily="2" charset="0"/>
                <a:cs typeface="NikoshBAN" pitchFamily="2" charset="0"/>
              </a:rPr>
              <a:t> </a:t>
            </a:r>
            <a:r>
              <a:rPr lang="bn-BD" dirty="0" smtClean="0">
                <a:latin typeface="NikoshBAN" pitchFamily="2" charset="0"/>
                <a:cs typeface="NikoshBAN" pitchFamily="2" charset="0"/>
              </a:rPr>
              <a:t>  </a:t>
            </a:r>
            <a:r>
              <a:rPr lang="bn-BD" sz="2400" dirty="0" smtClean="0">
                <a:latin typeface="NikoshBAN" pitchFamily="2" charset="0"/>
                <a:cs typeface="NikoshBAN" pitchFamily="2" charset="0"/>
              </a:rPr>
              <a:t>(ক) বালাই নাশক      (খ)  রাসায়নিক  সার  ব্যবহার    (গ)  শস্য পর্যায় অবলম্বন   (ঘ) গদাম জাত করণের রাসায়নিক দ্রব্য ব্যবহার  </a:t>
            </a:r>
            <a:endParaRPr lang="en-US" sz="2400" dirty="0">
              <a:latin typeface="NikoshBAN" pitchFamily="2" charset="0"/>
              <a:cs typeface="NikoshBAN" pitchFamily="2" charset="0"/>
            </a:endParaRPr>
          </a:p>
        </p:txBody>
      </p:sp>
      <p:sp>
        <p:nvSpPr>
          <p:cNvPr id="4" name="TextBox 3"/>
          <p:cNvSpPr txBox="1"/>
          <p:nvPr/>
        </p:nvSpPr>
        <p:spPr>
          <a:xfrm>
            <a:off x="228600" y="3914239"/>
            <a:ext cx="8839200" cy="523220"/>
          </a:xfrm>
          <a:prstGeom prst="rect">
            <a:avLst/>
          </a:prstGeom>
          <a:noFill/>
        </p:spPr>
        <p:txBody>
          <a:bodyPr wrap="square" rtlCol="0">
            <a:spAutoFit/>
          </a:bodyPr>
          <a:lstStyle/>
          <a:p>
            <a:pPr marL="285750" indent="-285750">
              <a:buFont typeface="Wingdings" pitchFamily="2" charset="2"/>
              <a:buChar char="v"/>
            </a:pPr>
            <a:r>
              <a:rPr lang="bn-BD" sz="2800" dirty="0" smtClean="0">
                <a:latin typeface="NikoshBAN" pitchFamily="2" charset="0"/>
                <a:cs typeface="NikoshBAN" pitchFamily="2" charset="0"/>
              </a:rPr>
              <a:t>কৃষি কাজে সব চেয়ে নিরাপদ পানি ব্যবহারের উৎস হচ্ছে </a:t>
            </a:r>
            <a:r>
              <a:rPr lang="bn-BD" sz="2400" dirty="0" smtClean="0">
                <a:latin typeface="NikoshBAN" pitchFamily="2" charset="0"/>
                <a:cs typeface="NikoshBAN" pitchFamily="2" charset="0"/>
              </a:rPr>
              <a:t>? </a:t>
            </a:r>
          </a:p>
        </p:txBody>
      </p:sp>
      <p:sp>
        <p:nvSpPr>
          <p:cNvPr id="5" name="TextBox 4"/>
          <p:cNvSpPr txBox="1"/>
          <p:nvPr/>
        </p:nvSpPr>
        <p:spPr>
          <a:xfrm>
            <a:off x="464127" y="4375904"/>
            <a:ext cx="8153400" cy="461665"/>
          </a:xfrm>
          <a:prstGeom prst="rect">
            <a:avLst/>
          </a:prstGeom>
          <a:noFill/>
        </p:spPr>
        <p:txBody>
          <a:bodyPr wrap="square" rtlCol="0">
            <a:spAutoFit/>
          </a:bodyPr>
          <a:lstStyle/>
          <a:p>
            <a:pPr marL="342900" indent="-342900">
              <a:buFont typeface="Wingdings" pitchFamily="2" charset="2"/>
              <a:buChar char="ü"/>
            </a:pPr>
            <a:r>
              <a:rPr lang="bn-BD" sz="2400" dirty="0">
                <a:latin typeface="NikoshBAN" pitchFamily="2" charset="0"/>
                <a:cs typeface="NikoshBAN" pitchFamily="2" charset="0"/>
              </a:rPr>
              <a:t> উত্তরঃ জলাধারে সঞ্চিত পানি </a:t>
            </a:r>
            <a:r>
              <a:rPr lang="bn-BD" dirty="0">
                <a:latin typeface="NikoshBAN" pitchFamily="2" charset="0"/>
                <a:cs typeface="NikoshBAN" pitchFamily="2" charset="0"/>
              </a:rPr>
              <a:t>। </a:t>
            </a:r>
            <a:endParaRPr lang="en-US" dirty="0">
              <a:latin typeface="NikoshBAN" pitchFamily="2" charset="0"/>
              <a:cs typeface="NikoshBAN" pitchFamily="2" charset="0"/>
            </a:endParaRPr>
          </a:p>
        </p:txBody>
      </p:sp>
      <p:sp>
        <p:nvSpPr>
          <p:cNvPr id="6" name="Flowchart: Connector 5"/>
          <p:cNvSpPr/>
          <p:nvPr/>
        </p:nvSpPr>
        <p:spPr>
          <a:xfrm>
            <a:off x="5486400" y="3124201"/>
            <a:ext cx="381000" cy="3048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83038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352800" y="152400"/>
            <a:ext cx="2209800" cy="2209800"/>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latin typeface="NikoshBAN" pitchFamily="2" charset="0"/>
                <a:cs typeface="NikoshBAN" pitchFamily="2" charset="0"/>
              </a:rPr>
              <a:t>বাড়ির কাজ </a:t>
            </a:r>
            <a:endParaRPr lang="en-US" sz="2800" dirty="0">
              <a:latin typeface="NikoshBAN" pitchFamily="2" charset="0"/>
              <a:cs typeface="NikoshBAN" pitchFamily="2" charset="0"/>
            </a:endParaRPr>
          </a:p>
        </p:txBody>
      </p:sp>
      <p:sp>
        <p:nvSpPr>
          <p:cNvPr id="3" name="TextBox 2"/>
          <p:cNvSpPr txBox="1"/>
          <p:nvPr/>
        </p:nvSpPr>
        <p:spPr>
          <a:xfrm>
            <a:off x="228600" y="2849525"/>
            <a:ext cx="89154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buFont typeface="Wingdings" pitchFamily="2" charset="2"/>
              <a:buChar char="v"/>
            </a:pPr>
            <a:r>
              <a:rPr lang="bn-BD" sz="3600" dirty="0" smtClean="0">
                <a:latin typeface="NikoshBAN" pitchFamily="2" charset="0"/>
                <a:cs typeface="NikoshBAN" pitchFamily="2" charset="0"/>
              </a:rPr>
              <a:t>কৃষকের  উন্নয়নে কৃষি সমবায়ের গুরুত্ব আলোচনা কর।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68244534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095666"/>
            <a:ext cx="7543800" cy="4542504"/>
          </a:xfrm>
          <a:prstGeom prst="rect">
            <a:avLst/>
          </a:prstGeom>
        </p:spPr>
      </p:pic>
      <p:sp>
        <p:nvSpPr>
          <p:cNvPr id="3" name="TextBox 2"/>
          <p:cNvSpPr txBox="1"/>
          <p:nvPr/>
        </p:nvSpPr>
        <p:spPr>
          <a:xfrm>
            <a:off x="1600200" y="914400"/>
            <a:ext cx="7543800" cy="1446550"/>
          </a:xfrm>
          <a:prstGeom prst="rect">
            <a:avLst/>
          </a:prstGeom>
          <a:noFill/>
        </p:spPr>
        <p:txBody>
          <a:bodyPr wrap="square" rtlCol="0">
            <a:spAutoFit/>
          </a:bodyPr>
          <a:lstStyle/>
          <a:p>
            <a:r>
              <a:rPr lang="bn-BD" sz="8800" dirty="0" smtClean="0">
                <a:latin typeface="NikoshBAN" pitchFamily="2" charset="0"/>
                <a:cs typeface="NikoshBAN" pitchFamily="2" charset="0"/>
              </a:rPr>
              <a:t> সবাইকে ধন্যবাদ </a:t>
            </a:r>
            <a:endParaRPr lang="en-US" sz="8800" dirty="0">
              <a:latin typeface="NikoshBAN" pitchFamily="2" charset="0"/>
              <a:cs typeface="NikoshBAN" pitchFamily="2" charset="0"/>
            </a:endParaRPr>
          </a:p>
        </p:txBody>
      </p:sp>
    </p:spTree>
    <p:extLst>
      <p:ext uri="{BB962C8B-B14F-4D97-AF65-F5344CB8AC3E}">
        <p14:creationId xmlns:p14="http://schemas.microsoft.com/office/powerpoint/2010/main" val="126747169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646218" y="152400"/>
            <a:ext cx="36576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600" dirty="0" smtClean="0">
                <a:latin typeface="NikoshBAN" pitchFamily="2" charset="0"/>
                <a:cs typeface="NikoshBAN" pitchFamily="2" charset="0"/>
              </a:rPr>
              <a:t>শিক্ষক  পরিচিতি </a:t>
            </a:r>
            <a:endParaRPr lang="en-US" sz="3600" dirty="0">
              <a:latin typeface="NikoshBAN" pitchFamily="2" charset="0"/>
              <a:cs typeface="NikoshBAN" pitchFamily="2" charset="0"/>
            </a:endParaRPr>
          </a:p>
        </p:txBody>
      </p:sp>
      <p:sp>
        <p:nvSpPr>
          <p:cNvPr id="3" name="Frame 2"/>
          <p:cNvSpPr/>
          <p:nvPr/>
        </p:nvSpPr>
        <p:spPr>
          <a:xfrm>
            <a:off x="311727" y="1981200"/>
            <a:ext cx="4475018" cy="2971800"/>
          </a:xfrm>
          <a:prstGeom prst="frame">
            <a:avLst>
              <a:gd name="adj1" fmla="val 2775"/>
            </a:avLst>
          </a:prstGeom>
        </p:spPr>
        <p:style>
          <a:lnRef idx="1">
            <a:schemeClr val="accent3"/>
          </a:lnRef>
          <a:fillRef idx="3">
            <a:schemeClr val="accent3"/>
          </a:fillRef>
          <a:effectRef idx="2">
            <a:schemeClr val="accent3"/>
          </a:effectRef>
          <a:fontRef idx="minor">
            <a:schemeClr val="lt1"/>
          </a:fontRef>
        </p:style>
        <p:txBody>
          <a:bodyPr rtlCol="0" anchor="ctr"/>
          <a:lstStyle/>
          <a:p>
            <a:r>
              <a:rPr lang="bn-BD" sz="2800" dirty="0" smtClean="0">
                <a:solidFill>
                  <a:schemeClr val="tx1"/>
                </a:solidFill>
                <a:latin typeface="NikoshBAN" pitchFamily="2" charset="0"/>
                <a:cs typeface="NikoshBAN" pitchFamily="2" charset="0"/>
              </a:rPr>
              <a:t>মোঃ এনামুল হক </a:t>
            </a:r>
          </a:p>
          <a:p>
            <a:r>
              <a:rPr lang="bn-BD" sz="2800" dirty="0" smtClean="0">
                <a:solidFill>
                  <a:schemeClr val="tx1"/>
                </a:solidFill>
                <a:latin typeface="NikoshBAN" pitchFamily="2" charset="0"/>
                <a:cs typeface="NikoshBAN" pitchFamily="2" charset="0"/>
              </a:rPr>
              <a:t>সহকারী শিক্ষক (আইসিটি) </a:t>
            </a:r>
          </a:p>
          <a:p>
            <a:r>
              <a:rPr lang="bn-BD" sz="2800" dirty="0" smtClean="0">
                <a:solidFill>
                  <a:schemeClr val="tx1"/>
                </a:solidFill>
                <a:latin typeface="NikoshBAN" pitchFamily="2" charset="0"/>
                <a:cs typeface="NikoshBAN" pitchFamily="2" charset="0"/>
              </a:rPr>
              <a:t>Email: </a:t>
            </a:r>
            <a:r>
              <a:rPr lang="bn-BD" sz="2800" dirty="0" smtClean="0">
                <a:solidFill>
                  <a:srgbClr val="FF0000"/>
                </a:solidFill>
                <a:latin typeface="NikoshBAN" pitchFamily="2" charset="0"/>
                <a:cs typeface="NikoshBAN" pitchFamily="2" charset="0"/>
                <a:hlinkClick r:id="rId2"/>
              </a:rPr>
              <a:t>anamulh52@gmail.com</a:t>
            </a:r>
            <a:r>
              <a:rPr lang="bn-BD"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981200"/>
            <a:ext cx="2971800" cy="2971800"/>
          </a:xfrm>
          <a:prstGeom prst="rect">
            <a:avLst/>
          </a:prstGeom>
        </p:spPr>
      </p:pic>
      <p:sp>
        <p:nvSpPr>
          <p:cNvPr id="5" name="TextBox 4"/>
          <p:cNvSpPr txBox="1"/>
          <p:nvPr/>
        </p:nvSpPr>
        <p:spPr>
          <a:xfrm>
            <a:off x="152400" y="5257800"/>
            <a:ext cx="89916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000" dirty="0" err="1" smtClean="0">
                <a:latin typeface="NikoshBAN" pitchFamily="2" charset="0"/>
                <a:cs typeface="NikoshBAN" pitchFamily="2" charset="0"/>
              </a:rPr>
              <a:t>হাজী</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উচ্চ</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বিদ্যালয়</a:t>
            </a:r>
            <a:r>
              <a:rPr lang="en-US" sz="4000" dirty="0" smtClean="0">
                <a:latin typeface="NikoshBAN" pitchFamily="2" charset="0"/>
                <a:cs typeface="NikoshBAN" pitchFamily="2" charset="0"/>
              </a:rPr>
              <a:t> , </a:t>
            </a:r>
            <a:r>
              <a:rPr lang="en-US" sz="4000" dirty="0" err="1" smtClean="0">
                <a:latin typeface="NikoshBAN" pitchFamily="2" charset="0"/>
                <a:cs typeface="NikoshBAN" pitchFamily="2" charset="0"/>
              </a:rPr>
              <a:t>দোয়ারা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বাজার</a:t>
            </a:r>
            <a:r>
              <a:rPr lang="en-US" sz="4000" dirty="0" smtClean="0">
                <a:latin typeface="NikoshBAN" pitchFamily="2" charset="0"/>
                <a:cs typeface="NikoshBAN" pitchFamily="2" charset="0"/>
              </a:rPr>
              <a:t> , </a:t>
            </a:r>
            <a:r>
              <a:rPr lang="en-US" sz="4000" dirty="0" err="1" smtClean="0">
                <a:latin typeface="NikoshBAN" pitchFamily="2" charset="0"/>
                <a:cs typeface="NikoshBAN" pitchFamily="2" charset="0"/>
              </a:rPr>
              <a:t>সুনামগঞ্জ</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246968837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819400" y="152400"/>
            <a:ext cx="3505200" cy="1752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000" dirty="0" smtClean="0">
                <a:latin typeface="NikoshBAN" pitchFamily="2" charset="0"/>
                <a:cs typeface="NikoshBAN" pitchFamily="2" charset="0"/>
              </a:rPr>
              <a:t>পাঠ পরিচিতি </a:t>
            </a:r>
            <a:endParaRPr lang="en-US" sz="4000" dirty="0">
              <a:latin typeface="NikoshBAN" pitchFamily="2" charset="0"/>
              <a:cs typeface="NikoshBAN" pitchFamily="2" charset="0"/>
            </a:endParaRPr>
          </a:p>
        </p:txBody>
      </p:sp>
      <p:sp>
        <p:nvSpPr>
          <p:cNvPr id="3" name="Rectangle 2"/>
          <p:cNvSpPr/>
          <p:nvPr/>
        </p:nvSpPr>
        <p:spPr>
          <a:xfrm>
            <a:off x="304800" y="1905000"/>
            <a:ext cx="3886200" cy="4495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bn-BD" sz="4400" dirty="0" smtClean="0">
                <a:latin typeface="NikoshBAN" pitchFamily="2" charset="0"/>
                <a:cs typeface="NikoshBAN" pitchFamily="2" charset="0"/>
              </a:rPr>
              <a:t>শ্রেণিঃ নবম </a:t>
            </a:r>
          </a:p>
          <a:p>
            <a:r>
              <a:rPr lang="bn-BD" sz="4400" dirty="0" smtClean="0">
                <a:latin typeface="NikoshBAN" pitchFamily="2" charset="0"/>
                <a:cs typeface="NikoshBAN" pitchFamily="2" charset="0"/>
              </a:rPr>
              <a:t>বিষয়ঃ কৃষি শিক্ষা </a:t>
            </a:r>
          </a:p>
          <a:p>
            <a:r>
              <a:rPr lang="bn-BD" sz="4400" dirty="0" smtClean="0">
                <a:latin typeface="NikoshBAN" pitchFamily="2" charset="0"/>
                <a:cs typeface="NikoshBAN" pitchFamily="2" charset="0"/>
              </a:rPr>
              <a:t>অধ্যায়ঃ </a:t>
            </a:r>
            <a:r>
              <a:rPr lang="en-US" sz="4400" dirty="0" smtClean="0">
                <a:latin typeface="NikoshBAN" pitchFamily="2" charset="0"/>
                <a:cs typeface="NikoshBAN" pitchFamily="2" charset="0"/>
              </a:rPr>
              <a:t>6ষ্ট </a:t>
            </a:r>
            <a:endParaRPr lang="bn-BD" sz="4400" dirty="0" smtClean="0">
              <a:latin typeface="NikoshBAN" pitchFamily="2" charset="0"/>
              <a:cs typeface="NikoshBAN" pitchFamily="2" charset="0"/>
            </a:endParaRPr>
          </a:p>
          <a:p>
            <a:r>
              <a:rPr lang="bn-BD" sz="4400" dirty="0" smtClean="0">
                <a:latin typeface="NikoshBAN" pitchFamily="2" charset="0"/>
                <a:cs typeface="NikoshBAN" pitchFamily="2" charset="0"/>
              </a:rPr>
              <a:t>সময়ঃ ৫০ মিনিট </a:t>
            </a:r>
          </a:p>
          <a:p>
            <a:r>
              <a:rPr lang="bn-BD" sz="4400" dirty="0" smtClean="0">
                <a:latin typeface="NikoshBAN" pitchFamily="2" charset="0"/>
                <a:cs typeface="NikoshBAN" pitchFamily="2" charset="0"/>
              </a:rPr>
              <a:t>তারিখঃ০৫/০৯/২০২০ </a:t>
            </a:r>
            <a:endParaRPr lang="en-US" sz="4400" dirty="0">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120900"/>
            <a:ext cx="3048000" cy="4064000"/>
          </a:xfrm>
          <a:prstGeom prst="rect">
            <a:avLst/>
          </a:prstGeom>
        </p:spPr>
      </p:pic>
    </p:spTree>
    <p:extLst>
      <p:ext uri="{BB962C8B-B14F-4D97-AF65-F5344CB8AC3E}">
        <p14:creationId xmlns:p14="http://schemas.microsoft.com/office/powerpoint/2010/main" val="428492655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5105400" cy="523220"/>
          </a:xfrm>
          <a:prstGeom prst="rect">
            <a:avLst/>
          </a:prstGeom>
          <a:noFill/>
        </p:spPr>
        <p:txBody>
          <a:bodyPr wrap="square" rtlCol="0">
            <a:spAutoFit/>
          </a:bodyPr>
          <a:lstStyle/>
          <a:p>
            <a:r>
              <a:rPr lang="en-US" sz="2800" dirty="0" err="1" smtClean="0">
                <a:latin typeface="NikoshBAN" pitchFamily="2" charset="0"/>
                <a:cs typeface="NikoshBAN" pitchFamily="2" charset="0"/>
              </a:rPr>
              <a:t>চল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আমরা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কিছু</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ছবি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দেখি</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066800"/>
            <a:ext cx="4428571" cy="266666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066800"/>
            <a:ext cx="3733800" cy="28003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8227" y="3979719"/>
            <a:ext cx="3191429" cy="2393572"/>
          </a:xfrm>
          <a:prstGeom prst="rect">
            <a:avLst/>
          </a:prstGeom>
        </p:spPr>
      </p:pic>
    </p:spTree>
    <p:extLst>
      <p:ext uri="{BB962C8B-B14F-4D97-AF65-F5344CB8AC3E}">
        <p14:creationId xmlns:p14="http://schemas.microsoft.com/office/powerpoint/2010/main" val="286600391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48000" y="228600"/>
            <a:ext cx="2971800" cy="1524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600" dirty="0" smtClean="0">
                <a:latin typeface="NikoshBAN" pitchFamily="2" charset="0"/>
                <a:cs typeface="NikoshBAN" pitchFamily="2" charset="0"/>
              </a:rPr>
              <a:t>আজকের পাঠ </a:t>
            </a:r>
            <a:endParaRPr lang="en-US" sz="3600" dirty="0">
              <a:latin typeface="NikoshBAN" pitchFamily="2" charset="0"/>
              <a:cs typeface="NikoshBAN" pitchFamily="2" charset="0"/>
            </a:endParaRPr>
          </a:p>
        </p:txBody>
      </p:sp>
      <p:sp>
        <p:nvSpPr>
          <p:cNvPr id="3" name="TextBox 2"/>
          <p:cNvSpPr txBox="1"/>
          <p:nvPr/>
        </p:nvSpPr>
        <p:spPr>
          <a:xfrm>
            <a:off x="2286000" y="2362201"/>
            <a:ext cx="4038600" cy="1107996"/>
          </a:xfrm>
          <a:prstGeom prst="rect">
            <a:avLst/>
          </a:prstGeom>
        </p:spPr>
        <p:style>
          <a:lnRef idx="0">
            <a:scrgbClr r="0" g="0" b="0"/>
          </a:lnRef>
          <a:fillRef idx="1001">
            <a:schemeClr val="lt1"/>
          </a:fillRef>
          <a:effectRef idx="0">
            <a:scrgbClr r="0" g="0" b="0"/>
          </a:effectRef>
          <a:fontRef idx="major"/>
        </p:style>
        <p:txBody>
          <a:bodyPr wrap="square" rtlCol="0">
            <a:spAutoFit/>
          </a:bodyPr>
          <a:lstStyle/>
          <a:p>
            <a:r>
              <a:rPr lang="bn-BD" sz="6600" dirty="0" smtClean="0">
                <a:latin typeface="NikoshBAN" pitchFamily="2" charset="0"/>
                <a:cs typeface="NikoshBAN" pitchFamily="2" charset="0"/>
              </a:rPr>
              <a:t>  কৃষি সমবায় </a:t>
            </a:r>
            <a:endParaRPr lang="en-US" sz="6600"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413" y="3477124"/>
            <a:ext cx="4339771" cy="2438400"/>
          </a:xfrm>
          <a:prstGeom prst="rect">
            <a:avLst/>
          </a:prstGeom>
        </p:spPr>
      </p:pic>
    </p:spTree>
    <p:extLst>
      <p:ext uri="{BB962C8B-B14F-4D97-AF65-F5344CB8AC3E}">
        <p14:creationId xmlns:p14="http://schemas.microsoft.com/office/powerpoint/2010/main" val="317927506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1524000" cy="461665"/>
          </a:xfrm>
          <a:prstGeom prst="rect">
            <a:avLst/>
          </a:prstGeom>
          <a:noFill/>
        </p:spPr>
        <p:txBody>
          <a:bodyPr wrap="square" rtlCol="0">
            <a:spAutoFit/>
          </a:bodyPr>
          <a:lstStyle/>
          <a:p>
            <a:r>
              <a:rPr lang="bn-BD" sz="2400" dirty="0" smtClean="0">
                <a:latin typeface="NikoshBAN" pitchFamily="2" charset="0"/>
                <a:cs typeface="NikoshBAN" pitchFamily="2" charset="0"/>
              </a:rPr>
              <a:t>শিখন ফলঃ </a:t>
            </a:r>
            <a:endParaRPr lang="en-US" sz="2400" dirty="0">
              <a:latin typeface="NikoshBAN" pitchFamily="2" charset="0"/>
              <a:cs typeface="NikoshBAN" pitchFamily="2" charset="0"/>
            </a:endParaRPr>
          </a:p>
        </p:txBody>
      </p:sp>
      <p:sp>
        <p:nvSpPr>
          <p:cNvPr id="3" name="TextBox 2"/>
          <p:cNvSpPr txBox="1"/>
          <p:nvPr/>
        </p:nvSpPr>
        <p:spPr>
          <a:xfrm>
            <a:off x="228600" y="690265"/>
            <a:ext cx="5638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400" dirty="0" smtClean="0">
                <a:latin typeface="NikoshBAN" pitchFamily="2" charset="0"/>
                <a:cs typeface="NikoshBAN" pitchFamily="2" charset="0"/>
              </a:rPr>
              <a:t>এই পাঠ শেষে শিক্ষার্থীরা-----------------</a:t>
            </a:r>
            <a:endParaRPr lang="en-US" sz="2400" dirty="0">
              <a:latin typeface="NikoshBAN" pitchFamily="2" charset="0"/>
              <a:cs typeface="NikoshBAN" pitchFamily="2" charset="0"/>
            </a:endParaRPr>
          </a:p>
        </p:txBody>
      </p:sp>
      <p:sp>
        <p:nvSpPr>
          <p:cNvPr id="4" name="TextBox 3"/>
          <p:cNvSpPr txBox="1"/>
          <p:nvPr/>
        </p:nvSpPr>
        <p:spPr>
          <a:xfrm>
            <a:off x="228600" y="1295400"/>
            <a:ext cx="89154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smtClean="0">
                <a:latin typeface="NikoshBAN" pitchFamily="2" charset="0"/>
                <a:cs typeface="NikoshBAN" pitchFamily="2" charset="0"/>
              </a:rPr>
              <a:t>১। কৃষি  সমবায়ের ধারণা  ব্যাখ্যা  করতে  পারবে । </a:t>
            </a:r>
            <a:endParaRPr lang="en-US" sz="3200" dirty="0">
              <a:latin typeface="NikoshBAN" pitchFamily="2" charset="0"/>
              <a:cs typeface="NikoshBAN" pitchFamily="2" charset="0"/>
            </a:endParaRPr>
          </a:p>
        </p:txBody>
      </p:sp>
      <p:sp>
        <p:nvSpPr>
          <p:cNvPr id="5" name="TextBox 4"/>
          <p:cNvSpPr txBox="1"/>
          <p:nvPr/>
        </p:nvSpPr>
        <p:spPr>
          <a:xfrm>
            <a:off x="228600" y="2057400"/>
            <a:ext cx="8915400"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bn-BD" sz="3200" dirty="0">
                <a:latin typeface="NikoshBAN" pitchFamily="2" charset="0"/>
                <a:cs typeface="NikoshBAN" pitchFamily="2" charset="0"/>
              </a:rPr>
              <a:t>২</a:t>
            </a:r>
            <a:r>
              <a:rPr lang="bn-BD" sz="3200" dirty="0" smtClean="0">
                <a:latin typeface="NikoshBAN" pitchFamily="2" charset="0"/>
                <a:cs typeface="NikoshBAN" pitchFamily="2" charset="0"/>
              </a:rPr>
              <a:t>। কৃষি  সমবায়ের গুরুত্ব বিশ্লেষণ করতে  পারবে । </a:t>
            </a:r>
            <a:endParaRPr lang="en-US" sz="3200" dirty="0">
              <a:latin typeface="NikoshBAN" pitchFamily="2" charset="0"/>
              <a:cs typeface="NikoshBAN" pitchFamily="2" charset="0"/>
            </a:endParaRPr>
          </a:p>
        </p:txBody>
      </p:sp>
      <p:sp>
        <p:nvSpPr>
          <p:cNvPr id="6" name="TextBox 5"/>
          <p:cNvSpPr txBox="1"/>
          <p:nvPr/>
        </p:nvSpPr>
        <p:spPr>
          <a:xfrm>
            <a:off x="228600" y="2819400"/>
            <a:ext cx="8915400"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smtClean="0">
                <a:latin typeface="NikoshBAN" pitchFamily="2" charset="0"/>
                <a:cs typeface="NikoshBAN" pitchFamily="2" charset="0"/>
              </a:rPr>
              <a:t>৩। কৃষি  সমবায়ের মাধ্যমে কৃষি উপকরণ সংগ্রহ ও ব্যবহার ব্যাখ্যা করতে  পারবে ।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49178695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5334000" cy="461665"/>
          </a:xfrm>
          <a:prstGeom prst="rect">
            <a:avLst/>
          </a:prstGeom>
          <a:noFill/>
        </p:spPr>
        <p:txBody>
          <a:bodyPr wrap="square" rtlCol="0">
            <a:spAutoFit/>
          </a:bodyPr>
          <a:lstStyle/>
          <a:p>
            <a:r>
              <a:rPr lang="bn-BD" sz="2400" dirty="0" smtClean="0">
                <a:latin typeface="NikoshBAN" pitchFamily="2" charset="0"/>
                <a:cs typeface="NikoshBAN" pitchFamily="2" charset="0"/>
              </a:rPr>
              <a:t>চল আমরা </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কিছু</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ছবি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দেখি</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27" y="990600"/>
            <a:ext cx="3200400" cy="192024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91072"/>
            <a:ext cx="2743200" cy="2682776"/>
          </a:xfrm>
          <a:prstGeom prst="rect">
            <a:avLst/>
          </a:prstGeom>
        </p:spPr>
      </p:pic>
      <p:sp>
        <p:nvSpPr>
          <p:cNvPr id="5" name="TextBox 4"/>
          <p:cNvSpPr txBox="1"/>
          <p:nvPr/>
        </p:nvSpPr>
        <p:spPr>
          <a:xfrm>
            <a:off x="235527" y="3073848"/>
            <a:ext cx="3200400" cy="461665"/>
          </a:xfrm>
          <a:prstGeom prst="rect">
            <a:avLst/>
          </a:prstGeom>
          <a:noFill/>
        </p:spPr>
        <p:txBody>
          <a:bodyPr wrap="square" rtlCol="0">
            <a:spAutoFit/>
          </a:bodyPr>
          <a:lstStyle/>
          <a:p>
            <a:r>
              <a:rPr lang="bn-BD" sz="2400" dirty="0" smtClean="0">
                <a:latin typeface="NikoshBAN" pitchFamily="2" charset="0"/>
                <a:cs typeface="NikoshBAN" pitchFamily="2" charset="0"/>
              </a:rPr>
              <a:t>একা ধান কাটা </a:t>
            </a:r>
            <a:endParaRPr lang="en-US" sz="2400" dirty="0">
              <a:latin typeface="NikoshBAN" pitchFamily="2" charset="0"/>
              <a:cs typeface="NikoshBAN" pitchFamily="2" charset="0"/>
            </a:endParaRPr>
          </a:p>
        </p:txBody>
      </p:sp>
      <p:sp>
        <p:nvSpPr>
          <p:cNvPr id="6" name="TextBox 5"/>
          <p:cNvSpPr txBox="1"/>
          <p:nvPr/>
        </p:nvSpPr>
        <p:spPr>
          <a:xfrm>
            <a:off x="5105400" y="3200400"/>
            <a:ext cx="2743200" cy="400110"/>
          </a:xfrm>
          <a:prstGeom prst="rect">
            <a:avLst/>
          </a:prstGeom>
          <a:noFill/>
        </p:spPr>
        <p:txBody>
          <a:bodyPr wrap="square" rtlCol="0">
            <a:spAutoFit/>
          </a:bodyPr>
          <a:lstStyle/>
          <a:p>
            <a:r>
              <a:rPr lang="bn-BD" sz="2000" dirty="0" smtClean="0">
                <a:latin typeface="NikoshBAN" pitchFamily="2" charset="0"/>
                <a:cs typeface="NikoshBAN" pitchFamily="2" charset="0"/>
              </a:rPr>
              <a:t>সমবায়ের  মাধ্যমে ধান কাটা </a:t>
            </a:r>
            <a:endParaRPr lang="en-US" sz="2000" dirty="0">
              <a:latin typeface="NikoshBAN" pitchFamily="2" charset="0"/>
              <a:cs typeface="NikoshBAN" pitchFamily="2" charset="0"/>
            </a:endParaRPr>
          </a:p>
        </p:txBody>
      </p:sp>
      <p:sp>
        <p:nvSpPr>
          <p:cNvPr id="7" name="TextBox 6"/>
          <p:cNvSpPr txBox="1"/>
          <p:nvPr/>
        </p:nvSpPr>
        <p:spPr>
          <a:xfrm>
            <a:off x="235527" y="3962400"/>
            <a:ext cx="8908473"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buFont typeface="Wingdings" pitchFamily="2" charset="2"/>
              <a:buChar char="Ø"/>
            </a:pPr>
            <a:r>
              <a:rPr lang="bn-BD" sz="2400" u="sng" dirty="0" smtClean="0">
                <a:latin typeface="NikoshBAN" pitchFamily="2" charset="0"/>
                <a:cs typeface="NikoshBAN" pitchFamily="2" charset="0"/>
              </a:rPr>
              <a:t>কৃষি  সমবায়ঃ </a:t>
            </a:r>
            <a:r>
              <a:rPr lang="bn-BD" sz="2400" dirty="0" smtClean="0">
                <a:latin typeface="NikoshBAN" pitchFamily="2" charset="0"/>
                <a:cs typeface="NikoshBAN" pitchFamily="2" charset="0"/>
              </a:rPr>
              <a:t>কৃষি কাজের জন্য প্রয়োজনীয় মূলধন সংগ্রহ ,কৃষি যান্ত্রিকীকরণ ,    ফসল উৎপাদন, সংগ্রহ উত্তর ফসল পরিচর্যা, গুদামজাতকরণ, পরিবহণ এবং বাজারজাতকরণ সকল </a:t>
            </a:r>
          </a:p>
          <a:p>
            <a:r>
              <a:rPr lang="bn-BD" sz="2400" dirty="0" smtClean="0">
                <a:latin typeface="NikoshBAN" pitchFamily="2" charset="0"/>
                <a:cs typeface="NikoshBAN" pitchFamily="2" charset="0"/>
              </a:rPr>
              <a:t>    কাজ সমবায়ের সদস্যরা সুচারুরূপে সম্পন্ন করার জন্য সীমিত সংখ্যক কৃষক একমত হয়ে  যে     সংগঠন গড়ে তোলে তাকে কৃষি সমবায় বলে।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127410963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85800"/>
            <a:ext cx="7945349" cy="4419600"/>
          </a:xfrm>
          <a:prstGeom prst="rect">
            <a:avLst/>
          </a:prstGeom>
        </p:spPr>
      </p:pic>
    </p:spTree>
    <p:extLst>
      <p:ext uri="{BB962C8B-B14F-4D97-AF65-F5344CB8AC3E}">
        <p14:creationId xmlns:p14="http://schemas.microsoft.com/office/powerpoint/2010/main" val="356293573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5" y="554182"/>
            <a:ext cx="3297828" cy="2057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533400"/>
            <a:ext cx="4572000" cy="1828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2393" y="3276600"/>
            <a:ext cx="4428571" cy="2666667"/>
          </a:xfrm>
          <a:prstGeom prst="rect">
            <a:avLst/>
          </a:prstGeom>
        </p:spPr>
      </p:pic>
      <p:sp>
        <p:nvSpPr>
          <p:cNvPr id="5" name="TextBox 4"/>
          <p:cNvSpPr txBox="1"/>
          <p:nvPr/>
        </p:nvSpPr>
        <p:spPr>
          <a:xfrm>
            <a:off x="623455" y="2743200"/>
            <a:ext cx="3297828" cy="461665"/>
          </a:xfrm>
          <a:prstGeom prst="rect">
            <a:avLst/>
          </a:prstGeom>
          <a:noFill/>
        </p:spPr>
        <p:txBody>
          <a:bodyPr wrap="square" rtlCol="0">
            <a:spAutoFit/>
          </a:bodyPr>
          <a:lstStyle/>
          <a:p>
            <a:r>
              <a:rPr lang="bn-BD" sz="2400" dirty="0" smtClean="0">
                <a:latin typeface="NikoshBAN" pitchFamily="2" charset="0"/>
                <a:cs typeface="NikoshBAN" pitchFamily="2" charset="0"/>
              </a:rPr>
              <a:t>পাচিং পদ্ধতিতে পোকা দমন </a:t>
            </a:r>
            <a:endParaRPr lang="en-US" sz="2400" dirty="0">
              <a:latin typeface="NikoshBAN" pitchFamily="2" charset="0"/>
              <a:cs typeface="NikoshBAN" pitchFamily="2" charset="0"/>
            </a:endParaRPr>
          </a:p>
        </p:txBody>
      </p:sp>
      <p:sp>
        <p:nvSpPr>
          <p:cNvPr id="6" name="TextBox 5"/>
          <p:cNvSpPr txBox="1"/>
          <p:nvPr/>
        </p:nvSpPr>
        <p:spPr>
          <a:xfrm>
            <a:off x="4419600" y="2558534"/>
            <a:ext cx="4534922" cy="461665"/>
          </a:xfrm>
          <a:prstGeom prst="rect">
            <a:avLst/>
          </a:prstGeom>
          <a:noFill/>
        </p:spPr>
        <p:txBody>
          <a:bodyPr wrap="square" rtlCol="0">
            <a:spAutoFit/>
          </a:bodyPr>
          <a:lstStyle/>
          <a:p>
            <a:r>
              <a:rPr lang="bn-BD" sz="2400" dirty="0" smtClean="0">
                <a:latin typeface="NikoshBAN" pitchFamily="2" charset="0"/>
                <a:cs typeface="NikoshBAN" pitchFamily="2" charset="0"/>
              </a:rPr>
              <a:t>আলোর  সাহায্যে পোকা দমন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317295871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459</TotalTime>
  <Words>341</Words>
  <Application>Microsoft Office PowerPoint</Application>
  <PresentationFormat>On-screen Show (4:3)</PresentationFormat>
  <Paragraphs>49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bdakrinfo@gmail.com</cp:lastModifiedBy>
  <cp:revision>30</cp:revision>
  <dcterms:created xsi:type="dcterms:W3CDTF">2006-08-16T00:00:00Z</dcterms:created>
  <dcterms:modified xsi:type="dcterms:W3CDTF">2020-09-06T05:16:32Z</dcterms:modified>
</cp:coreProperties>
</file>