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1887200" cy="6629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42" d="100"/>
          <a:sy n="42" d="100"/>
        </p:scale>
        <p:origin x="-1812" y="-624"/>
      </p:cViewPr>
      <p:guideLst>
        <p:guide orient="horz" pos="2088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094" y="-894"/>
            <a:ext cx="11890294" cy="66302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62246" y="1672723"/>
            <a:ext cx="7343210" cy="1164162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575961" y="2388561"/>
            <a:ext cx="8464470" cy="31828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65484"/>
            <a:ext cx="2674620" cy="45224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65484"/>
            <a:ext cx="7825740" cy="45224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094" y="-894"/>
            <a:ext cx="11890294" cy="66302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65219" y="1669179"/>
            <a:ext cx="7346290" cy="116725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580998" y="2386027"/>
            <a:ext cx="8463686" cy="318211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060704"/>
            <a:ext cx="4160520" cy="3588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021" y="1060704"/>
            <a:ext cx="4160520" cy="3588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060704"/>
            <a:ext cx="4160520" cy="53035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895" y="1645120"/>
            <a:ext cx="4160520" cy="3005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0021" y="1060704"/>
            <a:ext cx="4160520" cy="53035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0021" y="1645120"/>
            <a:ext cx="4160520" cy="3005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06406" y="-1706404"/>
            <a:ext cx="6629400" cy="1004221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20409" y="1523567"/>
            <a:ext cx="6775704" cy="1053113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418" y="2531615"/>
            <a:ext cx="4950113" cy="3213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687340" y="2178272"/>
            <a:ext cx="7533188" cy="602537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637473" y="0"/>
            <a:ext cx="9249728" cy="66294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4879975"/>
            <a:ext cx="4643438" cy="17494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72556" y="1660251"/>
            <a:ext cx="7132320" cy="838529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86523" y="2107845"/>
            <a:ext cx="7925509" cy="71597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096" y="4882279"/>
            <a:ext cx="4646534" cy="174712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094" y="4882916"/>
            <a:ext cx="11890294" cy="174648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353568"/>
            <a:ext cx="9777222" cy="530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063941"/>
            <a:ext cx="9777222" cy="3460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1518" y="5674767"/>
            <a:ext cx="2829154" cy="19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A01DF8-4B4F-4605-9019-E655EA92E161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768" y="6075618"/>
            <a:ext cx="6141720" cy="265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1349" y="5965128"/>
            <a:ext cx="653796" cy="48615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B89E556-01E5-465C-BCF7-6FFE97A82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2"/>
            <a:ext cx="11878459" cy="3414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Sabina Yasmin\Downloads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2020"/>
            <a:ext cx="6835140" cy="316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bina Yasmin\Downloads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140" y="3462020"/>
            <a:ext cx="5052060" cy="316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2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" y="495300"/>
            <a:ext cx="11254740" cy="613410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762000" y="495300"/>
            <a:ext cx="10591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#3. </a:t>
            </a:r>
            <a:r>
              <a:rPr lang="en-US" sz="4000" b="1" dirty="0" err="1" smtClean="0"/>
              <a:t>তবে</a:t>
            </a:r>
            <a:r>
              <a:rPr lang="en-US" sz="4000" b="1" dirty="0" smtClean="0"/>
              <a:t> subordinate clause </a:t>
            </a:r>
            <a:r>
              <a:rPr lang="en-US" sz="4000" b="1" dirty="0" err="1" smtClean="0"/>
              <a:t>এর</a:t>
            </a:r>
            <a:r>
              <a:rPr lang="en-US" sz="4000" b="1" dirty="0" smtClean="0"/>
              <a:t> object </a:t>
            </a:r>
            <a:r>
              <a:rPr lang="en-US" sz="4000" b="1" dirty="0" err="1" smtClean="0"/>
              <a:t>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থাকলে</a:t>
            </a:r>
            <a:r>
              <a:rPr lang="en-US" sz="4000" b="1" dirty="0" smtClean="0"/>
              <a:t> passive voice </a:t>
            </a:r>
            <a:r>
              <a:rPr lang="en-US" sz="4000" b="1" dirty="0" err="1" smtClean="0"/>
              <a:t>হয়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না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Viz</a:t>
            </a:r>
            <a:r>
              <a:rPr lang="en-US" sz="4000" b="1" dirty="0" smtClean="0"/>
              <a:t>: </a:t>
            </a:r>
          </a:p>
          <a:p>
            <a:r>
              <a:rPr lang="en-US" sz="4000" b="1" dirty="0" smtClean="0"/>
              <a:t>Act: I know that he is a good boy.</a:t>
            </a:r>
          </a:p>
          <a:p>
            <a:r>
              <a:rPr lang="en-US" sz="4000" b="1" dirty="0" smtClean="0"/>
              <a:t>Pass: It is known to me that he is a good boy. </a:t>
            </a:r>
          </a:p>
          <a:p>
            <a:r>
              <a:rPr lang="en-US" sz="4000" b="1" dirty="0" smtClean="0"/>
              <a:t>Or: That he is a good boy is known to me.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401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1620519"/>
            <a:ext cx="10698480" cy="2886815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381000" y="342900"/>
            <a:ext cx="1120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#4. People /we subject </a:t>
            </a:r>
            <a:r>
              <a:rPr lang="en-US" sz="4000" b="1" dirty="0" err="1" smtClean="0"/>
              <a:t>হলে</a:t>
            </a:r>
            <a:r>
              <a:rPr lang="en-US" sz="4000" b="1" dirty="0" smtClean="0"/>
              <a:t>  preposition </a:t>
            </a:r>
            <a:r>
              <a:rPr lang="en-US" sz="4000" b="1" dirty="0" err="1" smtClean="0"/>
              <a:t>এবং</a:t>
            </a:r>
            <a:r>
              <a:rPr lang="en-US" sz="4000" b="1" dirty="0" smtClean="0"/>
              <a:t>  object </a:t>
            </a:r>
            <a:r>
              <a:rPr lang="en-US" sz="4000" b="1" dirty="0" err="1" smtClean="0"/>
              <a:t>উহ্য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থাকে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Viz</a:t>
            </a:r>
            <a:r>
              <a:rPr lang="en-US" sz="4000" b="1" dirty="0" smtClean="0"/>
              <a:t>:</a:t>
            </a:r>
          </a:p>
          <a:p>
            <a:r>
              <a:rPr lang="en-US" sz="4000" b="1" dirty="0" smtClean="0"/>
              <a:t>Act: People say that Khan </a:t>
            </a:r>
            <a:r>
              <a:rPr lang="en-US" sz="4000" b="1" dirty="0" err="1" smtClean="0"/>
              <a:t>Jahan</a:t>
            </a:r>
            <a:r>
              <a:rPr lang="en-US" sz="4000" b="1" dirty="0" smtClean="0"/>
              <a:t> Ali is a great saint.</a:t>
            </a:r>
          </a:p>
          <a:p>
            <a:r>
              <a:rPr lang="en-US" sz="4000" b="1" dirty="0" smtClean="0"/>
              <a:t>Pass: It is said that Khan </a:t>
            </a:r>
            <a:r>
              <a:rPr lang="en-US" sz="4000" b="1" dirty="0" err="1" smtClean="0"/>
              <a:t>Jahan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ali</a:t>
            </a:r>
            <a:r>
              <a:rPr lang="en-US" sz="4000" b="1" dirty="0" smtClean="0"/>
              <a:t> is a great saint.</a:t>
            </a:r>
          </a:p>
          <a:p>
            <a:r>
              <a:rPr lang="en-US" sz="4000" b="1" dirty="0" smtClean="0"/>
              <a:t>Act: We know that the earth is round. </a:t>
            </a:r>
          </a:p>
          <a:p>
            <a:r>
              <a:rPr lang="en-US" sz="4000" b="1" dirty="0" smtClean="0"/>
              <a:t>Pass: It is known that the earth is round.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942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1620520"/>
            <a:ext cx="10698480" cy="243078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188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1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bina Yasmin\Desktop\Phot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409700"/>
            <a:ext cx="3124200" cy="2209800"/>
          </a:xfrm>
          <a:effectLst>
            <a:reflection blurRad="6350" stA="50000" endA="300" endPos="38500" dist="50800" dir="5400000" sy="-100000" algn="bl" rotWithShape="0"/>
          </a:effectLst>
          <a:scene3d>
            <a:camera prst="isometricOffAxis1Right"/>
            <a:lightRig rig="threePt" dir="t"/>
          </a:scene3d>
          <a:sp3d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1181100"/>
            <a:ext cx="5943600" cy="4375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Sabina </a:t>
            </a:r>
            <a:r>
              <a:rPr lang="en-US" sz="2400" dirty="0" err="1" smtClean="0"/>
              <a:t>Yeasmin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Lecturer of English </a:t>
            </a:r>
          </a:p>
          <a:p>
            <a:pPr marL="0" indent="0">
              <a:buNone/>
            </a:pPr>
            <a:r>
              <a:rPr lang="en-US" sz="2400" dirty="0" err="1" smtClean="0"/>
              <a:t>Baridhara</a:t>
            </a:r>
            <a:r>
              <a:rPr lang="en-US" sz="2400" dirty="0" smtClean="0"/>
              <a:t> </a:t>
            </a:r>
            <a:r>
              <a:rPr lang="en-US" sz="2400" dirty="0" err="1" smtClean="0"/>
              <a:t>Nazmul</a:t>
            </a:r>
            <a:r>
              <a:rPr lang="en-US" sz="2400" dirty="0" smtClean="0"/>
              <a:t> </a:t>
            </a:r>
            <a:r>
              <a:rPr lang="en-US" sz="2400" dirty="0" err="1" smtClean="0"/>
              <a:t>Ulum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lim</a:t>
            </a:r>
            <a:r>
              <a:rPr lang="en-US" sz="2400" dirty="0" smtClean="0"/>
              <a:t> Madrasah</a:t>
            </a:r>
          </a:p>
          <a:p>
            <a:pPr marL="0" indent="0">
              <a:buNone/>
            </a:pPr>
            <a:r>
              <a:rPr lang="en-US" sz="2400" dirty="0" err="1" smtClean="0"/>
              <a:t>Badda</a:t>
            </a:r>
            <a:r>
              <a:rPr lang="en-US" sz="2400" dirty="0" smtClean="0"/>
              <a:t>, Dhaka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265483"/>
            <a:ext cx="6781800" cy="11049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IDENTITY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7100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76300"/>
            <a:ext cx="10698480" cy="357378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   VOICE </a:t>
            </a:r>
            <a:r>
              <a:rPr lang="en-US" sz="8900" dirty="0" smtClean="0"/>
              <a:t>PART -</a:t>
            </a:r>
            <a:r>
              <a:rPr lang="en-US" sz="8900" dirty="0" smtClean="0"/>
              <a:t>4</a:t>
            </a:r>
            <a:br>
              <a:rPr lang="en-US" sz="89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300" dirty="0" smtClean="0"/>
              <a:t>COMPOUND &amp; COMPLEX SENTENCE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657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42900"/>
            <a:ext cx="9753600" cy="1104900"/>
          </a:xfrm>
        </p:spPr>
        <p:txBody>
          <a:bodyPr>
            <a:noAutofit/>
          </a:bodyPr>
          <a:lstStyle/>
          <a:p>
            <a:r>
              <a:rPr lang="en-US" sz="8000" i="1" dirty="0" smtClean="0"/>
              <a:t>Learning outcome</a:t>
            </a:r>
            <a:endParaRPr lang="en-US" sz="8000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38300"/>
            <a:ext cx="11506200" cy="2886162"/>
          </a:xfrm>
        </p:spPr>
        <p:txBody>
          <a:bodyPr>
            <a:normAutofit fontScale="62500" lnSpcReduction="20000"/>
          </a:bodyPr>
          <a:lstStyle/>
          <a:p>
            <a:r>
              <a:rPr lang="en-US" sz="5700" dirty="0" smtClean="0">
                <a:latin typeface="Adobe Garamond Pro Bold" pitchFamily="18" charset="0"/>
                <a:ea typeface="Adobe Gothic Std B" pitchFamily="34" charset="-128"/>
              </a:rPr>
              <a:t> </a:t>
            </a:r>
            <a:r>
              <a:rPr lang="en-US" sz="5700" b="0" dirty="0" smtClean="0">
                <a:latin typeface="Adobe Garamond Pro Bold" pitchFamily="18" charset="0"/>
                <a:ea typeface="Adobe Gothic Std B" pitchFamily="34" charset="-128"/>
              </a:rPr>
              <a:t>At the end of the class, students will be able to :-</a:t>
            </a:r>
          </a:p>
          <a:p>
            <a:r>
              <a:rPr lang="en-US" sz="5700" b="0" dirty="0" smtClean="0">
                <a:latin typeface="Adobe Garamond Pro Bold" pitchFamily="18" charset="0"/>
                <a:ea typeface="Adobe Gothic Std B" pitchFamily="34" charset="-128"/>
              </a:rPr>
              <a:t>        Understand and learn about compound and      	complex sentences.</a:t>
            </a:r>
          </a:p>
          <a:p>
            <a:r>
              <a:rPr lang="en-US" sz="5700" b="0" dirty="0" smtClean="0">
                <a:latin typeface="Adobe Garamond Pro Bold" pitchFamily="18" charset="0"/>
                <a:ea typeface="Adobe Gothic Std B" pitchFamily="34" charset="-128"/>
              </a:rPr>
              <a:t>		 </a:t>
            </a:r>
            <a:r>
              <a:rPr lang="en-US" sz="5700" b="0" dirty="0" err="1" smtClean="0">
                <a:latin typeface="Adobe Garamond Pro Bold" pitchFamily="18" charset="0"/>
                <a:ea typeface="Adobe Gothic Std B" pitchFamily="34" charset="-128"/>
              </a:rPr>
              <a:t>Practise</a:t>
            </a:r>
            <a:r>
              <a:rPr lang="en-US" sz="5700" b="0" dirty="0" smtClean="0">
                <a:latin typeface="Adobe Garamond Pro Bold" pitchFamily="18" charset="0"/>
                <a:ea typeface="Adobe Gothic Std B" pitchFamily="34" charset="-128"/>
              </a:rPr>
              <a:t>  and change from Active to Passive of    			compound and complex sentences and vise versa.</a:t>
            </a: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dobe Garamond Pro Bold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15392" y="3467100"/>
            <a:ext cx="978408" cy="4846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64592" y="2400300"/>
            <a:ext cx="978408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86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28600" y="1257300"/>
            <a:ext cx="10698480" cy="3381236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228600" y="25400"/>
            <a:ext cx="1150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Compound Sentence:</a:t>
            </a:r>
          </a:p>
          <a:p>
            <a:r>
              <a:rPr lang="en-US" sz="4000" b="1" dirty="0" smtClean="0"/>
              <a:t>1.compound sentence এ  subject  </a:t>
            </a:r>
            <a:r>
              <a:rPr lang="en-US" sz="4000" b="1" dirty="0" err="1" smtClean="0"/>
              <a:t>দুইটি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হলে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সাধারণ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নিয়মে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দুটি</a:t>
            </a:r>
            <a:r>
              <a:rPr lang="en-US" sz="4000" b="1" dirty="0" smtClean="0"/>
              <a:t> clause </a:t>
            </a:r>
            <a:r>
              <a:rPr lang="en-US" sz="4000" b="1" dirty="0" err="1" smtClean="0"/>
              <a:t>এর</a:t>
            </a:r>
            <a:r>
              <a:rPr lang="en-US" sz="4000" b="1" dirty="0" smtClean="0"/>
              <a:t>  passive voice </a:t>
            </a:r>
            <a:r>
              <a:rPr lang="en-US" sz="4000" b="1" dirty="0" err="1" smtClean="0"/>
              <a:t>করতে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হবে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Viz</a:t>
            </a:r>
            <a:r>
              <a:rPr lang="en-US" sz="4000" b="1" dirty="0" smtClean="0"/>
              <a:t>:</a:t>
            </a:r>
          </a:p>
          <a:p>
            <a:r>
              <a:rPr lang="en-US" sz="4000" b="1" dirty="0" smtClean="0"/>
              <a:t> Act: He eats rice and I  sing a song.</a:t>
            </a:r>
          </a:p>
          <a:p>
            <a:r>
              <a:rPr lang="en-US" sz="4000" b="1" dirty="0" smtClean="0"/>
              <a:t>Pass. Rice is eaten by him and a song is sung by me.</a:t>
            </a:r>
          </a:p>
          <a:p>
            <a:r>
              <a:rPr lang="en-US" sz="4000" b="1" dirty="0" smtClean="0"/>
              <a:t>Act: The old man shot a bird but god forgave him.</a:t>
            </a:r>
          </a:p>
          <a:p>
            <a:r>
              <a:rPr lang="en-US" sz="4000" b="1" dirty="0" smtClean="0"/>
              <a:t>Pass: A bird was shot by the old man but he was forgiven (by god).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132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1620520"/>
            <a:ext cx="10698480" cy="243078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647700" y="342900"/>
            <a:ext cx="1059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2. </a:t>
            </a:r>
            <a:r>
              <a:rPr lang="en-US" sz="4000" b="1" dirty="0" err="1" smtClean="0"/>
              <a:t>আর</a:t>
            </a:r>
            <a:r>
              <a:rPr lang="en-US" sz="4000" b="1" dirty="0" smtClean="0"/>
              <a:t> subject </a:t>
            </a:r>
            <a:r>
              <a:rPr lang="en-US" sz="4000" b="1" dirty="0" err="1" smtClean="0"/>
              <a:t>একটি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হলে</a:t>
            </a:r>
            <a:r>
              <a:rPr lang="en-US" sz="4000" b="1" dirty="0" smtClean="0"/>
              <a:t> object ও </a:t>
            </a:r>
            <a:r>
              <a:rPr lang="en-US" sz="4000" b="1" dirty="0" err="1" smtClean="0"/>
              <a:t>একটি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হবে</a:t>
            </a:r>
            <a:r>
              <a:rPr lang="en-US" sz="4000" b="1" dirty="0" smtClean="0"/>
              <a:t>। (passive </a:t>
            </a:r>
            <a:r>
              <a:rPr lang="en-US" sz="4000" b="1" dirty="0" err="1" smtClean="0"/>
              <a:t>বাক্যের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শেষে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হবে</a:t>
            </a:r>
            <a:r>
              <a:rPr lang="en-US" sz="4000" b="1" dirty="0" smtClean="0"/>
              <a:t>।) </a:t>
            </a:r>
            <a:r>
              <a:rPr lang="en-US" sz="4000" b="1" dirty="0" err="1" smtClean="0"/>
              <a:t>Viz</a:t>
            </a:r>
            <a:r>
              <a:rPr lang="en-US" sz="4000" b="1" dirty="0" smtClean="0"/>
              <a:t>:</a:t>
            </a:r>
          </a:p>
          <a:p>
            <a:r>
              <a:rPr lang="en-US" sz="4000" b="1" dirty="0" smtClean="0"/>
              <a:t> Act: She cooked food and served me.</a:t>
            </a:r>
          </a:p>
          <a:p>
            <a:r>
              <a:rPr lang="en-US" sz="4000" b="1" dirty="0" smtClean="0"/>
              <a:t>Pass: Food was cooked and I was served by her. </a:t>
            </a:r>
          </a:p>
          <a:p>
            <a:r>
              <a:rPr lang="en-US" sz="4000" b="1" dirty="0" smtClean="0"/>
              <a:t>Act: The lady drank champagne and ate salmon.</a:t>
            </a:r>
          </a:p>
          <a:p>
            <a:r>
              <a:rPr lang="en-US" sz="4000" b="1" dirty="0" smtClean="0"/>
              <a:t>Pass: </a:t>
            </a:r>
            <a:r>
              <a:rPr lang="en-US" sz="4000" b="1" dirty="0" err="1" smtClean="0"/>
              <a:t>Champange</a:t>
            </a:r>
            <a:r>
              <a:rPr lang="en-US" sz="4000" b="1" dirty="0" smtClean="0"/>
              <a:t> was drunk and salmon was eaten by the lady.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438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1620520"/>
            <a:ext cx="10698480" cy="3827780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584200" y="114300"/>
            <a:ext cx="109855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Complex sentence: </a:t>
            </a:r>
          </a:p>
          <a:p>
            <a:r>
              <a:rPr lang="en-US" sz="4000" b="1" dirty="0" smtClean="0"/>
              <a:t>#1. Principal clause </a:t>
            </a:r>
            <a:r>
              <a:rPr lang="en-US" sz="4000" b="1" dirty="0" err="1" smtClean="0"/>
              <a:t>obj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থাকলে</a:t>
            </a:r>
            <a:r>
              <a:rPr lang="en-US" sz="4000" b="1" dirty="0" smtClean="0"/>
              <a:t>  it </a:t>
            </a:r>
            <a:r>
              <a:rPr lang="en-US" sz="4000" b="1" dirty="0" err="1" smtClean="0"/>
              <a:t>কে</a:t>
            </a:r>
            <a:r>
              <a:rPr lang="en-US" sz="4000" b="1" dirty="0" smtClean="0"/>
              <a:t> sub </a:t>
            </a:r>
            <a:r>
              <a:rPr lang="en-US" sz="4000" b="1" dirty="0" err="1" smtClean="0"/>
              <a:t>হিসেবে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ধরতে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হবে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Viz</a:t>
            </a:r>
            <a:r>
              <a:rPr lang="en-US" sz="4000" b="1" dirty="0" smtClean="0"/>
              <a:t>: </a:t>
            </a:r>
          </a:p>
          <a:p>
            <a:r>
              <a:rPr lang="en-US" sz="4000" b="1" dirty="0" smtClean="0"/>
              <a:t>Act: I thought that </a:t>
            </a:r>
            <a:r>
              <a:rPr lang="en-US" sz="4000" b="1" dirty="0" err="1" smtClean="0"/>
              <a:t>Yusha</a:t>
            </a:r>
            <a:r>
              <a:rPr lang="en-US" sz="4000" b="1" dirty="0" smtClean="0"/>
              <a:t> had sung a song.</a:t>
            </a:r>
          </a:p>
          <a:p>
            <a:r>
              <a:rPr lang="en-US" sz="4000" b="1" dirty="0" smtClean="0"/>
              <a:t>Pass: It was thought by me that a song had been sung by </a:t>
            </a:r>
            <a:r>
              <a:rPr lang="en-US" sz="4000" b="1" dirty="0" err="1" smtClean="0"/>
              <a:t>Yusha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Act: I know that you helped him.</a:t>
            </a:r>
          </a:p>
          <a:p>
            <a:r>
              <a:rPr lang="en-US" sz="4000" b="1" dirty="0" smtClean="0"/>
              <a:t>Pass: It is known to me that he was helped by you.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6070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952500"/>
            <a:ext cx="10439400" cy="2651366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5300" dirty="0" smtClean="0"/>
              <a:t> 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533400" y="800100"/>
            <a:ext cx="1082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Act: He told me that she had not accepted the proposal. </a:t>
            </a:r>
          </a:p>
          <a:p>
            <a:r>
              <a:rPr lang="en-US" sz="4000" b="1" dirty="0" smtClean="0"/>
              <a:t>Pass: I was told by him that the proposal had not been accepted by her.</a:t>
            </a:r>
          </a:p>
          <a:p>
            <a:r>
              <a:rPr lang="en-US" sz="4000" b="1" dirty="0" smtClean="0"/>
              <a:t>Act</a:t>
            </a:r>
            <a:r>
              <a:rPr lang="en-US" sz="4000" b="1" dirty="0" smtClean="0"/>
              <a:t>:   </a:t>
            </a:r>
            <a:r>
              <a:rPr lang="en-US" sz="4000" b="1" dirty="0" smtClean="0"/>
              <a:t>I know how he did it. </a:t>
            </a:r>
          </a:p>
          <a:p>
            <a:r>
              <a:rPr lang="en-US" sz="4000" b="1" dirty="0" smtClean="0"/>
              <a:t>Pass: </a:t>
            </a:r>
            <a:r>
              <a:rPr lang="en-US" sz="4000" b="1" dirty="0" smtClean="0"/>
              <a:t>It </a:t>
            </a:r>
            <a:r>
              <a:rPr lang="en-US" sz="4000" b="1" dirty="0" smtClean="0"/>
              <a:t>was known to me how it was done by him.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177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14300"/>
            <a:ext cx="11049000" cy="5550158"/>
          </a:xfrm>
        </p:spPr>
        <p:txBody>
          <a:bodyPr>
            <a:normAutofit/>
          </a:bodyPr>
          <a:lstStyle/>
          <a:p>
            <a:r>
              <a:rPr lang="en-US" sz="5300" dirty="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304800" y="114300"/>
            <a:ext cx="1135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#2. N.B. Subordinate clause </a:t>
            </a:r>
            <a:r>
              <a:rPr lang="as-IN" sz="4000" b="1" dirty="0" smtClean="0"/>
              <a:t>এর  </a:t>
            </a:r>
            <a:r>
              <a:rPr lang="en-US" sz="4000" b="1" dirty="0" smtClean="0"/>
              <a:t>passive voice </a:t>
            </a:r>
            <a:r>
              <a:rPr lang="as-IN" sz="4000" b="1" dirty="0" smtClean="0"/>
              <a:t>ও আগে করা যায়। সে ক্ষেত্রে </a:t>
            </a:r>
            <a:r>
              <a:rPr lang="en-US" sz="4000" b="1" dirty="0" smtClean="0"/>
              <a:t>conjunction </a:t>
            </a:r>
            <a:r>
              <a:rPr lang="as-IN" sz="4000" b="1" dirty="0" smtClean="0"/>
              <a:t>সহ </a:t>
            </a:r>
            <a:r>
              <a:rPr lang="en-US" sz="4000" b="1" dirty="0" smtClean="0"/>
              <a:t>subordinate clause passive voice </a:t>
            </a:r>
            <a:r>
              <a:rPr lang="as-IN" sz="4000" b="1" dirty="0" smtClean="0"/>
              <a:t>করার পরে (</a:t>
            </a:r>
            <a:r>
              <a:rPr lang="en-US" sz="4000" b="1" dirty="0" smtClean="0"/>
              <a:t>principal clause) auxiliary verb +V3 + Preposition (by, to, with etc.)+ subject </a:t>
            </a:r>
            <a:r>
              <a:rPr lang="as-IN" sz="4000" b="1" dirty="0" smtClean="0"/>
              <a:t>কে </a:t>
            </a:r>
            <a:r>
              <a:rPr lang="en-US" sz="4000" b="1" dirty="0" smtClean="0"/>
              <a:t>object </a:t>
            </a:r>
            <a:r>
              <a:rPr lang="as-IN" sz="4000" b="1" dirty="0" smtClean="0"/>
              <a:t>করতে হবে। যেমনঃ </a:t>
            </a:r>
          </a:p>
          <a:p>
            <a:r>
              <a:rPr lang="en-US" sz="4000" b="1" dirty="0" smtClean="0"/>
              <a:t>Act: I know that he did it.</a:t>
            </a:r>
          </a:p>
          <a:p>
            <a:r>
              <a:rPr lang="en-US" sz="4000" b="1" dirty="0" smtClean="0"/>
              <a:t>Pass: That it was done by him is known to me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418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233</TotalTime>
  <Words>507</Words>
  <Application>Microsoft Office PowerPoint</Application>
  <PresentationFormat>Custom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IDENTITY</vt:lpstr>
      <vt:lpstr>   VOICE PART -4  COMPOUND &amp; COMPLEX SENTENCE  </vt:lpstr>
      <vt:lpstr>Learning outcome</vt:lpstr>
      <vt:lpstr>  </vt:lpstr>
      <vt:lpstr>  </vt:lpstr>
      <vt:lpstr>  </vt:lpstr>
      <vt:lpstr>  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Sabina Yasmin</dc:creator>
  <cp:lastModifiedBy>Sabina Yasmin</cp:lastModifiedBy>
  <cp:revision>19</cp:revision>
  <dcterms:created xsi:type="dcterms:W3CDTF">2020-08-23T15:02:24Z</dcterms:created>
  <dcterms:modified xsi:type="dcterms:W3CDTF">2020-09-06T14:08:00Z</dcterms:modified>
</cp:coreProperties>
</file>