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2" r:id="rId6"/>
    <p:sldId id="263" r:id="rId7"/>
    <p:sldId id="265" r:id="rId8"/>
    <p:sldId id="270" r:id="rId9"/>
    <p:sldId id="269" r:id="rId10"/>
    <p:sldId id="271" r:id="rId11"/>
    <p:sldId id="272"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4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8D45F0-A1D4-447B-AC75-3631183ADCDA}" type="datetimeFigureOut">
              <a:rPr lang="en-US" smtClean="0"/>
              <a:pPr/>
              <a:t>9/6/2020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1102E7-F798-4A13-8E86-70D90B6270C9}" type="slidenum">
              <a:rPr lang="en-US" smtClean="0"/>
              <a:pPr/>
              <a:t>‹#›</a:t>
            </a:fld>
            <a:endParaRPr lang="en-US"/>
          </a:p>
        </p:txBody>
      </p:sp>
    </p:spTree>
    <p:extLst>
      <p:ext uri="{BB962C8B-B14F-4D97-AF65-F5344CB8AC3E}">
        <p14:creationId xmlns:p14="http://schemas.microsoft.com/office/powerpoint/2010/main" val="3499846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1102E7-F798-4A13-8E86-70D90B6270C9}" type="slidenum">
              <a:rPr lang="en-US" smtClean="0"/>
              <a:pPr/>
              <a:t>1</a:t>
            </a:fld>
            <a:endParaRPr lang="en-US"/>
          </a:p>
        </p:txBody>
      </p:sp>
    </p:spTree>
    <p:extLst>
      <p:ext uri="{BB962C8B-B14F-4D97-AF65-F5344CB8AC3E}">
        <p14:creationId xmlns:p14="http://schemas.microsoft.com/office/powerpoint/2010/main" val="2255464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9/6/2020</a:t>
            </a:fld>
            <a:endParaRPr lang="en-US"/>
          </a:p>
        </p:txBody>
      </p:sp>
      <p:sp>
        <p:nvSpPr>
          <p:cNvPr id="5" name="Footer Placeholder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5000" r="-5000"/>
          </a:stretch>
        </a:blipFill>
        <a:effectLst/>
      </p:bgPr>
    </p:bg>
    <p:spTree>
      <p:nvGrpSpPr>
        <p:cNvPr id="1" name=""/>
        <p:cNvGrpSpPr/>
        <p:nvPr/>
      </p:nvGrpSpPr>
      <p:grpSpPr>
        <a:xfrm>
          <a:off x="0" y="0"/>
          <a:ext cx="0" cy="0"/>
          <a:chOff x="0" y="0"/>
          <a:chExt cx="0" cy="0"/>
        </a:xfrm>
      </p:grpSpPr>
      <p:sp>
        <p:nvSpPr>
          <p:cNvPr id="6" name="TextBox 5"/>
          <p:cNvSpPr txBox="1"/>
          <p:nvPr/>
        </p:nvSpPr>
        <p:spPr>
          <a:xfrm>
            <a:off x="685800" y="2057400"/>
            <a:ext cx="7772400" cy="2646878"/>
          </a:xfrm>
          <a:prstGeom prst="rect">
            <a:avLst/>
          </a:prstGeom>
          <a:noFill/>
        </p:spPr>
        <p:txBody>
          <a:bodyPr wrap="square" rtlCol="0">
            <a:spAutoFit/>
          </a:bodyPr>
          <a:lstStyle/>
          <a:p>
            <a:r>
              <a:rPr lang="bn-BD" sz="16600" b="1" dirty="0">
                <a:solidFill>
                  <a:srgbClr val="002060"/>
                </a:solidFill>
                <a:latin typeface="NikoshBAN" pitchFamily="2" charset="0"/>
                <a:cs typeface="NikoshBAN" pitchFamily="2" charset="0"/>
              </a:rPr>
              <a:t>স্বাগতম</a:t>
            </a:r>
            <a:endParaRPr lang="en-US" sz="19900" b="1" dirty="0">
              <a:solidFill>
                <a:srgbClr val="002060"/>
              </a:solidFill>
              <a:latin typeface="NikoshBAN" pitchFamily="2" charset="0"/>
              <a:cs typeface="NikoshBAN" pitchFamily="2"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bn-BD" sz="3600" dirty="0">
                <a:solidFill>
                  <a:srgbClr val="0070C0"/>
                </a:solidFill>
                <a:latin typeface="NikoshBAN" pitchFamily="2" charset="0"/>
                <a:cs typeface="NikoshBAN" pitchFamily="2" charset="0"/>
              </a:rPr>
              <a:t>মূল্যায়ণঃ  </a:t>
            </a:r>
            <a:br>
              <a:rPr lang="bn-BD" sz="3600" dirty="0">
                <a:solidFill>
                  <a:srgbClr val="0070C0"/>
                </a:solidFill>
                <a:latin typeface="NikoshBAN" pitchFamily="2" charset="0"/>
                <a:cs typeface="NikoshBAN" pitchFamily="2" charset="0"/>
              </a:rPr>
            </a:br>
            <a:r>
              <a:rPr lang="bn-BD" sz="3600" dirty="0">
                <a:solidFill>
                  <a:srgbClr val="0070C0"/>
                </a:solidFill>
                <a:latin typeface="NikoshBAN" pitchFamily="2" charset="0"/>
                <a:cs typeface="NikoshBAN" pitchFamily="2" charset="0"/>
              </a:rPr>
              <a:t> একক কাজঃ  ১।    আয়তক্ষেত্রের ক্ষেত্রফল নির্ণয়ের সূত্রটি লিখ।</a:t>
            </a:r>
            <a:br>
              <a:rPr lang="bn-BD" sz="3600" dirty="0">
                <a:solidFill>
                  <a:srgbClr val="0070C0"/>
                </a:solidFill>
                <a:latin typeface="NikoshBAN" pitchFamily="2" charset="0"/>
                <a:cs typeface="NikoshBAN" pitchFamily="2" charset="0"/>
              </a:rPr>
            </a:br>
            <a:r>
              <a:rPr lang="bn-BD" sz="3600" dirty="0">
                <a:solidFill>
                  <a:srgbClr val="0070C0"/>
                </a:solidFill>
                <a:latin typeface="NikoshBAN" pitchFamily="2" charset="0"/>
                <a:cs typeface="NikoshBAN" pitchFamily="2" charset="0"/>
              </a:rPr>
              <a:t>২।  একটি আয়তক্ষেত্রের দৈর্ঘ্য ৮০ মিঃ প্রস্থ ৫০মিঃ হলে, উহার ক্ষেত্রফল কত?</a:t>
            </a:r>
            <a:br>
              <a:rPr lang="bn-BD" sz="3600" dirty="0">
                <a:solidFill>
                  <a:srgbClr val="0070C0"/>
                </a:solidFill>
                <a:latin typeface="NikoshBAN" pitchFamily="2" charset="0"/>
                <a:cs typeface="NikoshBAN" pitchFamily="2" charset="0"/>
              </a:rPr>
            </a:br>
            <a:r>
              <a:rPr lang="bn-BD" sz="3600" dirty="0">
                <a:solidFill>
                  <a:srgbClr val="0070C0"/>
                </a:solidFill>
                <a:latin typeface="NikoshBAN" pitchFamily="2" charset="0"/>
                <a:cs typeface="NikoshBAN" pitchFamily="2" charset="0"/>
              </a:rPr>
              <a:t>৩। একটি পুকুরের দৈর্ঘ্য ৬০মিঃ এবং প্রস্থ ৪০মিঃ। পুকুরের পাড়ের  বিস্তার ৩মিঃ হলে, পুকুরের পাড়ের ক্ষেত্রফল কত?</a:t>
            </a:r>
            <a:endParaRPr lang="en-US" sz="3600" dirty="0">
              <a:solidFill>
                <a:srgbClr val="0070C0"/>
              </a:solidFill>
              <a:latin typeface="NikoshBAN" pitchFamily="2" charset="0"/>
              <a:cs typeface="NikoshBAN" pitchFamily="2" charset="0"/>
            </a:endParaRPr>
          </a:p>
        </p:txBody>
      </p:sp>
      <p:sp>
        <p:nvSpPr>
          <p:cNvPr id="3" name="Subtitle 2"/>
          <p:cNvSpPr>
            <a:spLocks noGrp="1"/>
          </p:cNvSpPr>
          <p:nvPr>
            <p:ph type="subTitle" idx="1"/>
          </p:nvPr>
        </p:nvSpPr>
        <p:spPr>
          <a:xfrm>
            <a:off x="0" y="0"/>
            <a:ext cx="9144000" cy="7086600"/>
          </a:xfrm>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bn-BD" sz="2800" dirty="0">
                <a:latin typeface="NikoshBAN" pitchFamily="2" charset="0"/>
                <a:cs typeface="NikoshBAN" pitchFamily="2" charset="0"/>
              </a:rPr>
              <a:t>বাড়িরকাজঃ</a:t>
            </a:r>
            <a:br>
              <a:rPr lang="bn-BD" sz="2800" dirty="0">
                <a:latin typeface="NikoshBAN" pitchFamily="2" charset="0"/>
                <a:cs typeface="NikoshBAN" pitchFamily="2" charset="0"/>
              </a:rPr>
            </a:br>
            <a:r>
              <a:rPr lang="bn-BD" sz="2800" dirty="0">
                <a:latin typeface="NikoshBAN" pitchFamily="2" charset="0"/>
                <a:cs typeface="NikoshBAN" pitchFamily="2" charset="0"/>
              </a:rPr>
              <a:t>পাঠ্য বইয়ের ১৪,১৫ এবং১৮নং প্রশ্নের  সমাধান করে আনবে।</a:t>
            </a:r>
            <a:endParaRPr lang="en-US" sz="2800" dirty="0">
              <a:latin typeface="NikoshBAN" pitchFamily="2" charset="0"/>
              <a:cs typeface="NikoshBAN" pitchFamily="2" charset="0"/>
            </a:endParaRPr>
          </a:p>
        </p:txBody>
      </p:sp>
      <p:sp>
        <p:nvSpPr>
          <p:cNvPr id="3" name="Subtitle 2"/>
          <p:cNvSpPr>
            <a:spLocks noGrp="1"/>
          </p:cNvSpPr>
          <p:nvPr>
            <p:ph type="subTitle" idx="1"/>
          </p:nvPr>
        </p:nvSpPr>
        <p:spPr>
          <a:xfrm>
            <a:off x="0" y="0"/>
            <a:ext cx="9144000" cy="6858000"/>
          </a:xfrm>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bn-BD" sz="166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ধন্যবাদ</a:t>
            </a:r>
            <a:endParaRPr lang="en-US" sz="13800" b="1" dirty="0">
              <a:solidFill>
                <a:srgbClr val="002060"/>
              </a:solidFill>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6553200"/>
          </a:xfrm>
          <a:solidFill>
            <a:schemeClr val="accent2">
              <a:lumMod val="20000"/>
              <a:lumOff val="80000"/>
            </a:schemeClr>
          </a:solidFill>
          <a:ln w="38100">
            <a:solidFill>
              <a:schemeClr val="tx1"/>
            </a:solidFill>
          </a:ln>
        </p:spPr>
        <p:txBody>
          <a:bodyPr>
            <a:noAutofit/>
          </a:bodyPr>
          <a:lstStyle/>
          <a:p>
            <a:r>
              <a:rPr lang="bn-BD" sz="6000" dirty="0">
                <a:solidFill>
                  <a:srgbClr val="00B0F0"/>
                </a:solidFill>
                <a:latin typeface="NikoshBAN" pitchFamily="2" charset="0"/>
                <a:cs typeface="NikoshBAN" pitchFamily="2" charset="0"/>
              </a:rPr>
              <a:t>বিষয়-গণিত</a:t>
            </a:r>
            <a:br>
              <a:rPr lang="bn-BD" sz="6000" dirty="0">
                <a:solidFill>
                  <a:srgbClr val="00B0F0"/>
                </a:solidFill>
                <a:latin typeface="NikoshBAN" pitchFamily="2" charset="0"/>
                <a:cs typeface="NikoshBAN" pitchFamily="2" charset="0"/>
              </a:rPr>
            </a:br>
            <a:r>
              <a:rPr lang="bn-BD" sz="6000" dirty="0">
                <a:solidFill>
                  <a:srgbClr val="00B0F0"/>
                </a:solidFill>
                <a:latin typeface="NikoshBAN" pitchFamily="2" charset="0"/>
                <a:cs typeface="NikoshBAN" pitchFamily="2" charset="0"/>
              </a:rPr>
              <a:t>শ্রেণী-৮ম</a:t>
            </a:r>
            <a:br>
              <a:rPr lang="bn-BD" sz="6000" dirty="0">
                <a:solidFill>
                  <a:srgbClr val="00B0F0"/>
                </a:solidFill>
                <a:latin typeface="NikoshBAN" pitchFamily="2" charset="0"/>
                <a:cs typeface="NikoshBAN" pitchFamily="2" charset="0"/>
              </a:rPr>
            </a:br>
            <a:r>
              <a:rPr lang="bn-BD" sz="6000" dirty="0">
                <a:solidFill>
                  <a:srgbClr val="00B0F0"/>
                </a:solidFill>
                <a:latin typeface="NikoshBAN" pitchFamily="2" charset="0"/>
                <a:cs typeface="NikoshBAN" pitchFamily="2" charset="0"/>
              </a:rPr>
              <a:t> অধ্যায়-৩য়</a:t>
            </a:r>
            <a:br>
              <a:rPr lang="bn-BD" sz="6000" dirty="0">
                <a:solidFill>
                  <a:srgbClr val="00B0F0"/>
                </a:solidFill>
                <a:latin typeface="NikoshBAN" pitchFamily="2" charset="0"/>
                <a:cs typeface="NikoshBAN" pitchFamily="2" charset="0"/>
              </a:rPr>
            </a:br>
            <a:r>
              <a:rPr lang="bn-BD" sz="6000" dirty="0">
                <a:solidFill>
                  <a:srgbClr val="00B0F0"/>
                </a:solidFill>
                <a:latin typeface="NikoshBAN" pitchFamily="2" charset="0"/>
                <a:cs typeface="NikoshBAN" pitchFamily="2" charset="0"/>
              </a:rPr>
              <a:t>সময়-৫০মিনিট</a:t>
            </a:r>
            <a:br>
              <a:rPr lang="bn-BD" sz="6000" dirty="0">
                <a:solidFill>
                  <a:srgbClr val="00B0F0"/>
                </a:solidFill>
                <a:latin typeface="NikoshBAN" pitchFamily="2" charset="0"/>
                <a:cs typeface="NikoshBAN" pitchFamily="2" charset="0"/>
              </a:rPr>
            </a:br>
            <a:r>
              <a:rPr lang="bn-BD" sz="6000" dirty="0" smtClean="0">
                <a:solidFill>
                  <a:srgbClr val="00B0F0"/>
                </a:solidFill>
                <a:latin typeface="NikoshBAN" pitchFamily="2" charset="0"/>
                <a:cs typeface="NikoshBAN" pitchFamily="2" charset="0"/>
              </a:rPr>
              <a:t>তারিখ-</a:t>
            </a:r>
            <a:r>
              <a:rPr lang="en-US" sz="6000" dirty="0" smtClean="0">
                <a:solidFill>
                  <a:srgbClr val="00B0F0"/>
                </a:solidFill>
                <a:latin typeface="NikoshBAN" pitchFamily="2" charset="0"/>
                <a:cs typeface="NikoshBAN" pitchFamily="2" charset="0"/>
              </a:rPr>
              <a:t>০৬/০৯/২০২০</a:t>
            </a:r>
            <a:endParaRPr lang="en-US" sz="6000" dirty="0">
              <a:solidFill>
                <a:srgbClr val="00B0F0"/>
              </a:solidFill>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90550"/>
            <a:ext cx="3733800" cy="2438400"/>
          </a:xfrm>
          <a:prstGeom prst="rect">
            <a:avLst/>
          </a:prstGeom>
          <a:solidFill>
            <a:srgbClr val="92D05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arallelogram 4"/>
          <p:cNvSpPr/>
          <p:nvPr/>
        </p:nvSpPr>
        <p:spPr>
          <a:xfrm>
            <a:off x="4543425" y="590550"/>
            <a:ext cx="4343400" cy="2438400"/>
          </a:xfrm>
          <a:prstGeom prst="parallelogram">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a:spLocks noGrp="1"/>
          </p:cNvSpPr>
          <p:nvPr>
            <p:ph type="subTitle" idx="1"/>
          </p:nvPr>
        </p:nvSpPr>
        <p:spPr>
          <a:xfrm>
            <a:off x="0" y="3352800"/>
            <a:ext cx="9144000" cy="3124200"/>
          </a:xfrm>
          <a:solidFill>
            <a:srgbClr val="002060"/>
          </a:solidFill>
          <a:ln w="57150">
            <a:solidFill>
              <a:schemeClr val="tx1"/>
            </a:solidFill>
          </a:ln>
        </p:spPr>
        <p:txBody>
          <a:bodyPr>
            <a:noAutofit/>
          </a:bodyPr>
          <a:lstStyle/>
          <a:p>
            <a:r>
              <a:rPr lang="bn-BD" sz="4800" dirty="0">
                <a:solidFill>
                  <a:srgbClr val="00B050"/>
                </a:solidFill>
                <a:latin typeface="NikoshBAN" pitchFamily="2" charset="0"/>
                <a:cs typeface="NikoshBAN" pitchFamily="2" charset="0"/>
              </a:rPr>
              <a:t>উপরের চিত্র গুলো কিসের বলতে পারবে?</a:t>
            </a:r>
            <a:endParaRPr lang="en-US" sz="4800" dirty="0">
              <a:solidFill>
                <a:srgbClr val="00B050"/>
              </a:solidFill>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Rectangle 2"/>
          <p:cNvSpPr/>
          <p:nvPr/>
        </p:nvSpPr>
        <p:spPr>
          <a:xfrm>
            <a:off x="228600" y="228600"/>
            <a:ext cx="8534400" cy="4031873"/>
          </a:xfrm>
          <a:prstGeom prst="rect">
            <a:avLst/>
          </a:prstGeom>
        </p:spPr>
        <p:txBody>
          <a:bodyPr wrap="square">
            <a:spAutoFit/>
          </a:bodyPr>
          <a:lstStyle/>
          <a:p>
            <a:pPr algn="ctr"/>
            <a:r>
              <a:rPr lang="bn-BD" sz="9600" b="1" dirty="0">
                <a:solidFill>
                  <a:srgbClr val="002060"/>
                </a:solidFill>
                <a:effectLst>
                  <a:outerShdw blurRad="38100" dist="38100" dir="2700000" algn="tl">
                    <a:srgbClr val="000000">
                      <a:alpha val="43137"/>
                    </a:srgbClr>
                  </a:outerShdw>
                </a:effectLst>
                <a:latin typeface="NikoshBAN" pitchFamily="2" charset="0"/>
                <a:cs typeface="NikoshBAN" pitchFamily="2" charset="0"/>
              </a:rPr>
              <a:t>আজকের পাঠ </a:t>
            </a:r>
            <a:r>
              <a:rPr lang="en-US" sz="11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
            </a:r>
            <a:br>
              <a:rPr lang="en-US" sz="11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br>
            <a:r>
              <a:rPr lang="bn-BD" sz="8000" b="1" dirty="0">
                <a:solidFill>
                  <a:srgbClr val="00B050"/>
                </a:solidFill>
                <a:effectLst>
                  <a:outerShdw blurRad="38100" dist="38100" dir="2700000" algn="tl">
                    <a:srgbClr val="000000">
                      <a:alpha val="43137"/>
                    </a:srgbClr>
                  </a:outerShdw>
                </a:effectLst>
                <a:latin typeface="NikoshBAN" pitchFamily="2" charset="0"/>
                <a:cs typeface="NikoshBAN" pitchFamily="2" charset="0"/>
              </a:rPr>
              <a:t>আয়তক্ষেত্রের ক্ষেত্রফল নির্ণয়।</a:t>
            </a:r>
            <a:endParaRPr lang="en-US" sz="1600" dirty="0"/>
          </a:p>
        </p:txBody>
      </p:sp>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ln w="76200">
            <a:solidFill>
              <a:schemeClr val="tx1"/>
            </a:solidFill>
          </a:ln>
        </p:spPr>
        <p:txBody>
          <a:bodyPr>
            <a:normAutofit/>
          </a:bodyPr>
          <a:lstStyle/>
          <a:p>
            <a:pPr algn="l"/>
            <a:r>
              <a:rPr lang="en-US" dirty="0" smtClean="0"/>
              <a:t> 	</a:t>
            </a:r>
            <a:r>
              <a:rPr lang="en-US" dirty="0" err="1" smtClean="0"/>
              <a:t>এই</a:t>
            </a:r>
            <a:r>
              <a:rPr lang="en-US" dirty="0" smtClean="0"/>
              <a:t> </a:t>
            </a:r>
            <a:r>
              <a:rPr lang="en-US" dirty="0" err="1" smtClean="0"/>
              <a:t>পাঠ</a:t>
            </a:r>
            <a:r>
              <a:rPr lang="en-US" dirty="0" smtClean="0"/>
              <a:t> </a:t>
            </a:r>
            <a:r>
              <a:rPr lang="en-US" dirty="0" err="1" smtClean="0"/>
              <a:t>শেষে</a:t>
            </a:r>
            <a:r>
              <a:rPr lang="en-US" dirty="0" smtClean="0"/>
              <a:t> </a:t>
            </a:r>
            <a:r>
              <a:rPr lang="en-US" dirty="0" err="1" smtClean="0"/>
              <a:t>শিক্ষার্থীরা</a:t>
            </a:r>
            <a:r>
              <a:rPr lang="en-US" dirty="0" smtClean="0"/>
              <a:t>…</a:t>
            </a: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en-US" dirty="0" smtClean="0">
                <a:latin typeface="NikoshBAN" pitchFamily="2" charset="0"/>
                <a:cs typeface="NikoshBAN" pitchFamily="2" charset="0"/>
              </a:rPr>
              <a:t> </a:t>
            </a:r>
            <a:r>
              <a:rPr lang="bn-BD" dirty="0" smtClean="0">
                <a:latin typeface="NikoshBAN" pitchFamily="2" charset="0"/>
                <a:cs typeface="NikoshBAN" pitchFamily="2" charset="0"/>
              </a:rPr>
              <a:t>১</a:t>
            </a:r>
            <a:r>
              <a:rPr lang="bn-BD" dirty="0" smtClean="0">
                <a:latin typeface="NikoshBAN" pitchFamily="2" charset="0"/>
                <a:cs typeface="NikoshBAN" pitchFamily="2" charset="0"/>
              </a:rPr>
              <a:t>। আয়তক্ষেত্র কি তা বলতে </a:t>
            </a:r>
            <a:r>
              <a:rPr lang="bn-BD" dirty="0" smtClean="0">
                <a:latin typeface="NikoshBAN" pitchFamily="2" charset="0"/>
                <a:cs typeface="NikoshBAN" pitchFamily="2" charset="0"/>
              </a:rPr>
              <a:t>পারবে</a:t>
            </a:r>
            <a:r>
              <a:rPr lang="en-US" dirty="0" smtClean="0">
                <a:latin typeface="NikoshBAN" pitchFamily="2" charset="0"/>
                <a:cs typeface="NikoshBAN" pitchFamily="2" charset="0"/>
              </a:rPr>
              <a:t>;</a:t>
            </a: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en-US" dirty="0" smtClean="0">
                <a:latin typeface="NikoshBAN" pitchFamily="2" charset="0"/>
                <a:cs typeface="NikoshBAN" pitchFamily="2" charset="0"/>
              </a:rPr>
              <a:t> </a:t>
            </a:r>
            <a:r>
              <a:rPr lang="bn-BD" dirty="0" smtClean="0">
                <a:latin typeface="NikoshBAN" pitchFamily="2" charset="0"/>
                <a:cs typeface="NikoshBAN" pitchFamily="2" charset="0"/>
              </a:rPr>
              <a:t>২</a:t>
            </a:r>
            <a:r>
              <a:rPr lang="bn-BD" dirty="0" smtClean="0">
                <a:latin typeface="NikoshBAN" pitchFamily="2" charset="0"/>
                <a:cs typeface="NikoshBAN" pitchFamily="2" charset="0"/>
              </a:rPr>
              <a:t>।আয়তক্ষেত্রের  ক্ষেত্রফল নির্নয় </a:t>
            </a:r>
            <a:r>
              <a:rPr lang="en-US" dirty="0" smtClean="0">
                <a:latin typeface="NikoshBAN" pitchFamily="2" charset="0"/>
                <a:cs typeface="NikoshBAN" pitchFamily="2" charset="0"/>
              </a:rPr>
              <a:t>  	</a:t>
            </a:r>
            <a:r>
              <a:rPr lang="bn-BD" dirty="0" smtClean="0">
                <a:latin typeface="NikoshBAN" pitchFamily="2" charset="0"/>
                <a:cs typeface="NikoshBAN" pitchFamily="2" charset="0"/>
              </a:rPr>
              <a:t>করতে পারবে</a:t>
            </a:r>
            <a:r>
              <a:rPr lang="en-US" dirty="0" smtClean="0">
                <a:latin typeface="NikoshBAN" pitchFamily="2" charset="0"/>
                <a:cs typeface="NikoshBAN" pitchFamily="2" charset="0"/>
              </a:rPr>
              <a:t>; </a:t>
            </a: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en-US" dirty="0" smtClean="0">
                <a:latin typeface="NikoshBAN" pitchFamily="2" charset="0"/>
                <a:cs typeface="NikoshBAN" pitchFamily="2" charset="0"/>
              </a:rPr>
              <a:t> </a:t>
            </a:r>
            <a:r>
              <a:rPr lang="bn-BD" dirty="0" smtClean="0">
                <a:latin typeface="NikoshBAN" pitchFamily="2" charset="0"/>
                <a:cs typeface="NikoshBAN" pitchFamily="2" charset="0"/>
              </a:rPr>
              <a:t>৩</a:t>
            </a:r>
            <a:r>
              <a:rPr lang="bn-BD" dirty="0" smtClean="0">
                <a:latin typeface="NikoshBAN" pitchFamily="2" charset="0"/>
                <a:cs typeface="NikoshBAN" pitchFamily="2" charset="0"/>
              </a:rPr>
              <a:t>।বাস্তব জীবনে  প্রয়োগ </a:t>
            </a:r>
            <a:r>
              <a:rPr lang="bn-BD" dirty="0" smtClean="0">
                <a:latin typeface="NikoshBAN" pitchFamily="2" charset="0"/>
                <a:cs typeface="NikoshBAN" pitchFamily="2" charset="0"/>
              </a:rPr>
              <a:t>করতে</a:t>
            </a:r>
            <a:r>
              <a:rPr lang="en-US" dirty="0" smtClean="0">
                <a:latin typeface="NikoshBAN" pitchFamily="2" charset="0"/>
                <a:cs typeface="NikoshBAN" pitchFamily="2" charset="0"/>
              </a:rPr>
              <a:t> 	</a:t>
            </a:r>
            <a:r>
              <a:rPr lang="bn-BD" dirty="0" smtClean="0">
                <a:latin typeface="NikoshBAN" pitchFamily="2" charset="0"/>
                <a:cs typeface="NikoshBAN" pitchFamily="2" charset="0"/>
              </a:rPr>
              <a:t>পারবে</a:t>
            </a:r>
            <a:r>
              <a:rPr lang="bn-BD" dirty="0" smtClean="0">
                <a:latin typeface="NikoshBAN" pitchFamily="2" charset="0"/>
                <a:cs typeface="NikoshBAN" pitchFamily="2" charset="0"/>
              </a:rPr>
              <a:t>।</a:t>
            </a:r>
            <a:endParaRPr lang="en-US" dirty="0"/>
          </a:p>
        </p:txBody>
      </p:sp>
      <p:sp>
        <p:nvSpPr>
          <p:cNvPr id="3" name="Subtitle 2"/>
          <p:cNvSpPr>
            <a:spLocks noGrp="1"/>
          </p:cNvSpPr>
          <p:nvPr>
            <p:ph type="subTitle" idx="1"/>
          </p:nvPr>
        </p:nvSpPr>
        <p:spPr/>
        <p:txBody>
          <a:bodyPr/>
          <a:lstStyle/>
          <a:p>
            <a:r>
              <a:rPr lang="bn-BD" dirty="0" smtClean="0">
                <a:latin typeface="NikoshBAN" pitchFamily="2" charset="0"/>
                <a:cs typeface="NikoshBAN" pitchFamily="2" charset="0"/>
              </a:rPr>
              <a:t>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91000"/>
            <a:ext cx="7772400" cy="2133600"/>
          </a:xfrm>
        </p:spPr>
        <p:txBody>
          <a:bodyPr>
            <a:normAutofit/>
          </a:bodyPr>
          <a:lstStyle/>
          <a:p>
            <a:pPr algn="l"/>
            <a:r>
              <a:rPr lang="bn-BD" sz="3600" dirty="0">
                <a:latin typeface="NikoshBAN" pitchFamily="2" charset="0"/>
                <a:cs typeface="NikoshBAN" pitchFamily="2" charset="0"/>
              </a:rPr>
              <a:t>কোন  আয়তক্ষেত্রের দৈর্ঘ্য এবং প্রস্থ জানা থাকলে, উহার ক্ষেত্রফল=দৈর্ঘ্য×প্রস্থ</a:t>
            </a:r>
            <a:endParaRPr lang="en-US" sz="3600" dirty="0">
              <a:latin typeface="NikoshBAN" pitchFamily="2" charset="0"/>
              <a:cs typeface="NikoshBAN" pitchFamily="2" charset="0"/>
            </a:endParaRPr>
          </a:p>
        </p:txBody>
      </p:sp>
      <p:sp>
        <p:nvSpPr>
          <p:cNvPr id="4" name="Rectangle 3"/>
          <p:cNvSpPr/>
          <p:nvPr/>
        </p:nvSpPr>
        <p:spPr>
          <a:xfrm>
            <a:off x="1905000" y="1295400"/>
            <a:ext cx="4191000" cy="2362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1676400" y="914406"/>
            <a:ext cx="426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266700" y="2552706"/>
            <a:ext cx="3124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676400" y="914406"/>
            <a:ext cx="42672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65905" y="2628113"/>
            <a:ext cx="31242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228600"/>
            <a:ext cx="1295400" cy="707886"/>
          </a:xfrm>
          <a:prstGeom prst="rect">
            <a:avLst/>
          </a:prstGeom>
          <a:noFill/>
        </p:spPr>
        <p:txBody>
          <a:bodyPr wrap="square" rtlCol="0">
            <a:spAutoFit/>
          </a:bodyPr>
          <a:lstStyle/>
          <a:p>
            <a:r>
              <a:rPr lang="bn-BD" sz="4000" dirty="0">
                <a:latin typeface="NikoshBAN" pitchFamily="2" charset="0"/>
                <a:cs typeface="NikoshBAN" pitchFamily="2" charset="0"/>
              </a:rPr>
              <a:t>দৈর্ঘ্য</a:t>
            </a:r>
            <a:endParaRPr lang="en-US" sz="4000" dirty="0">
              <a:latin typeface="NikoshBAN" pitchFamily="2" charset="0"/>
              <a:cs typeface="NikoshBAN" pitchFamily="2" charset="0"/>
            </a:endParaRPr>
          </a:p>
        </p:txBody>
      </p:sp>
      <p:sp>
        <p:nvSpPr>
          <p:cNvPr id="10" name="TextBox 9"/>
          <p:cNvSpPr txBox="1"/>
          <p:nvPr/>
        </p:nvSpPr>
        <p:spPr>
          <a:xfrm rot="5400000">
            <a:off x="326763" y="2214895"/>
            <a:ext cx="1175273" cy="707886"/>
          </a:xfrm>
          <a:prstGeom prst="rect">
            <a:avLst/>
          </a:prstGeom>
          <a:noFill/>
        </p:spPr>
        <p:txBody>
          <a:bodyPr wrap="square" rtlCol="0">
            <a:spAutoFit/>
          </a:bodyPr>
          <a:lstStyle/>
          <a:p>
            <a:r>
              <a:rPr lang="bn-BD" sz="4000" dirty="0">
                <a:latin typeface="NikoshBAN" pitchFamily="2" charset="0"/>
                <a:cs typeface="NikoshBAN" pitchFamily="2" charset="0"/>
              </a:rPr>
              <a:t>প্রস্থ</a:t>
            </a:r>
            <a:endParaRPr lang="en-US" sz="4000" dirty="0">
              <a:latin typeface="NikoshBAN" pitchFamily="2" charset="0"/>
              <a:cs typeface="NikoshBAN" pitchFamily="2" charset="0"/>
            </a:endParaRPr>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429001"/>
            <a:ext cx="9144000" cy="3600451"/>
          </a:xfrm>
        </p:spPr>
        <p:txBody>
          <a:bodyPr>
            <a:normAutofit/>
          </a:bodyPr>
          <a:lstStyle/>
          <a:p>
            <a:r>
              <a:rPr lang="bn-BD" sz="2800" dirty="0">
                <a:solidFill>
                  <a:srgbClr val="00B050"/>
                </a:solidFill>
                <a:latin typeface="NikoshBAN" pitchFamily="2" charset="0"/>
                <a:cs typeface="NikoshBAN" pitchFamily="2" charset="0"/>
              </a:rPr>
              <a:t>এখন একটি সমস্যা সমধান করবো,</a:t>
            </a:r>
            <a:br>
              <a:rPr lang="bn-BD" sz="2800" dirty="0">
                <a:solidFill>
                  <a:srgbClr val="00B050"/>
                </a:solidFill>
                <a:latin typeface="NikoshBAN" pitchFamily="2" charset="0"/>
                <a:cs typeface="NikoshBAN" pitchFamily="2" charset="0"/>
              </a:rPr>
            </a:br>
            <a:r>
              <a:rPr lang="bn-BD" sz="2800" dirty="0">
                <a:solidFill>
                  <a:srgbClr val="00B050"/>
                </a:solidFill>
                <a:latin typeface="NikoshBAN" pitchFamily="2" charset="0"/>
                <a:cs typeface="NikoshBAN" pitchFamily="2" charset="0"/>
              </a:rPr>
              <a:t>একটি ঘরের দৈর্ঘ্য ৫০মিঃ এবং প্রস্থ ৩০মিঃ। ঘরের ক্ষেত্রফল কত?</a:t>
            </a:r>
            <a:endParaRPr lang="en-US" sz="2800" dirty="0">
              <a:solidFill>
                <a:srgbClr val="00B050"/>
              </a:solidFill>
              <a:latin typeface="NikoshBAN" pitchFamily="2" charset="0"/>
              <a:cs typeface="NikoshBAN" pitchFamily="2" charset="0"/>
            </a:endParaRPr>
          </a:p>
        </p:txBody>
      </p:sp>
      <p:sp>
        <p:nvSpPr>
          <p:cNvPr id="3" name="Subtitle 2"/>
          <p:cNvSpPr>
            <a:spLocks noGrp="1"/>
          </p:cNvSpPr>
          <p:nvPr>
            <p:ph type="subTitle" idx="1"/>
          </p:nvPr>
        </p:nvSpPr>
        <p:spPr>
          <a:xfrm>
            <a:off x="-1676400" y="0"/>
            <a:ext cx="11430000" cy="6553200"/>
          </a:xfrm>
        </p:spPr>
        <p:txBody>
          <a:bodyPr/>
          <a:lstStyle/>
          <a:p>
            <a:endParaRPr lang="en-US" dirty="0"/>
          </a:p>
        </p:txBody>
      </p:sp>
      <p:grpSp>
        <p:nvGrpSpPr>
          <p:cNvPr id="9" name="Group 8"/>
          <p:cNvGrpSpPr/>
          <p:nvPr/>
        </p:nvGrpSpPr>
        <p:grpSpPr>
          <a:xfrm>
            <a:off x="2819400" y="457200"/>
            <a:ext cx="4114800" cy="3657600"/>
            <a:chOff x="2133600" y="685800"/>
            <a:chExt cx="4114800" cy="3657600"/>
          </a:xfrm>
        </p:grpSpPr>
        <p:sp>
          <p:nvSpPr>
            <p:cNvPr id="4" name="Rectangle 3"/>
            <p:cNvSpPr/>
            <p:nvPr/>
          </p:nvSpPr>
          <p:spPr>
            <a:xfrm>
              <a:off x="2362200" y="2133600"/>
              <a:ext cx="3657600" cy="22098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2133600" y="685800"/>
              <a:ext cx="4114800" cy="1447800"/>
            </a:xfrm>
            <a:prstGeom prst="triangle">
              <a:avLst>
                <a:gd name="adj" fmla="val 51288"/>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898106" y="2590801"/>
              <a:ext cx="6096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029200" y="2971800"/>
              <a:ext cx="533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43212" y="2971800"/>
              <a:ext cx="533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bn-BD" dirty="0" smtClean="0">
                <a:latin typeface="NikoshBAN" pitchFamily="2" charset="0"/>
                <a:cs typeface="NikoshBAN" pitchFamily="2" charset="0"/>
              </a:rPr>
              <a:t>সমাধানঃ</a:t>
            </a:r>
            <a:br>
              <a:rPr lang="bn-BD" dirty="0" smtClean="0">
                <a:latin typeface="NikoshBAN" pitchFamily="2" charset="0"/>
                <a:cs typeface="NikoshBAN" pitchFamily="2" charset="0"/>
              </a:rPr>
            </a:br>
            <a:r>
              <a:rPr lang="bn-BD" dirty="0" smtClean="0">
                <a:latin typeface="NikoshBAN" pitchFamily="2" charset="0"/>
                <a:cs typeface="NikoshBAN" pitchFamily="2" charset="0"/>
              </a:rPr>
              <a:t>আমরা জানি,</a:t>
            </a:r>
            <a:br>
              <a:rPr lang="bn-BD" dirty="0" smtClean="0">
                <a:latin typeface="NikoshBAN" pitchFamily="2" charset="0"/>
                <a:cs typeface="NikoshBAN" pitchFamily="2" charset="0"/>
              </a:rPr>
            </a:br>
            <a:r>
              <a:rPr lang="bn-BD" dirty="0" smtClean="0">
                <a:latin typeface="NikoshBAN" pitchFamily="2" charset="0"/>
                <a:cs typeface="NikoshBAN" pitchFamily="2" charset="0"/>
              </a:rPr>
              <a:t>        আয়তক্ষেত্রের ক্ষেত্রফল=দৈর্ঘ্য×প্রস্থ</a:t>
            </a:r>
            <a:br>
              <a:rPr lang="bn-BD" dirty="0" smtClean="0">
                <a:latin typeface="NikoshBAN" pitchFamily="2" charset="0"/>
                <a:cs typeface="NikoshBAN" pitchFamily="2" charset="0"/>
              </a:rPr>
            </a:br>
            <a:r>
              <a:rPr lang="bn-BD" dirty="0" smtClean="0">
                <a:latin typeface="NikoshBAN" pitchFamily="2" charset="0"/>
                <a:cs typeface="NikoshBAN" pitchFamily="2" charset="0"/>
              </a:rPr>
              <a:t>            =৫০×৩০ বর্গ মিটার</a:t>
            </a:r>
            <a:br>
              <a:rPr lang="bn-BD" dirty="0" smtClean="0">
                <a:latin typeface="NikoshBAN" pitchFamily="2" charset="0"/>
                <a:cs typeface="NikoshBAN" pitchFamily="2" charset="0"/>
              </a:rPr>
            </a:br>
            <a:r>
              <a:rPr lang="bn-BD" dirty="0" smtClean="0">
                <a:latin typeface="NikoshBAN" pitchFamily="2" charset="0"/>
                <a:cs typeface="NikoshBAN" pitchFamily="2" charset="0"/>
              </a:rPr>
              <a:t>=১২০০ বর্গ মিটার</a:t>
            </a:r>
            <a:endParaRPr lang="en-US" dirty="0">
              <a:latin typeface="NikoshBAN" pitchFamily="2" charset="0"/>
              <a:cs typeface="NikoshBAN" pitchFamily="2" charset="0"/>
            </a:endParaRPr>
          </a:p>
        </p:txBody>
      </p:sp>
      <p:sp>
        <p:nvSpPr>
          <p:cNvPr id="3" name="Subtitle 2"/>
          <p:cNvSpPr>
            <a:spLocks noGrp="1"/>
          </p:cNvSpPr>
          <p:nvPr>
            <p:ph type="subTitle" idx="1"/>
          </p:nvPr>
        </p:nvSpPr>
        <p:spPr>
          <a:xfrm>
            <a:off x="0" y="0"/>
            <a:ext cx="9144000" cy="6858000"/>
          </a:xfrm>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36</Words>
  <Application>Microsoft Office PowerPoint</Application>
  <PresentationFormat>On-screen Show (4:3)</PresentationFormat>
  <Paragraphs>15</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NikoshBAN</vt:lpstr>
      <vt:lpstr>Office Theme</vt:lpstr>
      <vt:lpstr>PowerPoint Presentation</vt:lpstr>
      <vt:lpstr>PowerPoint Presentation</vt:lpstr>
      <vt:lpstr>বিষয়-গণিত শ্রেণী-৮ম  অধ্যায়-৩য় সময়-৫০মিনিট তারিখ-০৬/০৯/২০২০</vt:lpstr>
      <vt:lpstr>PowerPoint Presentation</vt:lpstr>
      <vt:lpstr>PowerPoint Presentation</vt:lpstr>
      <vt:lpstr>  এই পাঠ শেষে শিক্ষার্থীরা…  ১। আয়তক্ষেত্র কি তা বলতে পারবে;  ২।আয়তক্ষেত্রের  ক্ষেত্রফল নির্নয়    করতে পারবে;   ৩।বাস্তব জীবনে  প্রয়োগ করতে  পারবে।</vt:lpstr>
      <vt:lpstr>কোন  আয়তক্ষেত্রের দৈর্ঘ্য এবং প্রস্থ জানা থাকলে, উহার ক্ষেত্রফল=দৈর্ঘ্য×প্রস্থ</vt:lpstr>
      <vt:lpstr>এখন একটি সমস্যা সমধান করবো, একটি ঘরের দৈর্ঘ্য ৫০মিঃ এবং প্রস্থ ৩০মিঃ। ঘরের ক্ষেত্রফল কত?</vt:lpstr>
      <vt:lpstr>সমাধানঃ আমরা জানি,         আয়তক্ষেত্রের ক্ষেত্রফল=দৈর্ঘ্য×প্রস্থ             =৫০×৩০ বর্গ মিটার =১২০০ বর্গ মিটার</vt:lpstr>
      <vt:lpstr>মূল্যায়ণঃ    একক কাজঃ  ১।    আয়তক্ষেত্রের ক্ষেত্রফল নির্ণয়ের সূত্রটি লিখ। ২।  একটি আয়তক্ষেত্রের দৈর্ঘ্য ৮০ মিঃ প্রস্থ ৫০মিঃ হলে, উহার ক্ষেত্রফল কত? ৩। একটি পুকুরের দৈর্ঘ্য ৬০মিঃ এবং প্রস্থ ৪০মিঃ। পুকুরের পাড়ের  বিস্তার ৩মিঃ হলে, পুকুরের পাড়ের ক্ষেত্রফল কত?</vt:lpstr>
      <vt:lpstr>বাড়িরকাজঃ পাঠ্য বইয়ের ১৪,১৫ এবং১৮নং প্রশ্নের  সমাধান করে আনবে।</vt:lpstr>
      <vt:lpstr>ধন্যবাদ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Samar Kanti Das</dc:creator>
  <cp:lastModifiedBy>Acer</cp:lastModifiedBy>
  <cp:revision>97</cp:revision>
  <dcterms:created xsi:type="dcterms:W3CDTF">2006-08-16T00:00:00Z</dcterms:created>
  <dcterms:modified xsi:type="dcterms:W3CDTF">2020-09-06T15:44:43Z</dcterms:modified>
</cp:coreProperties>
</file>