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8" r:id="rId4"/>
    <p:sldId id="256" r:id="rId5"/>
    <p:sldId id="257" r:id="rId6"/>
    <p:sldId id="267" r:id="rId7"/>
    <p:sldId id="261" r:id="rId8"/>
    <p:sldId id="259" r:id="rId9"/>
    <p:sldId id="258" r:id="rId10"/>
    <p:sldId id="260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86" d="100"/>
          <a:sy n="86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9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B05-62AF-47F6-9907-C2C2792AFB1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58A0-1210-4AB8-B325-45CC05EA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91C64D-6A45-4E5A-8D5A-F154187D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040"/>
            <a:ext cx="11734800" cy="6477000"/>
          </a:xfrm>
          <a:prstGeom prst="rect">
            <a:avLst/>
          </a:prstGeom>
        </p:spPr>
      </p:pic>
      <p:pic>
        <p:nvPicPr>
          <p:cNvPr id="3" name="Picture 2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90600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5A21C-FC4F-45B3-B717-152DEEF5EF45}"/>
              </a:ext>
            </a:extLst>
          </p:cNvPr>
          <p:cNvSpPr txBox="1"/>
          <p:nvPr/>
        </p:nvSpPr>
        <p:spPr>
          <a:xfrm>
            <a:off x="4724400" y="2566281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1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1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D985B87-6A1E-42B0-851F-8DF86120FCD1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41 -0.35833 C 0.16666 -0.35833 0.31419 -0.18611 0.31419 0.02616 C 0.31419 0.23866 0.16666 0.41158 -0.01341 0.41158 C -0.19362 0.41158 -0.33946 0.23866 -0.33946 0.02616 C -0.33946 -0.18611 -0.19362 -0.35833 -0.01341 -0.35833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533400"/>
            <a:ext cx="9524997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362200"/>
            <a:ext cx="9524998" cy="1295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সাহা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য্যে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কার্বন পরমাণুর ইলেক্ট্রন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দেখাও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9" y="4289920"/>
            <a:ext cx="9524999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সাহা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য্যে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নাইট্রোজেন পরমাণুর ইলেক্ট্রন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দেখাও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E8316C7-AF80-4D4D-90FD-10FC3ACF42A6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895600" y="381000"/>
            <a:ext cx="6096000" cy="1524000"/>
          </a:xfrm>
          <a:prstGeom prst="hexagon">
            <a:avLst>
              <a:gd name="adj" fmla="val 210526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1736601" y="2286000"/>
            <a:ext cx="8686800" cy="3352800"/>
          </a:xfrm>
          <a:prstGeom prst="flowChartInternalStorag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Blip>
                <a:blip r:embed="rId2"/>
              </a:buBlip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কক্ষপথে ইলে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কট্র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বিন্যাসের সুত্রটি কি?</a:t>
            </a:r>
          </a:p>
          <a:p>
            <a:pPr marL="571500" indent="-571500">
              <a:buBlip>
                <a:blip r:embed="rId2"/>
              </a:buBlip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 কক্ষপথে কয়টি ই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লেকট্র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থাকতে পারে?</a:t>
            </a:r>
          </a:p>
          <a:p>
            <a:pPr marL="571500" indent="-571500">
              <a:buBlip>
                <a:blip r:embed="rId2"/>
              </a:buBlip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পরমাণুতে ইলে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কট্র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গুলো কোথায় থাকে?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Blip>
                <a:blip r:embed="rId2"/>
              </a:buBlip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71500" indent="-571500">
              <a:buBlip>
                <a:blip r:embed="rId2"/>
              </a:buBlip>
            </a:pP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BE6F90B-6A47-447A-8D34-009B96E35EF6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pattFill prst="sphere">
            <a:fgClr>
              <a:schemeClr val="accent6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0974" y="381000"/>
            <a:ext cx="6705600" cy="762000"/>
          </a:xfrm>
          <a:prstGeom prst="rect">
            <a:avLst/>
          </a:prstGeom>
          <a:pattFill prst="smCheck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4889"/>
              </p:ext>
            </p:extLst>
          </p:nvPr>
        </p:nvGraphicFramePr>
        <p:xfrm>
          <a:off x="1828800" y="1874264"/>
          <a:ext cx="8458200" cy="4831336"/>
        </p:xfrm>
        <a:graphic>
          <a:graphicData uri="http://schemas.openxmlformats.org/drawingml/2006/table">
            <a:tbl>
              <a:tblPr firstRow="1" lastRow="1">
                <a:tableStyleId>{93296810-A885-4BE3-A3E7-6D5BEEA58F35}</a:tableStyleId>
              </a:tblPr>
              <a:tblGrid>
                <a:gridCol w="215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পারমাণবি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ইলেক্ট্রন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বিন্যাস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হিলিয়ান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২,১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লিথিয়াম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Li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বেরিলিয়াম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Ni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২,৫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ফ্লোরিন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নিয়ন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Na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২,৮,১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আ্যালুয়াম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Al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324"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সিলিকন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Si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cell3D prstMaterial="dkEdge">
                      <a:bevel prst="cross"/>
                      <a:lightRig rig="flood" dir="t"/>
                    </a:cell3D>
                    <a:pattFill prst="pct1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1143000"/>
            <a:ext cx="7176448" cy="609600"/>
          </a:xfrm>
          <a:prstGeom prst="rect">
            <a:avLst/>
          </a:prstGeom>
          <a:pattFill prst="smCheck">
            <a:fgClr>
              <a:schemeClr val="accent6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9204" y="533400"/>
            <a:ext cx="112014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391"/>
            </a:avLst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1336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B9C81-34F1-4954-9133-2D7785B942F2}"/>
              </a:ext>
            </a:extLst>
          </p:cNvPr>
          <p:cNvSpPr txBox="1"/>
          <p:nvPr/>
        </p:nvSpPr>
        <p:spPr>
          <a:xfrm>
            <a:off x="2385775" y="1555818"/>
            <a:ext cx="2088715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AD62B-22D4-4AED-8C94-9C3B0D59AF95}"/>
              </a:ext>
            </a:extLst>
          </p:cNvPr>
          <p:cNvSpPr txBox="1"/>
          <p:nvPr/>
        </p:nvSpPr>
        <p:spPr>
          <a:xfrm>
            <a:off x="4382823" y="1555819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E8208-3175-4E37-94D7-5C4D5B26E601}"/>
              </a:ext>
            </a:extLst>
          </p:cNvPr>
          <p:cNvSpPr txBox="1"/>
          <p:nvPr/>
        </p:nvSpPr>
        <p:spPr>
          <a:xfrm>
            <a:off x="6563357" y="1580332"/>
            <a:ext cx="1566536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AD888-75F5-4EA4-9EE9-A912C607A137}"/>
              </a:ext>
            </a:extLst>
          </p:cNvPr>
          <p:cNvSpPr txBox="1"/>
          <p:nvPr/>
        </p:nvSpPr>
        <p:spPr>
          <a:xfrm>
            <a:off x="8286442" y="1585908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2D2F6C9C-1E2C-438F-A944-3129E2225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4334" y="45156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13B8E64E-E198-452F-8BC9-ADC835E63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06734" y="4668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D10056AC-2CD2-46BE-AC42-8902FE737F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9134" y="48204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" descr="Bengali laghukatha story | bastusongsthan ...">
            <a:extLst>
              <a:ext uri="{FF2B5EF4-FFF2-40B4-BE49-F238E27FC236}">
                <a16:creationId xmlns:a16="http://schemas.microsoft.com/office/drawing/2014/main" id="{404A6A92-0760-40BF-8D0E-602CE6330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534" y="49728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27 -0.25857 C 0.15742 -0.25857 0.30221 -0.09722 0.30221 0.10162 C 0.30221 0.30092 0.15742 0.46296 -0.01927 0.46296 C -0.19623 0.46296 -0.33946 0.30092 -0.33946 0.10162 C -0.33946 -0.09722 -0.19623 -0.25857 -0.01927 -0.2585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-30998"/>
            <a:ext cx="12192000" cy="6888997"/>
          </a:xfrm>
          <a:prstGeom prst="frame">
            <a:avLst>
              <a:gd name="adj1" fmla="val 35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B6767-F4A0-4292-AD89-C6531AA0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69" y="1106799"/>
            <a:ext cx="3074387" cy="5321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8879E-6838-4169-BC00-8581FA20E5AE}"/>
              </a:ext>
            </a:extLst>
          </p:cNvPr>
          <p:cNvSpPr txBox="1"/>
          <p:nvPr/>
        </p:nvSpPr>
        <p:spPr>
          <a:xfrm>
            <a:off x="3252172" y="3715314"/>
            <a:ext cx="5535256" cy="209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নুরকাজী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হালিমিয়া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916F0-B5B6-411A-B17C-1ED22C7E2008}"/>
              </a:ext>
            </a:extLst>
          </p:cNvPr>
          <p:cNvSpPr txBox="1"/>
          <p:nvPr/>
        </p:nvSpPr>
        <p:spPr>
          <a:xfrm>
            <a:off x="2880374" y="109990"/>
            <a:ext cx="7010400" cy="85582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F826C-3009-4BD7-B765-9F9990051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0588"/>
            <a:ext cx="2590800" cy="26818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EBA0A-16DE-4EDF-8A21-EF34F8D5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5" y="1106799"/>
            <a:ext cx="3074387" cy="53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7577C-590A-42D7-8A15-3BC72F9A20E0}"/>
              </a:ext>
            </a:extLst>
          </p:cNvPr>
          <p:cNvSpPr txBox="1"/>
          <p:nvPr/>
        </p:nvSpPr>
        <p:spPr>
          <a:xfrm>
            <a:off x="7086600" y="2209799"/>
            <a:ext cx="3352800" cy="1848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৯-১১    </a:t>
            </a:r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D922F-BDA4-4176-B7B2-1181EC44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1720"/>
          <a:stretch/>
        </p:blipFill>
        <p:spPr>
          <a:xfrm>
            <a:off x="2781301" y="1655695"/>
            <a:ext cx="2514600" cy="2956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2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95801" y="718148"/>
            <a:ext cx="4292574" cy="4387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94147" y="1246444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55008" y="1835234"/>
            <a:ext cx="2064992" cy="2050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07361" y="2191524"/>
            <a:ext cx="1215280" cy="1202871"/>
          </a:xfrm>
          <a:prstGeom prst="ellipse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45097" y="2766869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22948" y="2900219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99688" y="2606608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6787" y="2268441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7771" y="2355585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09619" y="235558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185558" y="2404241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82598" y="3006694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81719" y="3056856"/>
            <a:ext cx="241229" cy="2159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85558" y="113849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2774" y="196744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78772" y="311417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16929" y="1162673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55577" y="205254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431820" y="435555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94147" y="333007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73533" y="281528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981413" y="424017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50274" y="1378573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8098448" y="376954"/>
            <a:ext cx="2417153" cy="770004"/>
          </a:xfrm>
          <a:prstGeom prst="wedgeRoundRectCallout">
            <a:avLst>
              <a:gd name="adj1" fmla="val -94999"/>
              <a:gd name="adj2" fmla="val 168981"/>
              <a:gd name="adj3" fmla="val 16667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220048" y="1567762"/>
            <a:ext cx="3667152" cy="631927"/>
          </a:xfrm>
          <a:prstGeom prst="wedgeRoundRectCallout">
            <a:avLst>
              <a:gd name="adj1" fmla="val -52088"/>
              <a:gd name="adj2" fmla="val 152563"/>
              <a:gd name="adj3" fmla="val 16667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85441" y="5379534"/>
            <a:ext cx="4178562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0"/>
            <a:ext cx="12257094" cy="6734348"/>
          </a:xfrm>
          <a:prstGeom prst="frame">
            <a:avLst>
              <a:gd name="adj1" fmla="val 3545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66890" y="2512191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67276" y="2738404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40184" y="2725512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02333" y="2577058"/>
            <a:ext cx="241229" cy="2159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64389" y="2833462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4527" y="2792269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93665" y="2550969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15002" y="2373997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11506" y="2696321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45096" y="5287874"/>
            <a:ext cx="5665904" cy="1228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 গুলো কিভাবে সাজান আছে?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3665" y="5423627"/>
            <a:ext cx="5517335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ট্রন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গুলো নির্দিষ্ট কক্ষপথে নির্দিষ্ট ভাবে সাজানো  আছে ,এটি বিন্যাস।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885 C 0.00538 0.04325 -0.04948 0.10361 -0.11128 0.09598 C -0.17326 0.08788 -0.21806 0.01342 -0.21215 -0.06753 C -0.20608 -0.15032 -0.15121 -0.21045 -0.08958 -0.20236 C -0.02743 -0.19426 0.01754 -0.12095 0.01146 -0.03885 Z " pathEditMode="relative" rAng="5740521" ptsTypes="fffff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00925 C 0.05799 -0.05551 0.12865 -0.03955 0.16407 0.02867 C 0.19844 0.0969 0.18559 0.19079 0.13507 0.23728 C 0.08386 0.28446 0.01337 0.26711 -0.0217 0.19935 C -0.05711 0.13113 -0.04409 0.03792 0.0073 -0.00925 Z " pathEditMode="relative" rAng="-2074333" ptsTypes="fffff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5356E-6 C 0.10156 -4.15356E-6 0.18541 0.10153 0.18541 0.22757 C 0.18541 0.35269 0.10156 0.45514 4.44444E-6 0.45514 C -0.10157 0.45514 -0.18264 0.35269 -0.18264 0.22757 C -0.18264 0.10153 -0.10157 -4.15356E-6 4.44444E-6 -4.15356E-6 Z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0.00346 C 0.14306 0.00346 0.23091 0.10152 0.23091 0.2234 C 0.23091 0.34458 0.14306 0.44357 0.03629 0.44357 C -0.071 0.44357 -0.15694 0.34458 -0.15694 0.2234 C -0.15694 0.10152 -0.071 0.00346 0.03629 0.00346 Z " pathEditMode="relative" rAng="0" ptsTypes="fffff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1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-0.02913 C 0.04236 0.06846 0.04149 0.20791 -0.02327 0.27914 C -0.08698 0.35292 -0.18941 0.33118 -0.25139 0.23405 C -0.3132 0.13738 -0.31146 -0.00023 -0.2474 -0.07261 C -0.18316 -0.14546 -0.08143 -0.12673 -0.01841 -0.02913 Z " pathEditMode="relative" rAng="2983949" ptsTypes="fffff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3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6457E-6 C 0.02813 0.11888 -0.02274 0.2463 -0.11302 0.28377 C -0.20347 0.32147 -0.2993 0.25532 -0.32708 0.13668 C -0.35486 0.01781 -0.30451 -0.10869 -0.21406 -0.14616 C -0.12378 -0.18385 -0.0276 -0.11794 -3.88889E-6 -4.26457E-6 Z " pathEditMode="relative" rAng="4360880" ptsTypes="fffff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6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0111E-6 C -0.08871 0.03792 -0.18507 -0.02637 -0.21354 -0.14524 C -0.24184 -0.26319 -0.19167 -0.39108 -0.10312 -0.42901 C -0.01389 -0.46693 0.08195 -0.40125 0.11024 -0.28331 C 0.13889 -0.16467 0.08941 -0.03793 -1.38889E-6 4.80111E-6 Z " pathEditMode="relative" rAng="9736215" ptsTypes="fffff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21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-0.01688 C -0.02847 0.00994 -0.11684 -0.06244 -0.13593 -0.18178 C -0.15798 -0.2988 -0.10104 -0.41559 -0.01267 -0.44403 C 0.07587 -0.46994 0.16302 -0.39593 0.18316 -0.27845 C 0.20295 -0.16027 0.14844 -0.04371 0.06025 -0.01688 Z " pathEditMode="relative" rAng="10034608" ptsTypes="fffff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0.0007 C -0.02657 -0.11239 0.00798 -0.24607 0.09028 -0.29718 C 0.17205 -0.34759 0.27135 -0.29671 0.31076 -0.18362 C 0.35034 -0.07007 0.3158 0.06268 0.23385 0.11356 C 0.15121 0.16467 0.05312 0.11425 0.01284 0.0007 Z " pathEditMode="relative" rAng="14705714" ptsTypes="fffff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13575 C 0.07171 -0.2456 0.17362 -0.287 0.2566 -0.22826 C 0.33802 -0.16859 0.36754 -0.03122 0.32292 0.07794 C 0.27796 0.18825 0.1757 0.22919 0.09358 0.16998 C 0.01146 0.11009 -0.01875 -0.02682 0.02674 -0.13575 Z " pathEditMode="relative" rAng="-3682585" ptsTypes="fffff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10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486 C 0.08889 -0.12743 0.23298 -0.13691 0.32569 -0.02244 C 0.41944 0.08973 0.42274 0.28376 0.3375 0.4068 C 0.25139 0.53122 0.10903 0.53769 0.01614 0.42345 C -0.07639 0.30966 -0.08403 0.11841 0.00295 -0.00486 Z " pathEditMode="relative" rAng="-2835420" ptsTypes="fffff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29" grpId="0" animBg="1"/>
      <p:bldP spid="16" grpId="0" animBg="1"/>
      <p:bldP spid="19" grpId="0" animBg="1"/>
      <p:bldP spid="4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95350" y="1447800"/>
            <a:ext cx="10401300" cy="2723866"/>
          </a:xfrm>
          <a:prstGeom prst="cloudCallout">
            <a:avLst>
              <a:gd name="adj1" fmla="val -47986"/>
              <a:gd name="adj2" fmla="val 10178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বিন্যাস্ত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2A6A2AC-555B-4FD2-8746-96744D20EC4A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533400"/>
            <a:ext cx="9677400" cy="9906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828800"/>
            <a:ext cx="9677400" cy="39624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 কি বলতে পারবে।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কক্ষপথের ইলে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কট্র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সংখ্যা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 ইলেক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বিন্যাস ব্যাখ্যা করতে পারবে।</a:t>
            </a: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51F1FFF-2C2C-4245-B6EE-04CE3B188EC4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9800" y="2853415"/>
                <a:ext cx="7353300" cy="914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1টি </a:t>
                </a:r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কক্ষপথে ইলেক্ট্রন ধারণক্ষমতা=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IN" sz="440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IN" sz="4400" dirty="0">
                  <a:cs typeface="NikoshBAN" pitchFamily="2" charset="0"/>
                </a:endParaRPr>
              </a:p>
              <a:p>
                <a:endParaRPr lang="en-US" sz="40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 algn="ctr"/>
                <a:endParaRPr lang="en-US" sz="40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853415"/>
                <a:ext cx="73533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358414"/>
                <a:ext cx="7353300" cy="68275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itchFamily="2" charset="0"/>
                  </a:rPr>
                  <a:t>n=</a:t>
                </a:r>
                <a:r>
                  <a:rPr lang="bn-IN" sz="3600" dirty="0">
                    <a:cs typeface="NikoshBAN" pitchFamily="2" charset="0"/>
                  </a:rPr>
                  <a:t>৩ হলে ৩য় কক্ষপথে </a:t>
                </a:r>
                <a:r>
                  <a:rPr lang="en-US" sz="3600" dirty="0">
                    <a:cs typeface="NikoshBAN" pitchFamily="2" charset="0"/>
                  </a:rPr>
                  <a:t>e </a:t>
                </a:r>
                <a:r>
                  <a:rPr lang="bn-IN" sz="3600" dirty="0">
                    <a:cs typeface="NikoshBAN" pitchFamily="2" charset="0"/>
                  </a:rPr>
                  <a:t>আছে=২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৩</m:t>
                        </m:r>
                      </m:e>
                      <m:sup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IN" sz="3600" dirty="0">
                    <a:cs typeface="NikoshBAN" pitchFamily="2" charset="0"/>
                  </a:rPr>
                  <a:t>=১৮টি</a:t>
                </a:r>
                <a:endParaRPr lang="en-US" sz="36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58414"/>
                <a:ext cx="7353300" cy="682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4579701"/>
                <a:ext cx="7353300" cy="6827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itchFamily="2" charset="0"/>
                  </a:rPr>
                  <a:t>n=</a:t>
                </a:r>
                <a:r>
                  <a:rPr lang="bn-IN" sz="3600" dirty="0">
                    <a:cs typeface="NikoshBAN" pitchFamily="2" charset="0"/>
                  </a:rPr>
                  <a:t>২ হলে ২য় কক্ষপথে </a:t>
                </a:r>
                <a:r>
                  <a:rPr lang="en-US" sz="3600" dirty="0">
                    <a:cs typeface="NikoshBAN" pitchFamily="2" charset="0"/>
                  </a:rPr>
                  <a:t>e </a:t>
                </a:r>
                <a:r>
                  <a:rPr lang="bn-IN" sz="3600" dirty="0">
                    <a:cs typeface="NikoshBAN" pitchFamily="2" charset="0"/>
                  </a:rPr>
                  <a:t>আছে=২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</m:e>
                      <m:sup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IN" sz="3600" dirty="0">
                    <a:cs typeface="NikoshBAN" pitchFamily="2" charset="0"/>
                  </a:rPr>
                  <a:t>=৮টি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9701"/>
                <a:ext cx="7353300" cy="682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800" y="3777968"/>
                <a:ext cx="7353300" cy="6827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itchFamily="2" charset="0"/>
                  </a:rPr>
                  <a:t>n=</a:t>
                </a:r>
                <a:r>
                  <a:rPr lang="bn-IN" sz="3600" dirty="0">
                    <a:cs typeface="NikoshBAN" pitchFamily="2" charset="0"/>
                  </a:rPr>
                  <a:t>১ হলে ১ম কক্ষপথে </a:t>
                </a:r>
                <a:r>
                  <a:rPr lang="en-US" sz="3600" dirty="0">
                    <a:cs typeface="NikoshBAN" pitchFamily="2" charset="0"/>
                  </a:rPr>
                  <a:t>e</a:t>
                </a:r>
                <a:r>
                  <a:rPr lang="bn-IN" sz="3600" dirty="0">
                    <a:cs typeface="NikoshBAN" pitchFamily="2" charset="0"/>
                  </a:rPr>
                  <a:t> আছে=২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e>
                      <m:sup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IN" sz="3600" dirty="0">
                    <a:cs typeface="NikoshBAN" pitchFamily="2" charset="0"/>
                  </a:rPr>
                  <a:t>=২টি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77968"/>
                <a:ext cx="7353300" cy="682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3660162D-C0A6-4A17-81EE-1A9B57188DA1}"/>
              </a:ext>
            </a:extLst>
          </p:cNvPr>
          <p:cNvSpPr/>
          <p:nvPr/>
        </p:nvSpPr>
        <p:spPr>
          <a:xfrm>
            <a:off x="-31997" y="-98920"/>
            <a:ext cx="12223997" cy="6956920"/>
          </a:xfrm>
          <a:prstGeom prst="frame">
            <a:avLst>
              <a:gd name="adj1" fmla="val 3545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EAFFBF-3569-498D-A049-D489ADDA36DB}"/>
                  </a:ext>
                </a:extLst>
              </p:cNvPr>
              <p:cNvSpPr/>
              <p:nvPr/>
            </p:nvSpPr>
            <p:spPr>
              <a:xfrm>
                <a:off x="3048000" y="1736498"/>
                <a:ext cx="3825999" cy="60016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𝑵𝒂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𝟏𝟖</m:t>
                      </m:r>
                    </m:oMath>
                  </m:oMathPara>
                </a14:m>
                <a:endParaRPr lang="en-US" sz="33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EAFFBF-3569-498D-A049-D489ADDA3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36498"/>
                <a:ext cx="3825999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FB81A8D-EEF0-4A95-9580-A1734C9888E5}"/>
              </a:ext>
            </a:extLst>
          </p:cNvPr>
          <p:cNvSpPr txBox="1"/>
          <p:nvPr/>
        </p:nvSpPr>
        <p:spPr>
          <a:xfrm>
            <a:off x="928501" y="401367"/>
            <a:ext cx="1030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১ম কক্ষপথে ২ টি, ২য় কক্ষপথে সর্বোচ্চ ৮টি ৩য় কক্ষপথে সর্বোচ্চ ১৮টি ইলেক্ট্রন থাকতে পারে।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0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8583" y="1243951"/>
            <a:ext cx="4213423" cy="4218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5409" y="1714208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976270" y="2302998"/>
                <a:ext cx="2064992" cy="205096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270" y="2302998"/>
                <a:ext cx="2064992" cy="205096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053566" y="2033962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94794" y="326621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44036" y="243521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74842" y="4711149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=2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9483" y="5345968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=3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15693" y="5961201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=4 </a:t>
            </a:r>
          </a:p>
        </p:txBody>
      </p:sp>
      <p:sp>
        <p:nvSpPr>
          <p:cNvPr id="26" name="Oval 25"/>
          <p:cNvSpPr/>
          <p:nvPr/>
        </p:nvSpPr>
        <p:spPr>
          <a:xfrm>
            <a:off x="3307462" y="696365"/>
            <a:ext cx="5334000" cy="535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9589548">
            <a:off x="6351775" y="1565695"/>
            <a:ext cx="2782491" cy="746703"/>
          </a:xfrm>
          <a:prstGeom prst="leftArrow">
            <a:avLst>
              <a:gd name="adj1" fmla="val 50599"/>
              <a:gd name="adj2" fmla="val 7242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7069488" y="2693917"/>
            <a:ext cx="2868886" cy="708711"/>
          </a:xfrm>
          <a:prstGeom prst="leftArrow">
            <a:avLst>
              <a:gd name="adj1" fmla="val 50599"/>
              <a:gd name="adj2" fmla="val 7242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কক্ষপথ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Left Arrow 32"/>
          <p:cNvSpPr/>
          <p:nvPr/>
        </p:nvSpPr>
        <p:spPr>
          <a:xfrm rot="2013482">
            <a:off x="6706050" y="4933579"/>
            <a:ext cx="2436640" cy="709536"/>
          </a:xfrm>
          <a:prstGeom prst="leftArrow">
            <a:avLst>
              <a:gd name="adj1" fmla="val 50599"/>
              <a:gd name="adj2" fmla="val 72427"/>
            </a:avLst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কক্ষপথ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55223" y="4308249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=1 </a:t>
            </a:r>
          </a:p>
        </p:txBody>
      </p:sp>
      <p:sp>
        <p:nvSpPr>
          <p:cNvPr id="40" name="Oval 39"/>
          <p:cNvSpPr/>
          <p:nvPr/>
        </p:nvSpPr>
        <p:spPr>
          <a:xfrm>
            <a:off x="6725963" y="380973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23595" y="163360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19034" y="168981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53268" y="341667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24758" y="359383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56878" y="477632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97556" y="481812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22352" y="352042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697968" y="295210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18583" y="398525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929426" y="420029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36023" y="491402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35042" y="505138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13173" y="526728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V="1">
            <a:off x="6632875" y="5159332"/>
            <a:ext cx="213702" cy="2683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838733" y="141770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48048" y="11360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036264" y="11360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62915" y="150166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62224" y="171171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90777" y="248029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V="1">
            <a:off x="7577074" y="4334734"/>
            <a:ext cx="213702" cy="2683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 flipV="1">
            <a:off x="7697688" y="2211985"/>
            <a:ext cx="213702" cy="2683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684196" y="150496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189196" y="184950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697968" y="273289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475102">
            <a:off x="1965181" y="1033846"/>
            <a:ext cx="2422972" cy="86999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কক্ষপথ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9289687">
            <a:off x="1661623" y="4989494"/>
            <a:ext cx="2261091" cy="87630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কক্ষপথ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64649" y="2622405"/>
            <a:ext cx="1387492" cy="1383426"/>
            <a:chOff x="-1744028" y="4818120"/>
            <a:chExt cx="1387492" cy="1383426"/>
          </a:xfrm>
        </p:grpSpPr>
        <p:sp>
          <p:nvSpPr>
            <p:cNvPr id="5" name="Oval 4"/>
            <p:cNvSpPr/>
            <p:nvPr/>
          </p:nvSpPr>
          <p:spPr>
            <a:xfrm>
              <a:off x="-1744028" y="4818120"/>
              <a:ext cx="1387492" cy="1383426"/>
            </a:xfrm>
            <a:prstGeom prst="ellipse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909350" y="5383705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1382251" y="5045538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021267" y="5132682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1623480" y="5181338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1526440" y="5783791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-1227319" y="5833953"/>
              <a:ext cx="265158" cy="26441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-1382251" y="529016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-1367462" y="546760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-780039" y="5570055"/>
              <a:ext cx="230831" cy="3355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-896806" y="5181339"/>
              <a:ext cx="265266" cy="3288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-1134299" y="559000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-1457228" y="552548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-1215999" y="561805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-1511811" y="563343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-1435315" y="5800654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-780038" y="5369388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-1102514" y="578278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-1050341" y="546700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-897941" y="525110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-1411506" y="53286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-1507669" y="5610842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-1218366" y="547718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-1223129" y="510118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-1289380" y="581625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1644413" y="5501216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812665" y="580658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-1174508" y="5197882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1722402" y="564451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-1742500" y="517793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-621695" y="547275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1227320" y="591284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-921780" y="4976512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-1235386" y="558763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-881124" y="55462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-1347934" y="491724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-1535873" y="51144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-1106705" y="5865854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-635292" y="564015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-726038" y="511685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-1150642" y="5500293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-1268027" y="5409244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-1101827" y="5238782"/>
              <a:ext cx="241327" cy="26848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-1030028" y="5503041"/>
              <a:ext cx="241229" cy="2159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-987327" y="5357401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-799218" y="5573457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-1235023" y="5747602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14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8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 flipV="1">
            <a:off x="2848540" y="2671462"/>
            <a:ext cx="866901" cy="848646"/>
          </a:xfrm>
          <a:prstGeom prst="ellipse">
            <a:avLst/>
          </a:prstGeom>
          <a:pattFill prst="pct7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H="1" flipV="1">
            <a:off x="5358440" y="3839654"/>
            <a:ext cx="257743" cy="2310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6325265" y="2909844"/>
            <a:ext cx="256093" cy="2687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2991282" y="3033216"/>
            <a:ext cx="167180" cy="20789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2847305" y="3694915"/>
            <a:ext cx="247057" cy="27080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8696754" y="2898745"/>
            <a:ext cx="247057" cy="19675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3321721" y="2951141"/>
            <a:ext cx="198037" cy="20864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116845" y="2738076"/>
            <a:ext cx="932599" cy="939423"/>
          </a:xfrm>
          <a:prstGeom prst="ellipse">
            <a:avLst/>
          </a:prstGeom>
          <a:pattFill prst="pct7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5616182" y="3190813"/>
            <a:ext cx="222485" cy="20213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5331032" y="3024797"/>
            <a:ext cx="220322" cy="2236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 flipV="1">
            <a:off x="5304297" y="3299290"/>
            <a:ext cx="247057" cy="25205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591609" y="2882717"/>
            <a:ext cx="247057" cy="22728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83474" y="2281500"/>
            <a:ext cx="1560078" cy="16065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39883" y="2306736"/>
            <a:ext cx="1713429" cy="17113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73703" y="2451939"/>
            <a:ext cx="1243816" cy="12393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19311" y="2229103"/>
            <a:ext cx="1752600" cy="17113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8538411" y="2569158"/>
            <a:ext cx="914400" cy="886067"/>
          </a:xfrm>
          <a:prstGeom prst="ellipse">
            <a:avLst/>
          </a:prstGeom>
          <a:pattFill prst="pct7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 flipV="1">
            <a:off x="9141887" y="3130154"/>
            <a:ext cx="185196" cy="17684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9138046" y="2840337"/>
            <a:ext cx="247057" cy="23592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8943811" y="2660443"/>
            <a:ext cx="194235" cy="22801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 flipV="1">
            <a:off x="8660072" y="2980819"/>
            <a:ext cx="160209" cy="2222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8670726" y="2721732"/>
            <a:ext cx="194235" cy="21743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 flipV="1">
            <a:off x="8805598" y="3159430"/>
            <a:ext cx="211985" cy="24854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 flipV="1">
            <a:off x="9494205" y="3599865"/>
            <a:ext cx="247057" cy="2324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H="1" flipV="1">
            <a:off x="9494201" y="3012187"/>
            <a:ext cx="244930" cy="2715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H="1" flipV="1">
            <a:off x="8250172" y="3055276"/>
            <a:ext cx="238234" cy="2311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1849988" y="4495801"/>
            <a:ext cx="2282588" cy="1295399"/>
          </a:xfrm>
          <a:prstGeom prst="borderCallout1">
            <a:avLst>
              <a:gd name="adj1" fmla="val -42696"/>
              <a:gd name="adj2" fmla="val 59544"/>
              <a:gd name="adj3" fmla="val -8034"/>
              <a:gd name="adj4" fmla="val 58696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ine Callout 3 (Accent Bar) 6"/>
          <p:cNvSpPr/>
          <p:nvPr/>
        </p:nvSpPr>
        <p:spPr>
          <a:xfrm>
            <a:off x="6695828" y="4495801"/>
            <a:ext cx="3819774" cy="1295400"/>
          </a:xfrm>
          <a:prstGeom prst="accentCallout3">
            <a:avLst>
              <a:gd name="adj1" fmla="val -101339"/>
              <a:gd name="adj2" fmla="val 40091"/>
              <a:gd name="adj3" fmla="val -2146"/>
              <a:gd name="adj4" fmla="val 214"/>
              <a:gd name="adj5" fmla="val -4478"/>
              <a:gd name="adj6" fmla="val 100653"/>
              <a:gd name="adj7" fmla="val -54465"/>
              <a:gd name="adj8" fmla="val 761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 ইলেক্ট্রন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ine Callout 3 (No Border) 7"/>
          <p:cNvSpPr/>
          <p:nvPr/>
        </p:nvSpPr>
        <p:spPr>
          <a:xfrm>
            <a:off x="4287038" y="4495802"/>
            <a:ext cx="2274227" cy="1295399"/>
          </a:xfrm>
          <a:prstGeom prst="callout3">
            <a:avLst>
              <a:gd name="adj1" fmla="val -30274"/>
              <a:gd name="adj2" fmla="val 52978"/>
              <a:gd name="adj3" fmla="val -28661"/>
              <a:gd name="adj4" fmla="val 54264"/>
              <a:gd name="adj5" fmla="val 2638"/>
              <a:gd name="adj6" fmla="val 57511"/>
              <a:gd name="adj7" fmla="val -100485"/>
              <a:gd name="adj8" fmla="val 927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4053" y="368212"/>
            <a:ext cx="8861569" cy="90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ইলেক্ট্রন বিন্যাস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4054" y="1435012"/>
            <a:ext cx="2282589" cy="717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000" y="1435010"/>
            <a:ext cx="2819401" cy="717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62801" y="1435010"/>
            <a:ext cx="3352800" cy="717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লিথিয়াম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72" grpId="0" animBg="1"/>
      <p:bldP spid="74" grpId="0" animBg="1"/>
      <p:bldP spid="75" grpId="0" animBg="1"/>
      <p:bldP spid="33" grpId="0" animBg="1"/>
      <p:bldP spid="7" grpId="0" animBg="1"/>
      <p:bldP spid="8" grpId="0" animBg="1"/>
      <p:bldP spid="4" grpId="0" animBg="1"/>
      <p:bldP spid="5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317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Most.Selina Khatun</cp:lastModifiedBy>
  <cp:revision>110</cp:revision>
  <dcterms:created xsi:type="dcterms:W3CDTF">2020-01-28T10:34:50Z</dcterms:created>
  <dcterms:modified xsi:type="dcterms:W3CDTF">2020-09-07T09:58:42Z</dcterms:modified>
</cp:coreProperties>
</file>