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eb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8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3399"/>
    <a:srgbClr val="CC3300"/>
    <a:srgbClr val="3333FF"/>
    <a:srgbClr val="00CC66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36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1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1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36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5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1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8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3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9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F1CA-318A-4742-BAE4-3D910FBA34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9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BF1CA-318A-4742-BAE4-3D910FBA34AA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9783-DF07-4B3B-A297-B3B02CEE8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3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eb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2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229150"/>
            <a:ext cx="864518" cy="8035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322173"/>
            <a:ext cx="864518" cy="803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5915451"/>
            <a:ext cx="864518" cy="803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5867510"/>
            <a:ext cx="864518" cy="8035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70E62D1-AA20-4C93-8C7F-10232C245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32714"/>
            <a:ext cx="9334500" cy="5571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90A6DC7-B9E1-4286-ADEC-D18650EE71BB}"/>
              </a:ext>
            </a:extLst>
          </p:cNvPr>
          <p:cNvSpPr txBox="1"/>
          <p:nvPr/>
        </p:nvSpPr>
        <p:spPr>
          <a:xfrm>
            <a:off x="5645426" y="298173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B3E904E-77FF-496B-A312-8A57E10E03EA}"/>
              </a:ext>
            </a:extLst>
          </p:cNvPr>
          <p:cNvSpPr txBox="1"/>
          <p:nvPr/>
        </p:nvSpPr>
        <p:spPr>
          <a:xfrm>
            <a:off x="2849217" y="322173"/>
            <a:ext cx="7818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সবাইকে শুভেচ্ছা।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94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1298" y="188809"/>
            <a:ext cx="583685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৯৮ পৃষ্ঠার 1 নং সমস্যাটি দেখঃ   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2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94" y="773584"/>
            <a:ext cx="9981211" cy="870021"/>
          </a:xfrm>
          <a:prstGeom prst="rect">
            <a:avLst/>
          </a:prstGeom>
          <a:effectLst>
            <a:glow>
              <a:srgbClr val="FF0000">
                <a:alpha val="27000"/>
              </a:srgbClr>
            </a:glow>
          </a:effectLst>
        </p:spPr>
      </p:pic>
      <p:sp>
        <p:nvSpPr>
          <p:cNvPr id="21" name="TextBox 20"/>
          <p:cNvSpPr txBox="1"/>
          <p:nvPr/>
        </p:nvSpPr>
        <p:spPr>
          <a:xfrm>
            <a:off x="370390" y="2187615"/>
            <a:ext cx="121534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513161" y="1789535"/>
            <a:ext cx="6326038" cy="1302398"/>
            <a:chOff x="2501586" y="2059636"/>
            <a:chExt cx="6326038" cy="1302398"/>
          </a:xfrm>
        </p:grpSpPr>
        <p:grpSp>
          <p:nvGrpSpPr>
            <p:cNvPr id="41" name="Group 40"/>
            <p:cNvGrpSpPr/>
            <p:nvPr/>
          </p:nvGrpSpPr>
          <p:grpSpPr>
            <a:xfrm>
              <a:off x="4244050" y="2059636"/>
              <a:ext cx="4583574" cy="1302398"/>
              <a:chOff x="3769488" y="2060294"/>
              <a:chExt cx="4583574" cy="130239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3769488" y="2060294"/>
                <a:ext cx="36498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১০০%                        ১৫%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3769488" y="2291126"/>
                <a:ext cx="4583574" cy="1071566"/>
                <a:chOff x="3809998" y="2308741"/>
                <a:chExt cx="4489050" cy="954553"/>
              </a:xfrm>
            </p:grpSpPr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3809998" y="2323089"/>
                  <a:ext cx="513146" cy="701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>
                  <a:off x="4849792" y="2308741"/>
                  <a:ext cx="1603669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7" name="Group 36"/>
                <p:cNvGrpSpPr/>
                <p:nvPr/>
              </p:nvGrpSpPr>
              <p:grpSpPr>
                <a:xfrm>
                  <a:off x="3809998" y="2330102"/>
                  <a:ext cx="4489050" cy="933192"/>
                  <a:chOff x="3809998" y="2330102"/>
                  <a:chExt cx="4489050" cy="933192"/>
                </a:xfrm>
              </p:grpSpPr>
              <p:grpSp>
                <p:nvGrpSpPr>
                  <p:cNvPr id="20" name="Group 19"/>
                  <p:cNvGrpSpPr/>
                  <p:nvPr/>
                </p:nvGrpSpPr>
                <p:grpSpPr>
                  <a:xfrm>
                    <a:off x="3809998" y="2497488"/>
                    <a:ext cx="3275635" cy="682103"/>
                    <a:chOff x="2129742" y="1911577"/>
                    <a:chExt cx="3275635" cy="682103"/>
                  </a:xfrm>
                </p:grpSpPr>
                <p:grpSp>
                  <p:nvGrpSpPr>
                    <p:cNvPr id="18" name="Group 17"/>
                    <p:cNvGrpSpPr/>
                    <p:nvPr/>
                  </p:nvGrpSpPr>
                  <p:grpSpPr>
                    <a:xfrm>
                      <a:off x="2129742" y="1911577"/>
                      <a:ext cx="3275635" cy="682103"/>
                      <a:chOff x="2129742" y="1911577"/>
                      <a:chExt cx="3275635" cy="682103"/>
                    </a:xfrm>
                  </p:grpSpPr>
                  <p:grpSp>
                    <p:nvGrpSpPr>
                      <p:cNvPr id="13" name="Group 12"/>
                      <p:cNvGrpSpPr/>
                      <p:nvPr/>
                    </p:nvGrpSpPr>
                    <p:grpSpPr>
                      <a:xfrm>
                        <a:off x="2129742" y="1914770"/>
                        <a:ext cx="3275635" cy="678910"/>
                        <a:chOff x="2129742" y="1914770"/>
                        <a:chExt cx="3275635" cy="678910"/>
                      </a:xfrm>
                    </p:grpSpPr>
                    <p:sp>
                      <p:nvSpPr>
                        <p:cNvPr id="7" name="Rectangle 6"/>
                        <p:cNvSpPr/>
                        <p:nvPr/>
                      </p:nvSpPr>
                      <p:spPr>
                        <a:xfrm>
                          <a:off x="2129742" y="1914770"/>
                          <a:ext cx="3275635" cy="31361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just"/>
                          <a:r>
                            <a:rPr lang="bn-IN" sz="28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?</a:t>
                          </a:r>
                          <a:endParaRPr lang="en-US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  <p:sp>
                      <p:nvSpPr>
                        <p:cNvPr id="11" name="Rectangle 10"/>
                        <p:cNvSpPr/>
                        <p:nvPr/>
                      </p:nvSpPr>
                      <p:spPr>
                        <a:xfrm>
                          <a:off x="2129742" y="2250436"/>
                          <a:ext cx="3275635" cy="34324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just"/>
                          <a:endParaRPr lang="en-US" sz="280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p:txBody>
                    </p:sp>
                  </p:grpSp>
                  <p:sp>
                    <p:nvSpPr>
                      <p:cNvPr id="17" name="Rectangle 16"/>
                      <p:cNvSpPr/>
                      <p:nvPr/>
                    </p:nvSpPr>
                    <p:spPr>
                      <a:xfrm>
                        <a:off x="4813715" y="1911577"/>
                        <a:ext cx="590309" cy="344347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just"/>
                        <a:endParaRPr lang="en-US" sz="2800">
                          <a:latin typeface="NikoshBAN" panose="02000000000000000000" pitchFamily="2" charset="0"/>
                          <a:cs typeface="NikoshBAN" panose="02000000000000000000" pitchFamily="2" charset="0"/>
                        </a:endParaRPr>
                      </a:p>
                    </p:txBody>
                  </p:sp>
                </p:grp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2251298" y="1938719"/>
                      <a:ext cx="237857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bn-IN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p:txBody>
                </p:sp>
              </p:grpSp>
              <p:sp>
                <p:nvSpPr>
                  <p:cNvPr id="33" name="Oval Callout 32"/>
                  <p:cNvSpPr/>
                  <p:nvPr/>
                </p:nvSpPr>
                <p:spPr>
                  <a:xfrm>
                    <a:off x="7085633" y="2330102"/>
                    <a:ext cx="1213415" cy="330931"/>
                  </a:xfrm>
                  <a:prstGeom prst="wedgeEllipseCallout">
                    <a:avLst>
                      <a:gd name="adj1" fmla="val -53339"/>
                      <a:gd name="adj2" fmla="val 73226"/>
                    </a:avLst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bn-IN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লাভ</a:t>
                    </a:r>
                    <a:endParaRPr lang="en-US" sz="24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809998" y="2893962"/>
                    <a:ext cx="3274281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bn-IN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৫৫২০০ টাকা</a:t>
                    </a:r>
                    <a:endParaRPr lang="en-US" dirty="0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</p:grpSp>
        <p:sp>
          <p:nvSpPr>
            <p:cNvPr id="42" name="Rectangle 41"/>
            <p:cNvSpPr/>
            <p:nvPr/>
          </p:nvSpPr>
          <p:spPr>
            <a:xfrm>
              <a:off x="2501586" y="2546061"/>
              <a:ext cx="1437189" cy="3366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ক্রয় মূল্য</a:t>
              </a:r>
              <a:endPara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01587" y="2916351"/>
              <a:ext cx="1437188" cy="3366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400" dirty="0">
                  <a:solidFill>
                    <a:srgbClr val="3333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বিক্রয় মূল্য </a:t>
              </a:r>
              <a:endParaRPr lang="en-US" sz="24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13899" y="3048200"/>
                <a:ext cx="7970787" cy="3555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চিত্রের মাধ্যমে তুলনা করে পাই,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বিক্রয়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১১৫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বা, ক্রয় মূল্য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বিক্রয়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১১৫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৫৫২০০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১১৫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= ৪৮০০০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 , নির্ণেয় ক্রয় মুল্য = ৪৮০০০ টাকা।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899" y="3048200"/>
                <a:ext cx="7970787" cy="3555076"/>
              </a:xfrm>
              <a:prstGeom prst="rect">
                <a:avLst/>
              </a:prstGeom>
              <a:blipFill rotWithShape="0">
                <a:blip r:embed="rId6"/>
                <a:stretch>
                  <a:fillRect l="-1607" t="-1544" b="-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68509" y="188809"/>
            <a:ext cx="864518" cy="8035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207043" y="188808"/>
            <a:ext cx="864518" cy="8035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32535" y="5941181"/>
            <a:ext cx="864518" cy="8035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201821" y="5949880"/>
            <a:ext cx="864518" cy="803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524" y="3048200"/>
            <a:ext cx="634121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7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1" grpId="0" animBg="1"/>
      <p:bldP spid="4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-9491"/>
            <a:ext cx="12192000" cy="6858000"/>
          </a:xfrm>
          <a:prstGeom prst="frame">
            <a:avLst>
              <a:gd name="adj1" fmla="val 202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241150"/>
            <a:ext cx="864518" cy="8035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241150"/>
            <a:ext cx="864518" cy="803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5915451"/>
            <a:ext cx="864518" cy="803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5867510"/>
            <a:ext cx="864518" cy="8035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006" y="1336900"/>
            <a:ext cx="4136069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 তোমরা পা</a:t>
            </a:r>
            <a:r>
              <a:rPr lang="en-US" sz="3600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IN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কিনা... 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8915" y="2523282"/>
            <a:ext cx="952890" cy="23380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wordArtVert"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284"/>
                    </a14:imgEffect>
                    <a14:imgEffect>
                      <a14:saturation sat="337000"/>
                    </a14:imgEffect>
                    <a14:imgEffect>
                      <a14:brightnessContrast bright="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87" y="701188"/>
            <a:ext cx="9782349" cy="679913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623029" y="1336900"/>
            <a:ext cx="7401225" cy="1882073"/>
            <a:chOff x="1354063" y="2081135"/>
            <a:chExt cx="7401225" cy="1882073"/>
          </a:xfrm>
        </p:grpSpPr>
        <p:sp>
          <p:nvSpPr>
            <p:cNvPr id="15" name="Oval Callout 14"/>
            <p:cNvSpPr/>
            <p:nvPr/>
          </p:nvSpPr>
          <p:spPr>
            <a:xfrm>
              <a:off x="7566880" y="2674472"/>
              <a:ext cx="1188408" cy="809515"/>
            </a:xfrm>
            <a:prstGeom prst="wedgeEllipseCallout">
              <a:avLst>
                <a:gd name="adj1" fmla="val -80482"/>
                <a:gd name="adj2" fmla="val 14113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bn-IN" sz="3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ক্ষতি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09418" y="2081135"/>
              <a:ext cx="4615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১০০%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Arrow Connector 17"/>
            <p:cNvCxnSpPr>
              <a:endCxn id="16" idx="1"/>
            </p:cNvCxnSpPr>
            <p:nvPr/>
          </p:nvCxnSpPr>
          <p:spPr>
            <a:xfrm flipH="1">
              <a:off x="3009418" y="2373522"/>
              <a:ext cx="1851950" cy="1"/>
            </a:xfrm>
            <a:prstGeom prst="straightConnector1">
              <a:avLst/>
            </a:prstGeom>
            <a:ln w="19050">
              <a:solidFill>
                <a:srgbClr val="FF3399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717894" y="2338085"/>
              <a:ext cx="148743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464720" y="3439988"/>
              <a:ext cx="81897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২০%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0800000" flipV="1">
              <a:off x="1354064" y="2558005"/>
              <a:ext cx="1597480" cy="417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ক্রয় মূল্য </a:t>
              </a:r>
              <a:endPara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10800000" flipV="1">
              <a:off x="1354063" y="3013786"/>
              <a:ext cx="1586080" cy="38615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rgbClr val="3333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বিক্রয় মূল্য </a:t>
              </a:r>
              <a:endParaRPr lang="en-US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009418" y="2535567"/>
              <a:ext cx="4201610" cy="4398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১৮,০০ টাকা </a:t>
              </a:r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009418" y="2975405"/>
              <a:ext cx="4201610" cy="439838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64720" y="2975405"/>
              <a:ext cx="740607" cy="43983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1365787" y="116413"/>
            <a:ext cx="9141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৯৯ পৃষ্ঠার ৭ নং সমস্যাটি দেখঃ   </a:t>
            </a:r>
            <a:endParaRPr lang="en-US" sz="32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574450" y="2150328"/>
            <a:ext cx="131318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just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377386" y="2790145"/>
                <a:ext cx="8692589" cy="3555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চিত্রের মাধ্যমে তুলনা করে পাই,</a:t>
                </a: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বিক্রয়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৮০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বা, বিক্রয় মূল্য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৮০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০০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×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৮০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  <m:r>
                          <a:rPr lang="bn-IN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০০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= ১,৪৪০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 , নির্ণেয় বিক্রয় মুল্য = ১,৪৪০টাকা।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386" y="2790145"/>
                <a:ext cx="8692589" cy="3555076"/>
              </a:xfrm>
              <a:prstGeom prst="rect">
                <a:avLst/>
              </a:prstGeom>
              <a:blipFill rotWithShape="0">
                <a:blip r:embed="rId6"/>
                <a:stretch>
                  <a:fillRect l="-1473" t="-1715" b="-1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519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  <p:bldP spid="46" grpId="0"/>
      <p:bldP spid="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2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229150"/>
            <a:ext cx="864518" cy="8035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322173"/>
            <a:ext cx="864518" cy="803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5915451"/>
            <a:ext cx="864518" cy="803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5867510"/>
            <a:ext cx="864518" cy="803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2" y="2773317"/>
            <a:ext cx="9618997" cy="903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68883" y="1032715"/>
            <a:ext cx="2453833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807" y="2305986"/>
            <a:ext cx="1844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 ৯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bn-IN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9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23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229150"/>
            <a:ext cx="864518" cy="8035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322173"/>
            <a:ext cx="864518" cy="803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5915451"/>
            <a:ext cx="864518" cy="803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9736" y="5867510"/>
            <a:ext cx="864518" cy="8035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2" y="740780"/>
            <a:ext cx="10926502" cy="53590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604835" y="876321"/>
            <a:ext cx="9306045" cy="4016416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IN" sz="10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4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n 10"/>
          <p:cNvSpPr/>
          <p:nvPr/>
        </p:nvSpPr>
        <p:spPr>
          <a:xfrm>
            <a:off x="6469380" y="525780"/>
            <a:ext cx="3794760" cy="781453"/>
          </a:xfrm>
          <a:prstGeom prst="can">
            <a:avLst>
              <a:gd name="adj" fmla="val 332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1201881" y="628650"/>
            <a:ext cx="4204509" cy="678584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881" y="365125"/>
            <a:ext cx="9823220" cy="942108"/>
          </a:xfrm>
        </p:spPr>
        <p:txBody>
          <a:bodyPr>
            <a:normAutofit fontScale="90000"/>
          </a:bodyPr>
          <a:lstStyle/>
          <a:p>
            <a:r>
              <a:rPr lang="bn-IN" dirty="0"/>
              <a:t>  </a:t>
            </a:r>
            <a:br>
              <a:rPr lang="bn-IN" dirty="0"/>
            </a:br>
            <a:r>
              <a:rPr lang="bn-IN" dirty="0"/>
              <a:t>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                পাঠ পরিচিতি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5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30588" y="2250529"/>
            <a:ext cx="5429290" cy="32590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শ্রেণি-পঞ্চম</a:t>
            </a:r>
          </a:p>
          <a:p>
            <a:pPr algn="ctr"/>
            <a:r>
              <a:rPr lang="bn-IN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বিষয়-প্রাথমিক গণিত</a:t>
            </a:r>
          </a:p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অধ্যায়- ৯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পাঠঃ শতকরা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পাঠের শিরোনাম-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ক্ষতি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সময়ঃ ৪০ মিনিট।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41315" y="2250530"/>
            <a:ext cx="5477101" cy="32590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রনদা গাঙ্গুলী </a:t>
            </a:r>
            <a:endParaRPr lang="en-US" sz="32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সহকারী শিক্ষক </a:t>
            </a:r>
            <a:endParaRPr lang="en-US" sz="32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</a:t>
            </a:r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bn-BD" sz="28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সরকারি প্রাথমিক বিদ্যালয় </a:t>
            </a:r>
            <a:endParaRPr lang="en-US" sz="28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তাহিরপুর, সুনামগঞ্জ।</a:t>
            </a:r>
            <a:endParaRPr lang="en-US" sz="32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এম্বাসেডর,সুনামগঞ্জ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017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36952350।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41315" y="2279827"/>
            <a:ext cx="5065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2800" dirty="0">
              <a:solidFill>
                <a:srgbClr val="7030A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229150"/>
            <a:ext cx="864518" cy="8035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73549" y="229150"/>
            <a:ext cx="864518" cy="8035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341315" y="5933752"/>
            <a:ext cx="864518" cy="8035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223573" y="5933074"/>
            <a:ext cx="864518" cy="8035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6F3F19-8825-4F60-BA62-49E1296C4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7" t="20448" r="24752" b="49214"/>
          <a:stretch/>
        </p:blipFill>
        <p:spPr>
          <a:xfrm>
            <a:off x="5253777" y="2002025"/>
            <a:ext cx="2239617" cy="2080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8918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14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1840" y="1045028"/>
            <a:ext cx="465037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9833" y="2565399"/>
            <a:ext cx="7479392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23.2.1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লাভ-ক্ষতি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বাস্তবভিত্তিক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249383" y="241463"/>
            <a:ext cx="985652" cy="803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42074" y="108855"/>
            <a:ext cx="985652" cy="803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41414" y="5953056"/>
            <a:ext cx="864518" cy="803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63208" y="5953055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9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214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249383" y="241463"/>
            <a:ext cx="985652" cy="803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42074" y="108855"/>
            <a:ext cx="985652" cy="803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41414" y="5953056"/>
            <a:ext cx="864518" cy="803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63208" y="5953055"/>
            <a:ext cx="864518" cy="80356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766349" y="643245"/>
            <a:ext cx="5578998" cy="803590"/>
          </a:xfrm>
          <a:prstGeom prst="wedgeRoundRectCallout">
            <a:avLst>
              <a:gd name="adj1" fmla="val -18551"/>
              <a:gd name="adj2" fmla="val 115794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দেখিঃ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802578"/>
              </p:ext>
            </p:extLst>
          </p:nvPr>
        </p:nvGraphicFramePr>
        <p:xfrm>
          <a:off x="2044700" y="2525713"/>
          <a:ext cx="46085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5" imgW="4609080" imgH="437760" progId="Package">
                  <p:embed/>
                </p:oleObj>
              </mc:Choice>
              <mc:Fallback>
                <p:oleObj name="Packager Shell Object" showAsIcon="1" r:id="rId5" imgW="460908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4700" y="2525713"/>
                        <a:ext cx="460851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5652" y="3958542"/>
            <a:ext cx="3761772" cy="461665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পেলাম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6538" y="3958542"/>
            <a:ext cx="3788781" cy="461665"/>
          </a:xfrm>
          <a:prstGeom prst="rect">
            <a:avLst/>
          </a:prstGeom>
          <a:solidFill>
            <a:srgbClr val="FF33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4946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3" grpId="1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1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9727" y="511315"/>
            <a:ext cx="293997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যাচাইঃ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309" y="1805651"/>
            <a:ext cx="10845478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দোকানদার যদি ১ টি কলম ২০ টাকায় ক্রয় করে ২৫ টাকায় বিক্রয় করে।এখানে ক্রয় মূল্য থেকে বিক্রয় মূল্য বেশি ।এক্ষেত্রে তার কী হবে?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3698" y="3227971"/>
            <a:ext cx="2762295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লাভ হবে।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6135" y="4285658"/>
            <a:ext cx="10829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যদি বলা হয় একজন দোকানদার ১ টি কলম ২০ টাকায় ক্রয় করে ১৫ টাকায় বিক্রয় করে। এখানে ক্রয় মূল্য থেকে বিক্রয় মূল্য কম।এক্ষেত্রে তার কী হবে?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3698" y="5774232"/>
            <a:ext cx="4774064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নিশ্চয়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ক্ষতি বা লোকসান হবে।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88915" y="229150"/>
            <a:ext cx="864518" cy="803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71611" y="167874"/>
            <a:ext cx="864518" cy="8035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58050" y="5837348"/>
            <a:ext cx="864518" cy="8035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71611" y="5838193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3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-10391" y="-81023"/>
            <a:ext cx="12192000" cy="6858000"/>
          </a:xfrm>
          <a:prstGeom prst="frame">
            <a:avLst>
              <a:gd name="adj1" fmla="val 1966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70522" y="748146"/>
            <a:ext cx="3183037" cy="707886"/>
          </a:xfrm>
          <a:prstGeom prst="rect">
            <a:avLst/>
          </a:prstGeom>
          <a:solidFill>
            <a:srgbClr val="FFFF00">
              <a:alpha val="76000"/>
            </a:srgbClr>
          </a:solidFill>
          <a:ln>
            <a:solidFill>
              <a:srgbClr val="FF0000">
                <a:alpha val="82000"/>
              </a:srgbClr>
            </a:solidFill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2139" y="2939970"/>
            <a:ext cx="688693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>
                <a:rot lat="600000" lon="0" rev="0"/>
              </a:camera>
              <a:lightRig rig="threePt" dir="t"/>
            </a:scene3d>
            <a:sp3d z="76200"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ও ক্ষতি 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33289" y="86646"/>
            <a:ext cx="864518" cy="803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90463" y="86646"/>
            <a:ext cx="864518" cy="803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33289" y="5858054"/>
            <a:ext cx="864518" cy="803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90463" y="5858054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4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6349" y="177480"/>
            <a:ext cx="4560426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জেনে নেইঃ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33218" y="1171792"/>
            <a:ext cx="106950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 মূল্যঃ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মূল্যে কোন পণ্য বা জিনিস ক্রয় করা হয় তাকে ক্রয় মূল্য বলে।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বিক্রয় মূল্যঃ </a:t>
            </a:r>
            <a:r>
              <a:rPr lang="bn-IN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মূল্যে কোন পণ্য বা জিনিস বিক্রয় করা হয় তাকে বিক্রয় মূল্য বলে।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8145" y="2405817"/>
            <a:ext cx="1116141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আমরা যখন কোন কিছু ক্রয় করি বা বিক্রয় করি, তখন সাধারণত লাভ বা ক্ষতি হয়।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8145" y="3478764"/>
            <a:ext cx="11161417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লাভঃ ক্রয় মূল্য থেকে বিক্রয় মূল্য বেশি হলে লাভ হয়।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ক্ষতিঃ বিক্রয় মূল্য থেকে ক্রয় মূল্য বেশি হলে ক্ষতি হয়। অর্থাৎ ক্রয় মূল্য থেকে বিক্রয় মূল্য কম ।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লাভ(লাভ%)</a:t>
            </a:r>
            <a:r>
              <a:rPr lang="en-US" sz="320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</a:t>
            </a:r>
            <a:r>
              <a:rPr lang="en-US" sz="3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ক্ষতি (ক্ষতি%) সবসময় ক্রয় মূল্যের উপর নির্ভর করে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68700" y="174213"/>
            <a:ext cx="864518" cy="855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85465" y="188872"/>
            <a:ext cx="864518" cy="803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68700" y="5941181"/>
            <a:ext cx="864518" cy="803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7032" y="5941180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8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4467" y="415636"/>
            <a:ext cx="50826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লাভ –ক্ষতি নির্ণয়ের সুত্র সমূহঃ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2871" y="1242275"/>
            <a:ext cx="6935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 = বিক্রয় মুল্য – ক্রয় মূল্য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00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 = ক্রয় মূল্য – বিক্রয় মূল্য </a:t>
            </a:r>
            <a:endParaRPr lang="en-US" sz="3200" dirty="0">
              <a:solidFill>
                <a:srgbClr val="00C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097974" y="2520418"/>
                <a:ext cx="6940087" cy="1817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bn-IN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 লাভ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লাভ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b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× ১০০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bn-IN" sz="3200" dirty="0"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শতকরা লাভ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2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লাভ</m:t>
                        </m:r>
                      </m:num>
                      <m:den>
                        <m:r>
                          <a:rPr lang="bn-IN" sz="32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bn-IN" sz="32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3200" i="1">
                            <a:solidFill>
                              <a:srgbClr val="FF3399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den>
                    </m:f>
                  </m:oMath>
                </a14:m>
                <a:r>
                  <a:rPr lang="bn-IN" sz="3200" dirty="0">
                    <a:solidFill>
                      <a:srgbClr val="FF3399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× ১০০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74" y="2520418"/>
                <a:ext cx="6940087" cy="1817164"/>
              </a:xfrm>
              <a:prstGeom prst="rect">
                <a:avLst/>
              </a:prstGeom>
              <a:blipFill rotWithShape="0">
                <a:blip r:embed="rId4"/>
                <a:stretch>
                  <a:fillRect l="-1932" b="-1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001931" y="4538507"/>
            <a:ext cx="76595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 লাভ বা ক্ষতি দেওয়া থাকলেঃ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লাভে বিক্রয় মুল্য = ক্রয় মূল্য +   লাভ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ক্ষতিতে বিক্রয় মূল্য = ক্রয় মূল্য – ক্ষতি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IN" sz="32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 এক্ষেত্রে ক্রয় মূল্য সবসময় ১০০ টাকা ধরা হয়।</a:t>
            </a:r>
            <a:endParaRPr lang="en-US" sz="32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41414" y="146022"/>
            <a:ext cx="864518" cy="803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73590" y="146022"/>
            <a:ext cx="864518" cy="8035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41414" y="5953056"/>
            <a:ext cx="864518" cy="8035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73590" y="5934033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1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3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9635" y="138549"/>
            <a:ext cx="8332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৯৮ পৃষ্ঠার উদাহরণ এর ১ নং সমস্যাটি দেখঃ   </a:t>
            </a:r>
            <a:endParaRPr lang="en-US" sz="36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127" y="1393532"/>
            <a:ext cx="404751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293" y="4678994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7136" y="931344"/>
            <a:ext cx="1073083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(১) একটি কলম ৫০ টাকায় ক্রয় করে ৫৬ টাকায়  বিক্রয় করা হলে লাভ কত % হবে?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40676" y="1516119"/>
            <a:ext cx="7730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সমস্যাটি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সমাধান করতে পারবে? 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17082" y="3788229"/>
            <a:ext cx="31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74430" y="61507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2709002" y="6144711"/>
            <a:ext cx="2588821" cy="34362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অতএব, লাভ = ১২%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119394" y="1920318"/>
                <a:ext cx="9744867" cy="42670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আছে, 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বিক্রয় মূল্য = ৫৬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 মূল্য    = ৫০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লাভ         =    ৬ টাকা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 ,শতকরা লাভ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লাভ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× ১০০ 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৫০</m:t>
                        </m:r>
                        <m:r>
                          <a:rPr lang="bn-IN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× ১০০</a:t>
                </a:r>
              </a:p>
              <a:p>
                <a:pPr algn="just"/>
                <a:r>
                  <a:rPr lang="bn-IN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= ১২ 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394" y="1920318"/>
                <a:ext cx="9744867" cy="4267056"/>
              </a:xfrm>
              <a:prstGeom prst="rect">
                <a:avLst/>
              </a:prstGeom>
              <a:blipFill rotWithShape="0">
                <a:blip r:embed="rId4"/>
                <a:stretch>
                  <a:fillRect l="-1314" t="-1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 flipV="1">
            <a:off x="916754" y="3653020"/>
            <a:ext cx="3584497" cy="721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75652" y="185768"/>
            <a:ext cx="864518" cy="8035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1830" y="185768"/>
            <a:ext cx="864518" cy="80356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62293" y="5895859"/>
            <a:ext cx="864518" cy="80356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151830" y="5905331"/>
            <a:ext cx="864518" cy="8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7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  <p:bldP spid="11" grpId="0"/>
      <p:bldP spid="26" grpId="0" animBg="1"/>
      <p:bldP spid="2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557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Package</vt:lpstr>
      <vt:lpstr>PowerPoint Presentation</vt:lpstr>
      <vt:lpstr>      শিক্ষক পরিচিতি                 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UjanTahirpurGPS</dc:creator>
  <cp:lastModifiedBy>Lenovo</cp:lastModifiedBy>
  <cp:revision>31</cp:revision>
  <dcterms:created xsi:type="dcterms:W3CDTF">2020-02-23T18:00:52Z</dcterms:created>
  <dcterms:modified xsi:type="dcterms:W3CDTF">2020-09-06T17:59:25Z</dcterms:modified>
</cp:coreProperties>
</file>