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71" r:id="rId4"/>
    <p:sldId id="263" r:id="rId5"/>
    <p:sldId id="273" r:id="rId6"/>
    <p:sldId id="259" r:id="rId7"/>
    <p:sldId id="260" r:id="rId8"/>
    <p:sldId id="262" r:id="rId9"/>
    <p:sldId id="264" r:id="rId10"/>
    <p:sldId id="269" r:id="rId11"/>
    <p:sldId id="270" r:id="rId12"/>
    <p:sldId id="265" r:id="rId13"/>
    <p:sldId id="266" r:id="rId14"/>
    <p:sldId id="274" r:id="rId15"/>
    <p:sldId id="267" r:id="rId16"/>
    <p:sldId id="268" r:id="rId17"/>
    <p:sldId id="275" r:id="rId18"/>
    <p:sldId id="26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26A15-0387-436B-BC33-21430502C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74CCE-9CD4-4B37-8D02-E39065417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6391A-D17F-4A41-A6F0-D6D658F1A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D9E3-C826-4D33-8AD4-E9C1C907A48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C6DC4-D5E3-4CB0-9C1B-EC3891A02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65020-5743-43EF-8007-1F86632A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A8BC-E574-4631-8A43-044EB426B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0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DA298-2BC6-4144-9DD9-E439EB709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1D8979-F74F-4EC4-912D-2DC80917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9CC98-F2D6-4CB8-B411-4EECF7692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D9E3-C826-4D33-8AD4-E9C1C907A48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AE050-01A6-44AE-BFFB-E09FA866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C4994-D99E-4781-9C3D-0C84BF9F4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A8BC-E574-4631-8A43-044EB426B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2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D5DA72-17EF-4A4E-AE8B-13EF973E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76E52B-2C63-4A1F-8F01-710E4C4DD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2828F-E552-4B34-BCC8-EEA2E5C28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D9E3-C826-4D33-8AD4-E9C1C907A48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A3270-98A5-4949-80CF-B4ADD9134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1FC3E-197D-4795-B207-BB3450AE7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A8BC-E574-4631-8A43-044EB426B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4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407F-8D6B-41A0-A231-EFC07B576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58794-8A6F-4ABE-924E-E68050CC8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4D1AC-040B-4D5F-8510-8E45708E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D9E3-C826-4D33-8AD4-E9C1C907A48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E19B0-9561-476F-B447-F817BA90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057CC-85B8-4E4E-8911-D435D56F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A8BC-E574-4631-8A43-044EB426B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5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DC503-AD2D-440B-AB45-5B321E09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833EB-5237-4017-AB54-2967B8339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2BDC2-AD3A-4A26-A141-D27DD8C34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D9E3-C826-4D33-8AD4-E9C1C907A48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D40C4-4FF4-4F81-BE27-605E3542A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C7E71-C0D1-46FC-AFB1-5757CB8B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A8BC-E574-4631-8A43-044EB426B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2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8DD0A-4C31-4E25-A692-7A491DA7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93E84-D5A8-4D41-8FF3-B51E3EFED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C1A3D-AF6A-4402-A469-5CD4F62A6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57B80-CCB7-4FC6-A714-1A393BB25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D9E3-C826-4D33-8AD4-E9C1C907A48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78259-BDA3-434C-8C96-87EC7CD12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72A2B-4A69-447D-9D5C-B34233F1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A8BC-E574-4631-8A43-044EB426B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5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C1068-441B-4221-917C-B2645FF10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F5CA1-3C96-4A95-80C9-4873AC509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91320-19BE-46F5-ADD7-A1758EE5C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8A327-1DC0-44C0-B944-AB816DB7B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1D2C6-07B8-41B8-A0A2-BF9B48829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57C7D7-5E0E-4E5D-8539-BCA908E7E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D9E3-C826-4D33-8AD4-E9C1C907A48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DE0F2A-FC39-44AF-B3D7-C1FEB9E4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8DAF37-D91D-4581-B3C1-C7D6F4CC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A8BC-E574-4631-8A43-044EB426B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4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A2408-6E16-4DCC-A42E-22E88B2D2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EF877-1509-4C19-A77A-5F11F398B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D9E3-C826-4D33-8AD4-E9C1C907A48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6CCC6-C08E-4EB3-BA28-C829DD005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83712-21E6-4B65-8659-D9AAB35B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A8BC-E574-4631-8A43-044EB426B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9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A7F139-20BE-4C5B-BA9A-0129E0E0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D9E3-C826-4D33-8AD4-E9C1C907A48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35D108-446B-46E4-B7CE-8567A6641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3AB03-1416-447B-82AA-9075F419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A8BC-E574-4631-8A43-044EB426B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3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50073-A8C3-4FB2-91C6-3AA20537A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BA32A-2874-48B0-977C-E2094F37E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BD5DC-8223-4117-953D-1890D2C1D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C13A3-94FA-42A4-BECF-61D1D9082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D9E3-C826-4D33-8AD4-E9C1C907A48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FE541-CD87-43BF-B474-2F0E7FCD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A9997-FA2D-453A-807B-5338D5E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A8BC-E574-4631-8A43-044EB426B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9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D8358-547C-404F-BB24-E398E183C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8BD21A-1F46-4103-B75A-B3A83FABA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F8E1C-6EB7-4454-A874-7B14197B8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30AD5-3CE7-46BB-9112-4585232CE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D9E3-C826-4D33-8AD4-E9C1C907A48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379B6-A3E9-4EA3-8CD7-8DADCD3E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FC773-100C-46ED-88EE-6FA4DE1D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0A8BC-E574-4631-8A43-044EB426B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AD858-5308-4F96-A112-8449F60F4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FA974-BAA4-455F-88E6-EEECEA950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416A9-A1CB-4A5C-A93D-117837A17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CD9E3-C826-4D33-8AD4-E9C1C907A488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E709-E6DD-4E52-A840-EF894A51F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96C0F-367D-45E7-A52F-58A806FF9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0A8BC-E574-4631-8A43-044EB426B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g"/><Relationship Id="rId4" Type="http://schemas.microsoft.com/office/2007/relationships/hdphoto" Target="../media/hdphoto1.wdp"/><Relationship Id="rId9" Type="http://schemas.openxmlformats.org/officeDocument/2006/relationships/image" Target="../media/image12.jf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BAA813-3B76-4165-B656-AB2D67540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5" y="238539"/>
            <a:ext cx="11194473" cy="61791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F95ADA-9B0A-4E8C-9877-D64DC3FDBCDA}"/>
              </a:ext>
            </a:extLst>
          </p:cNvPr>
          <p:cNvSpPr txBox="1"/>
          <p:nvPr/>
        </p:nvSpPr>
        <p:spPr>
          <a:xfrm>
            <a:off x="370246" y="420196"/>
            <a:ext cx="1158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অনলাইন পাঠে সবাইকে ফুলের শুভেচ্ছা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113AF3-2913-4E52-AEF1-6DDD679EE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745" y="942137"/>
            <a:ext cx="2349249" cy="5712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9D53E3-3208-44B2-97E5-071075385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247" y="1145337"/>
            <a:ext cx="2078182" cy="5712663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B9F039CA-A384-481C-B9A7-FE0E3554CBF4}"/>
              </a:ext>
            </a:extLst>
          </p:cNvPr>
          <p:cNvSpPr/>
          <p:nvPr/>
        </p:nvSpPr>
        <p:spPr>
          <a:xfrm>
            <a:off x="0" y="0"/>
            <a:ext cx="12298017" cy="6858000"/>
          </a:xfrm>
          <a:prstGeom prst="frame">
            <a:avLst>
              <a:gd name="adj1" fmla="val 3804"/>
            </a:avLst>
          </a:prstGeom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77315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3151DF-C45F-46C9-A15D-98985BCB4D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5911"/>
          <a:stretch/>
        </p:blipFill>
        <p:spPr>
          <a:xfrm>
            <a:off x="508000" y="2427111"/>
            <a:ext cx="11379199" cy="41091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F093CE-ACAE-4ECF-9952-89F12E24A527}"/>
              </a:ext>
            </a:extLst>
          </p:cNvPr>
          <p:cNvSpPr txBox="1"/>
          <p:nvPr/>
        </p:nvSpPr>
        <p:spPr>
          <a:xfrm>
            <a:off x="620889" y="383823"/>
            <a:ext cx="10995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বইয়ের ১০৯ ও ১১০ নং পৃষ্টা 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CFFA7EA6-42BB-46FE-BEE2-00AD8B016A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70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4123A3-69C7-49C5-B097-DB1EF6A00BFC}"/>
              </a:ext>
            </a:extLst>
          </p:cNvPr>
          <p:cNvSpPr txBox="1"/>
          <p:nvPr/>
        </p:nvSpPr>
        <p:spPr>
          <a:xfrm>
            <a:off x="3115733" y="1332089"/>
            <a:ext cx="527191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আর্দশ পাঠ 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70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1188D-BE90-408E-86A3-DDF310E80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5911"/>
          <a:stretch/>
        </p:blipFill>
        <p:spPr>
          <a:xfrm>
            <a:off x="508000" y="2619021"/>
            <a:ext cx="11379199" cy="39172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EB18E9-7EC4-4D83-AB0B-21B7B2610744}"/>
              </a:ext>
            </a:extLst>
          </p:cNvPr>
          <p:cNvSpPr txBox="1"/>
          <p:nvPr/>
        </p:nvSpPr>
        <p:spPr>
          <a:xfrm>
            <a:off x="620889" y="383823"/>
            <a:ext cx="10995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বইয়ের ১০৯ ও ১১০ নং পৃষ্টা 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53461CE5-30F7-4D3A-9F21-185573125F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70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C1F05C-69E0-43DA-BFF6-FAD3DAD0FF2B}"/>
              </a:ext>
            </a:extLst>
          </p:cNvPr>
          <p:cNvSpPr txBox="1"/>
          <p:nvPr/>
        </p:nvSpPr>
        <p:spPr>
          <a:xfrm>
            <a:off x="1986844" y="1467555"/>
            <a:ext cx="7326489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শিক্ষক/শিক্ষার্থীর মিলিত পাঠ </a:t>
            </a:r>
            <a:endParaRPr lang="en-US" sz="6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4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94DE473-BCF0-4556-BC99-8ABED788C4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2CFB46-D8EB-423A-AAFD-D6127DCC1248}"/>
              </a:ext>
            </a:extLst>
          </p:cNvPr>
          <p:cNvSpPr txBox="1"/>
          <p:nvPr/>
        </p:nvSpPr>
        <p:spPr>
          <a:xfrm>
            <a:off x="733779" y="1490134"/>
            <a:ext cx="2212622" cy="397031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কারারু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ন্দো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লন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ক্তি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  <a:p>
            <a:r>
              <a:rPr lang="bn-IN" sz="36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দ্ধে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287AB2-230F-4DDA-90BE-5F5D8182CCD3}"/>
              </a:ext>
            </a:extLst>
          </p:cNvPr>
          <p:cNvSpPr txBox="1"/>
          <p:nvPr/>
        </p:nvSpPr>
        <p:spPr>
          <a:xfrm>
            <a:off x="4447822" y="1467556"/>
            <a:ext cx="3048000" cy="397031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  ত, ঞ  জ</a:t>
            </a:r>
          </a:p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    ধ</a:t>
            </a:r>
          </a:p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    দ</a:t>
            </a:r>
          </a:p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   ত</a:t>
            </a:r>
          </a:p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    ব</a:t>
            </a:r>
          </a:p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    ধ</a:t>
            </a:r>
          </a:p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    ঠ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8F661B-B8E9-4C3D-8E03-3D79127E1F84}"/>
              </a:ext>
            </a:extLst>
          </p:cNvPr>
          <p:cNvSpPr txBox="1"/>
          <p:nvPr/>
        </p:nvSpPr>
        <p:spPr>
          <a:xfrm>
            <a:off x="8658578" y="1444978"/>
            <a:ext cx="366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আপত্তি,রক্তরঞ্জিত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54DFF-1265-453D-95E0-BA7904A15D6F}"/>
              </a:ext>
            </a:extLst>
          </p:cNvPr>
          <p:cNvSpPr txBox="1"/>
          <p:nvPr/>
        </p:nvSpPr>
        <p:spPr>
          <a:xfrm>
            <a:off x="8827911" y="2561315"/>
            <a:ext cx="255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CF8BE3-B113-4283-B857-A088E1DD51D2}"/>
              </a:ext>
            </a:extLst>
          </p:cNvPr>
          <p:cNvSpPr txBox="1"/>
          <p:nvPr/>
        </p:nvSpPr>
        <p:spPr>
          <a:xfrm>
            <a:off x="8816622" y="3125758"/>
            <a:ext cx="149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উক্তির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492FB0-8C6C-4184-98AD-543B8333096A}"/>
              </a:ext>
            </a:extLst>
          </p:cNvPr>
          <p:cNvSpPr txBox="1"/>
          <p:nvPr/>
        </p:nvSpPr>
        <p:spPr>
          <a:xfrm>
            <a:off x="8940799" y="3701492"/>
            <a:ext cx="1317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FC9171-BE50-446A-8157-9E5C8998A52D}"/>
              </a:ext>
            </a:extLst>
          </p:cNvPr>
          <p:cNvSpPr txBox="1"/>
          <p:nvPr/>
        </p:nvSpPr>
        <p:spPr>
          <a:xfrm>
            <a:off x="8974666" y="4209491"/>
            <a:ext cx="1876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292FFF-C281-42BF-9C2C-44569C0BFEFA}"/>
              </a:ext>
            </a:extLst>
          </p:cNvPr>
          <p:cNvSpPr txBox="1"/>
          <p:nvPr/>
        </p:nvSpPr>
        <p:spPr>
          <a:xfrm>
            <a:off x="8918224" y="4740069"/>
            <a:ext cx="165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1D1D3F-9FF6-4648-9A02-3D89624C11DB}"/>
              </a:ext>
            </a:extLst>
          </p:cNvPr>
          <p:cNvSpPr txBox="1"/>
          <p:nvPr/>
        </p:nvSpPr>
        <p:spPr>
          <a:xfrm>
            <a:off x="8861779" y="2008159"/>
            <a:ext cx="1338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C5B770-B8E7-492E-A1FF-5A4372CCF82D}"/>
              </a:ext>
            </a:extLst>
          </p:cNvPr>
          <p:cNvSpPr txBox="1"/>
          <p:nvPr/>
        </p:nvSpPr>
        <p:spPr>
          <a:xfrm>
            <a:off x="1095022" y="282222"/>
            <a:ext cx="9358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 পাঠ থেকে যুক্ত বর্ণগুলো চিহ্নিত করি এবং যুক্ত বর্ণ ভেঙ্গে নতুন শব্দ গঠন করি।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2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7" grpId="0"/>
      <p:bldP spid="8" grpId="0"/>
      <p:bldP spid="9" grpId="0"/>
      <p:bldP spid="10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F41E2F4-30F3-48C5-9CBF-7C2333E23AC0}"/>
              </a:ext>
            </a:extLst>
          </p:cNvPr>
          <p:cNvSpPr/>
          <p:nvPr/>
        </p:nvSpPr>
        <p:spPr>
          <a:xfrm>
            <a:off x="180622" y="169333"/>
            <a:ext cx="11853334" cy="65136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559879-5065-46AB-9636-3924CA74B897}"/>
              </a:ext>
            </a:extLst>
          </p:cNvPr>
          <p:cNvSpPr txBox="1"/>
          <p:nvPr/>
        </p:nvSpPr>
        <p:spPr>
          <a:xfrm>
            <a:off x="485423" y="648272"/>
            <a:ext cx="282222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মজলুম</a:t>
            </a:r>
          </a:p>
          <a:p>
            <a:endParaRPr lang="bn-IN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প্রতিবাদী</a:t>
            </a:r>
          </a:p>
          <a:p>
            <a:endParaRPr lang="bn-IN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সমাবেশ</a:t>
            </a:r>
          </a:p>
          <a:p>
            <a:endParaRPr lang="bn-IN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2" descr="জাতীয় গণহত্যা দিবসে বঙ্গীয় সাহিত্য-সংস্কৃতি সংসদের প্রতিবাদী কবিতা পাঠের  আয়োজন - SOMOYERKONTHOSOR">
            <a:extLst>
              <a:ext uri="{FF2B5EF4-FFF2-40B4-BE49-F238E27FC236}">
                <a16:creationId xmlns:a16="http://schemas.microsoft.com/office/drawing/2014/main" id="{BD85167C-281E-46C6-AFD1-6FC464CA5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94" y="2717977"/>
            <a:ext cx="1514828" cy="9960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মাওলানা আবদুল হামিদ খান ভাসানী (ডিসেম্বর ১২, ১৮৮০-নভেম্বর ১৭, ১৯৭৬) –  Elanteach.com for Virtual Education">
            <a:extLst>
              <a:ext uri="{FF2B5EF4-FFF2-40B4-BE49-F238E27FC236}">
                <a16:creationId xmlns:a16="http://schemas.microsoft.com/office/drawing/2014/main" id="{5304AF63-C8FF-47C2-80DF-657C36F2A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21" y="4481687"/>
            <a:ext cx="1594556" cy="13511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13086B-A2B6-4371-8974-9D33F98D6F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799" y="722489"/>
            <a:ext cx="1478845" cy="1219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8371C3-1E7A-436B-B639-14C13C4A3F92}"/>
              </a:ext>
            </a:extLst>
          </p:cNvPr>
          <p:cNvSpPr txBox="1"/>
          <p:nvPr/>
        </p:nvSpPr>
        <p:spPr>
          <a:xfrm>
            <a:off x="6344356" y="1174046"/>
            <a:ext cx="3386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অত্যাচারিত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নির্যাতিত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2DCB21-A34A-4907-9474-8A83C3A772C1}"/>
              </a:ext>
            </a:extLst>
          </p:cNvPr>
          <p:cNvSpPr txBox="1"/>
          <p:nvPr/>
        </p:nvSpPr>
        <p:spPr>
          <a:xfrm>
            <a:off x="1749778" y="2020710"/>
            <a:ext cx="9087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মওলানা ভাসানি সবসময় মজলুম মানুষের পাশে দাড়িয়েছেন।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4FE5B-6F83-454D-910B-AE673278036E}"/>
              </a:ext>
            </a:extLst>
          </p:cNvPr>
          <p:cNvSpPr txBox="1"/>
          <p:nvPr/>
        </p:nvSpPr>
        <p:spPr>
          <a:xfrm>
            <a:off x="5554135" y="2856089"/>
            <a:ext cx="642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কোন উক্তির বিরুদ্ধে যারা আপত্তি জানায়।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BA597A-ADB9-4745-B9D4-6580D158BD67}"/>
              </a:ext>
            </a:extLst>
          </p:cNvPr>
          <p:cNvSpPr txBox="1"/>
          <p:nvPr/>
        </p:nvSpPr>
        <p:spPr>
          <a:xfrm>
            <a:off x="6310488" y="5023555"/>
            <a:ext cx="313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 অবস্থান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648C78-C399-4AFD-BEA6-25DAF18E817C}"/>
              </a:ext>
            </a:extLst>
          </p:cNvPr>
          <p:cNvSpPr txBox="1"/>
          <p:nvPr/>
        </p:nvSpPr>
        <p:spPr>
          <a:xfrm>
            <a:off x="1174045" y="3781778"/>
            <a:ext cx="10013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মওলানা ভাসানি কৃষকদের ওপর অত্যাচারের বিরুদ্ধে প্রতিবাদ জানান।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8F6593-DDAF-4E9E-A9A7-AD64F92DBAFE}"/>
              </a:ext>
            </a:extLst>
          </p:cNvPr>
          <p:cNvSpPr txBox="1"/>
          <p:nvPr/>
        </p:nvSpPr>
        <p:spPr>
          <a:xfrm>
            <a:off x="1524000" y="5892799"/>
            <a:ext cx="975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মওলানা ভাসানি ভাসানচরে এক বিশাল সমাবেশের আয়োজন করেন।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9E56A3E7-6CAE-47A6-A474-021F761D2B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4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B0056C-A320-4857-87D9-E9830C03B9F3}"/>
              </a:ext>
            </a:extLst>
          </p:cNvPr>
          <p:cNvSpPr txBox="1"/>
          <p:nvPr/>
        </p:nvSpPr>
        <p:spPr>
          <a:xfrm>
            <a:off x="6987822" y="327378"/>
            <a:ext cx="287866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একক কাজ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8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04C04-F3A6-4670-A877-6D686CF068F4}"/>
              </a:ext>
            </a:extLst>
          </p:cNvPr>
          <p:cNvSpPr txBox="1"/>
          <p:nvPr/>
        </p:nvSpPr>
        <p:spPr>
          <a:xfrm>
            <a:off x="1794932" y="519288"/>
            <a:ext cx="8173156" cy="1323439"/>
          </a:xfrm>
          <a:prstGeom prst="rect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77564-C2E2-4E17-803B-8C9FFC99DD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5911"/>
          <a:stretch/>
        </p:blipFill>
        <p:spPr>
          <a:xfrm>
            <a:off x="575735" y="1873955"/>
            <a:ext cx="6175022" cy="40075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00BC59-C464-402C-B3C9-C41FB36B753E}"/>
              </a:ext>
            </a:extLst>
          </p:cNvPr>
          <p:cNvSpPr txBox="1"/>
          <p:nvPr/>
        </p:nvSpPr>
        <p:spPr>
          <a:xfrm>
            <a:off x="7326489" y="3104444"/>
            <a:ext cx="4447823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ভাবে প্রমিত উচ্চারণে পাঠ্যাংশঠুকু একজন</a:t>
            </a:r>
          </a:p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পড়বে বাকীরা মনযোগ সহকারে শুনবে।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E6BB0E7C-D6CD-4FBE-9B08-8A80F9EAF1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23"/>
            </a:avLst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69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3B072D1-D530-431F-8620-8DC489A05F99}"/>
              </a:ext>
            </a:extLst>
          </p:cNvPr>
          <p:cNvSpPr txBox="1"/>
          <p:nvPr/>
        </p:nvSpPr>
        <p:spPr>
          <a:xfrm>
            <a:off x="343168" y="764370"/>
            <a:ext cx="1138484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১।কীভাবে তাঁর নাম মওলানা ভাসানী হলো ? </a:t>
            </a:r>
          </a:p>
          <a:p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২।মওলানা ভাসানী কত সালে ভারতের আসাম থেকে পূর্ব্বাং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চলে আসেন।</a:t>
            </a:r>
          </a:p>
          <a:p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৩।মওলানা ভাসানীর প্রতিষ্ঠিত সংগঠনের নাম কি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ABE405-6841-405C-A5FB-84E7DA26BD66}"/>
              </a:ext>
            </a:extLst>
          </p:cNvPr>
          <p:cNvSpPr txBox="1"/>
          <p:nvPr/>
        </p:nvSpPr>
        <p:spPr>
          <a:xfrm>
            <a:off x="406400" y="1412270"/>
            <a:ext cx="113928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উত্তরঃআসামের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ধুবড়ি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ভাসানচরে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প্রতিবাদী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সমাবেশ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করেন।সভায়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ঙালি কৃষকদের ওপর আত্যাচারের বিরুদ্ধে প্রতিবাদ জানান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সমাবেশেই সাধারণ কৃষকরা তাঁকে ভাসানচরের মওলানা নাম দেয়। পরে তাঁকে ভাসানী নাম দেয়।তখন থেকেই তাঁর পরিচয় হয় মওলানা ভাসানী।</a:t>
            </a:r>
          </a:p>
          <a:p>
            <a:endParaRPr lang="bn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উত্তরঃ১৯৪৭ সালে ভারত বিভাগের পর।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উত্তরঃআওয়ামী মুসলিম লীগ। 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3992BD12-FA50-4F9F-A805-EF2E22A346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53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56E31-34E2-41B5-AB6D-BB45EDFEE435}"/>
              </a:ext>
            </a:extLst>
          </p:cNvPr>
          <p:cNvSpPr txBox="1"/>
          <p:nvPr/>
        </p:nvSpPr>
        <p:spPr>
          <a:xfrm>
            <a:off x="7642577" y="270933"/>
            <a:ext cx="3691467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0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937351-9FF2-4AC1-A757-3AE3AC4E3583}"/>
              </a:ext>
            </a:extLst>
          </p:cNvPr>
          <p:cNvSpPr txBox="1"/>
          <p:nvPr/>
        </p:nvSpPr>
        <p:spPr>
          <a:xfrm>
            <a:off x="2201332" y="225776"/>
            <a:ext cx="7665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   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DBC689-0C16-42F7-9BF2-44895723D88A}"/>
              </a:ext>
            </a:extLst>
          </p:cNvPr>
          <p:cNvSpPr txBox="1"/>
          <p:nvPr/>
        </p:nvSpPr>
        <p:spPr>
          <a:xfrm>
            <a:off x="451556" y="1320801"/>
            <a:ext cx="108147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ক)মওলানা ভাসানী চিরকাল কেমন মানুষের পাশে দাঁড়িয়েছেন?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১।নির্যাতিত ২।অবহেলিত ৩।সুখি ৪।বড়লোক </a:t>
            </a:r>
          </a:p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খ)মওলানা ভাসানী কোন পীর সাহেবের স্নেহদৃষ্টি লাভ করেন?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১।ইরাকের ২।বাংলাদেশের  ৩।ভারতের  ৪।পাকিস্তানের </a:t>
            </a:r>
          </a:p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গ)তাঁকে কাগমারি কেন ছাড়তে হয় ?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১।গ্রামের মানুষের কারণে.২।জমিদারদের কারণে  ৩।ব্যবসায়ীদের কারণে ৪।রাজনৈতিক কারণে।</a:t>
            </a:r>
          </a:p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ঘ)মওলানা ভাসানী তাঁর এক ভাষণে কী বলেছেন-১।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 খেটে খাওয়া মানুষের 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বলি.২।আমি আমারপ্রিয় মানুষের কথা বলি.৩। আমি সুখি মানুষের কথা  বলি.৪।আমি ভালো মানুষের কথা বলি।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C392594-38BA-41D9-9E15-7C7C51FCEB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2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8F84F1-2D8C-4232-A6A7-1718A43E2E26}"/>
              </a:ext>
            </a:extLst>
          </p:cNvPr>
          <p:cNvSpPr txBox="1"/>
          <p:nvPr/>
        </p:nvSpPr>
        <p:spPr>
          <a:xfrm>
            <a:off x="733778" y="383823"/>
            <a:ext cx="23368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03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A45AC2-298E-40DF-8962-FEBEBC912F7F}"/>
              </a:ext>
            </a:extLst>
          </p:cNvPr>
          <p:cNvSpPr txBox="1"/>
          <p:nvPr/>
        </p:nvSpPr>
        <p:spPr>
          <a:xfrm>
            <a:off x="2517423" y="519288"/>
            <a:ext cx="68072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নিরাময় মূলক ব্যাবস্থা 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C48BD9-5BD0-4AD3-926C-83F36F2C48F0}"/>
              </a:ext>
            </a:extLst>
          </p:cNvPr>
          <p:cNvSpPr txBox="1"/>
          <p:nvPr/>
        </p:nvSpPr>
        <p:spPr>
          <a:xfrm>
            <a:off x="1625601" y="4086578"/>
            <a:ext cx="9155289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দুর্বলদের চিহ্নিত করে নিরাময় ব্যাবস্থা গ্রহন করব। 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AF9E9EDE-D381-4B58-A03F-1D0D87C2F3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15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1C21F52-46CF-4AEE-9959-3EF1CFE199FC}"/>
              </a:ext>
            </a:extLst>
          </p:cNvPr>
          <p:cNvSpPr txBox="1"/>
          <p:nvPr/>
        </p:nvSpPr>
        <p:spPr>
          <a:xfrm>
            <a:off x="925689" y="5294489"/>
            <a:ext cx="1055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প্রিয় ব্যক্তি সম্পর্কে ১০ টি বাক্য লিখে আনবে।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BC8344-9AF1-4232-9674-28E573E3E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78" y="801513"/>
            <a:ext cx="8060267" cy="4357510"/>
          </a:xfrm>
          <a:prstGeom prst="rect">
            <a:avLst/>
          </a:prstGeom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EF32015C-B697-4835-836C-BD33E54FB5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70"/>
            </a:avLst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59242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751B91-DAA3-4FE7-B3D0-9108FC5FFF6D}"/>
              </a:ext>
            </a:extLst>
          </p:cNvPr>
          <p:cNvSpPr/>
          <p:nvPr/>
        </p:nvSpPr>
        <p:spPr>
          <a:xfrm>
            <a:off x="3838222" y="248356"/>
            <a:ext cx="4583289" cy="63782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484EB2-A2DD-4695-A797-94C6642D611A}"/>
              </a:ext>
            </a:extLst>
          </p:cNvPr>
          <p:cNvSpPr txBox="1"/>
          <p:nvPr/>
        </p:nvSpPr>
        <p:spPr>
          <a:xfrm>
            <a:off x="4143023" y="2280355"/>
            <a:ext cx="41994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</a:p>
          <a:p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থেকো। 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A562D0-2697-4FF2-A16D-70D892DEC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03200"/>
            <a:ext cx="3623734" cy="6445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87BF4D-4C78-4ACD-A297-242983D52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444" y="214489"/>
            <a:ext cx="3550355" cy="64008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4B453F46-B81B-40C3-AE3A-20D4D7B3EA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54690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60DC8-8A27-4F15-9F8C-D53009B9223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                               </a:t>
            </a:r>
            <a:r>
              <a:rPr lang="en-US" sz="6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071C9-33B4-4BDF-88DE-DF99BADDD61D}"/>
              </a:ext>
            </a:extLst>
          </p:cNvPr>
          <p:cNvSpPr txBox="1">
            <a:spLocks/>
          </p:cNvSpPr>
          <p:nvPr/>
        </p:nvSpPr>
        <p:spPr>
          <a:xfrm>
            <a:off x="520147" y="1454564"/>
            <a:ext cx="5801140" cy="4992617"/>
          </a:xfrm>
          <a:prstGeom prst="rect">
            <a:avLst/>
          </a:prstGeom>
          <a:ln w="57150" cap="flat" cmpd="sng" algn="ctr">
            <a:solidFill>
              <a:srgbClr val="002060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IN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নামঃরমজান আলী</a:t>
            </a:r>
          </a:p>
          <a:p>
            <a:r>
              <a:rPr lang="bn-IN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সহকারী সিক্ষক</a:t>
            </a:r>
          </a:p>
          <a:p>
            <a:r>
              <a:rPr lang="bn-IN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মাঝের গাঁও সরকারি প্রাথমিক বিদ্যালয়</a:t>
            </a:r>
          </a:p>
          <a:p>
            <a:r>
              <a:rPr lang="bn-IN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কোম্পানিগঞ্জ, সিলেট।</a:t>
            </a:r>
          </a:p>
          <a:p>
            <a:r>
              <a:rPr lang="bn-IN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০১৭২৪৩৫৪৩৯৯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1A4516-2254-4FE5-884A-8D43FA6FC3E5}"/>
              </a:ext>
            </a:extLst>
          </p:cNvPr>
          <p:cNvSpPr txBox="1"/>
          <p:nvPr/>
        </p:nvSpPr>
        <p:spPr>
          <a:xfrm>
            <a:off x="6877881" y="1404729"/>
            <a:ext cx="4797285" cy="5078313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ওলানা আবদুল হামিদ খান ভাসানী</a:t>
            </a: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(২)বাইশ বছর --------------আবার গ্রেফতার হন। </a:t>
            </a:r>
          </a:p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 </a:t>
            </a:r>
            <a:endParaRPr lang="bn-IN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8B096F05-7BBA-4C2C-A2EC-385F9699C4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543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96653E-CF7F-4485-856A-656C22F93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85" y="759846"/>
            <a:ext cx="1378633" cy="5712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364F54-DC31-4018-A772-C3399B1FC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538" y="514351"/>
            <a:ext cx="2643188" cy="2543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5F842A-8A16-455A-B950-A53461964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88" y="514351"/>
            <a:ext cx="2309813" cy="16287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26499956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9AFB4D-1812-4BBA-9D37-940C4150F2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" t="4753" r="6706" b="6654"/>
          <a:stretch/>
        </p:blipFill>
        <p:spPr>
          <a:xfrm>
            <a:off x="191911" y="124178"/>
            <a:ext cx="11672711" cy="6457243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A0D59EFF-635B-48E0-BD6F-129D98DA40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82"/>
            </a:avLst>
          </a:prstGeom>
          <a:ln w="762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4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মুক্তিযুদ্ধে মাওলানা ভাসানীর ...">
            <a:extLst>
              <a:ext uri="{FF2B5EF4-FFF2-40B4-BE49-F238E27FC236}">
                <a16:creationId xmlns:a16="http://schemas.microsoft.com/office/drawing/2014/main" id="{CB87199D-5A99-403B-AF76-BDE2D4DA4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433" y="1456266"/>
            <a:ext cx="2874818" cy="294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মাওলানা ভাসানী থেকে বঙ্গবন্ধু শেখ ...">
            <a:extLst>
              <a:ext uri="{FF2B5EF4-FFF2-40B4-BE49-F238E27FC236}">
                <a16:creationId xmlns:a16="http://schemas.microsoft.com/office/drawing/2014/main" id="{A27E4D08-26FE-4D48-9853-621E836AF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08" t="6954" b="18338"/>
          <a:stretch/>
        </p:blipFill>
        <p:spPr bwMode="auto">
          <a:xfrm>
            <a:off x="206674" y="1433687"/>
            <a:ext cx="3371904" cy="294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নির্যাতিত মুসলিম - Posts | Facebook">
            <a:extLst>
              <a:ext uri="{FF2B5EF4-FFF2-40B4-BE49-F238E27FC236}">
                <a16:creationId xmlns:a16="http://schemas.microsoft.com/office/drawing/2014/main" id="{D087ABC9-53CB-40FA-9EB7-035CAD8A6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62" y="1452126"/>
            <a:ext cx="3028950" cy="297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ঠাকুরগাঁওয়ে দুই শিশুকে মধ্যযুগীয় ...">
            <a:extLst>
              <a:ext uri="{FF2B5EF4-FFF2-40B4-BE49-F238E27FC236}">
                <a16:creationId xmlns:a16="http://schemas.microsoft.com/office/drawing/2014/main" id="{B3389056-B8E7-4007-9EBB-7076688F4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596" y="1463053"/>
            <a:ext cx="2515874" cy="296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1AD808-1ACA-4CF2-AD74-2420A8DCC1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94" y="4402713"/>
            <a:ext cx="3106296" cy="22012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3D9EEB-A689-4138-9906-B1CCD45FBA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43" y="4422109"/>
            <a:ext cx="2856089" cy="2181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709951-0C09-47F5-A495-3189A5D462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0" y="4422109"/>
            <a:ext cx="3352800" cy="2181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710EA7-DE23-47FA-BA6D-13D6AA10A29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18"/>
          <a:stretch/>
        </p:blipFill>
        <p:spPr>
          <a:xfrm>
            <a:off x="9515240" y="4377411"/>
            <a:ext cx="2518716" cy="2192723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E3466617-FD6A-461D-AE20-4B199B18AE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2E428E-382C-482A-9EEB-A9AE1DB605ED}"/>
              </a:ext>
            </a:extLst>
          </p:cNvPr>
          <p:cNvSpPr txBox="1"/>
          <p:nvPr/>
        </p:nvSpPr>
        <p:spPr>
          <a:xfrm>
            <a:off x="2201332" y="530578"/>
            <a:ext cx="8218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2118405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63CED3-426F-4E22-9904-BF004B1494DA}"/>
              </a:ext>
            </a:extLst>
          </p:cNvPr>
          <p:cNvSpPr txBox="1"/>
          <p:nvPr/>
        </p:nvSpPr>
        <p:spPr>
          <a:xfrm>
            <a:off x="632179" y="3090300"/>
            <a:ext cx="10126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মাওলানা ভাসানি কোথায় পড়াশুনা করেন </a:t>
            </a:r>
          </a:p>
          <a:p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২।মজলুম জননেতা কে ছিলেন?</a:t>
            </a:r>
          </a:p>
          <a:p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৩।কেনো তাকে মজলুম জননেতা বলা হয়?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B760AF-2B48-4683-80B7-A1834457181E}"/>
              </a:ext>
            </a:extLst>
          </p:cNvPr>
          <p:cNvSpPr txBox="1"/>
          <p:nvPr/>
        </p:nvSpPr>
        <p:spPr>
          <a:xfrm>
            <a:off x="1896534" y="1794933"/>
            <a:ext cx="8037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নির্যাতিত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নিপীড়িত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EC67CB04-82F9-40AA-851F-6D7D051CAB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88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E1BCF0-E8DA-416C-87AF-B1193249E92C}"/>
              </a:ext>
            </a:extLst>
          </p:cNvPr>
          <p:cNvSpPr txBox="1"/>
          <p:nvPr/>
        </p:nvSpPr>
        <p:spPr>
          <a:xfrm>
            <a:off x="2980266" y="620889"/>
            <a:ext cx="5554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 পাঠের আলোচনা </a:t>
            </a:r>
            <a:endParaRPr lang="en-US" sz="6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5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E99ACB1-F8C8-492E-9E23-12671AB286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" name="Picture 20" descr="মুক্ত কারাগার : বন্দিরাও পাবেন মুক্ত জীবনের স্বাদ">
            <a:extLst>
              <a:ext uri="{FF2B5EF4-FFF2-40B4-BE49-F238E27FC236}">
                <a16:creationId xmlns:a16="http://schemas.microsoft.com/office/drawing/2014/main" id="{0AD732C6-BF3F-490F-8060-0B89E2661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354" y="1354666"/>
            <a:ext cx="1862665" cy="181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22F793-0B9D-4015-A819-E5A85685E76E}"/>
              </a:ext>
            </a:extLst>
          </p:cNvPr>
          <p:cNvSpPr txBox="1"/>
          <p:nvPr/>
        </p:nvSpPr>
        <p:spPr>
          <a:xfrm>
            <a:off x="666044" y="1467556"/>
            <a:ext cx="2596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কারারুদ্ধ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C2D9CF-9963-4D07-A509-9AE6026179C8}"/>
              </a:ext>
            </a:extLst>
          </p:cNvPr>
          <p:cNvSpPr txBox="1"/>
          <p:nvPr/>
        </p:nvSpPr>
        <p:spPr>
          <a:xfrm>
            <a:off x="6073422" y="1444978"/>
            <a:ext cx="55089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জেলখানা বা কারাগারে আটক রাখা</a:t>
            </a:r>
            <a:endParaRPr lang="en-US" sz="6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76920-0744-4307-B614-3363A9784602}"/>
              </a:ext>
            </a:extLst>
          </p:cNvPr>
          <p:cNvSpPr txBox="1"/>
          <p:nvPr/>
        </p:nvSpPr>
        <p:spPr>
          <a:xfrm>
            <a:off x="1794933" y="3973690"/>
            <a:ext cx="863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অসহযোগ আন্দোলনে যোগদেওয়া মওলানা ভাসানিকে কারারুদ্ধ করা হয়।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00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ters To The Editor: Some myths about Chittaranjan Daswhich are not true  according to history - Anandabazar">
            <a:extLst>
              <a:ext uri="{FF2B5EF4-FFF2-40B4-BE49-F238E27FC236}">
                <a16:creationId xmlns:a16="http://schemas.microsoft.com/office/drawing/2014/main" id="{4A120677-91C0-44E0-B841-FC5AAF3C3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1" y="270933"/>
            <a:ext cx="5930372" cy="352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মজলুম জননেতা মাওলানা আবদুল হামিদ খান ভাসানীর জীবনপঞ্জির (১৮৮০-১৯৭৬)  গুরুত্বপূর্ণ ঘটনাবলী">
            <a:extLst>
              <a:ext uri="{FF2B5EF4-FFF2-40B4-BE49-F238E27FC236}">
                <a16:creationId xmlns:a16="http://schemas.microsoft.com/office/drawing/2014/main" id="{0077ED64-D7C4-452A-882C-8B13101B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972" y="259644"/>
            <a:ext cx="5646384" cy="354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8BB1C5-AA99-43F0-8BB8-116480FC7344}"/>
              </a:ext>
            </a:extLst>
          </p:cNvPr>
          <p:cNvSpPr txBox="1"/>
          <p:nvPr/>
        </p:nvSpPr>
        <p:spPr>
          <a:xfrm>
            <a:off x="270932" y="3849511"/>
            <a:ext cx="11695289" cy="28007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বাইস বছর বয়সে কংগ্রেস নেতা দেশবন্ধু চিত্তরঞ্জন দাশের আর্দশে তিনি অনুপ্রানিত হন।পরে তিনি রাজনীতিতে যুক্ত হন । এরপর অসহযোগ আন্দোলনে যোগ দেন। তাঁকে কারারুদ্ধ করা হয়।সতেরো মাস পরে তিনি মুক্তি পান। 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6ED4B4F4-0436-4CAF-A32A-67A980DF26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23"/>
            </a:avLst>
          </a:prstGeom>
          <a:ln w="762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4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8" descr="মজলুম জননেতা মওলানা আব্দুল হামিদ খান ভাসানীর জীবনপঞ্জির (১৮৮০- ১৯৭৬)  গুরুত্বপূর্ণ ঘটনাবলী | এলাইভ নিউজ২৪">
            <a:extLst>
              <a:ext uri="{FF2B5EF4-FFF2-40B4-BE49-F238E27FC236}">
                <a16:creationId xmlns:a16="http://schemas.microsoft.com/office/drawing/2014/main" id="{EF31D715-3C6E-40C8-A403-26D659B36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8" y="338667"/>
            <a:ext cx="11548533" cy="331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955E48-B30F-4529-9AF6-2441F23ED3F2}"/>
              </a:ext>
            </a:extLst>
          </p:cNvPr>
          <p:cNvSpPr txBox="1"/>
          <p:nvPr/>
        </p:nvSpPr>
        <p:spPr>
          <a:xfrm>
            <a:off x="462844" y="3849512"/>
            <a:ext cx="113001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১৯২৪ সালে সিরাজগঞ্জে তিনি এক সভায় ভাষণ দেন। এই ভাষণে  তিনি কৃষক সাধারনের ওপর জমিদারদের শোষণ,নিপীড়ন ও অত্যাচারের কাহিনি তুলে ধরেন।এই সভায় ভাষনের জন্য তাঁকে নিজের জন্মভুমি ছাড়তে হয়। তিনি এবার চলে যান আসামের জলেশ্বরে।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783B3FC-848A-4DDF-AD39-C8C0A9279B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47"/>
            </a:avLst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কাগমারি সম্মেলন, রাজনীতির টার্নিং পয়েন্ট">
            <a:extLst>
              <a:ext uri="{FF2B5EF4-FFF2-40B4-BE49-F238E27FC236}">
                <a16:creationId xmlns:a16="http://schemas.microsoft.com/office/drawing/2014/main" id="{41D09B0C-B17D-464A-A001-DAC4923B2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8" y="237067"/>
            <a:ext cx="4064000" cy="252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77175F-0EDD-4367-8806-9F90BA3AEAA2}"/>
              </a:ext>
            </a:extLst>
          </p:cNvPr>
          <p:cNvSpPr txBox="1"/>
          <p:nvPr/>
        </p:nvSpPr>
        <p:spPr>
          <a:xfrm>
            <a:off x="4526844" y="270934"/>
            <a:ext cx="71797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আসামের ধুবড়ি জেলার ভাসানচরে তিনি এক বিশাল প্রতিবাদী সমাবেশের আয়োজন করেন। এই সমাবেশেই সাধারন কৃষকরা তাঁকে ভাসানচরের মওলানা নাম দেয়।পরে তাঁকে ভাসানি নাম দেয়।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B8D84C5A-3A71-4EA4-B4AB-E53E8AD66D76}"/>
              </a:ext>
            </a:extLst>
          </p:cNvPr>
          <p:cNvSpPr/>
          <p:nvPr/>
        </p:nvSpPr>
        <p:spPr>
          <a:xfrm>
            <a:off x="0" y="0"/>
            <a:ext cx="12101689" cy="6858000"/>
          </a:xfrm>
          <a:prstGeom prst="frame">
            <a:avLst>
              <a:gd name="adj1" fmla="val 2953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9D608-4386-445B-A54A-25DE99FA348E}"/>
              </a:ext>
            </a:extLst>
          </p:cNvPr>
          <p:cNvSpPr txBox="1"/>
          <p:nvPr/>
        </p:nvSpPr>
        <p:spPr>
          <a:xfrm>
            <a:off x="4301066" y="3571810"/>
            <a:ext cx="75522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১৯৪৭ সালে ভারত বিভগের পর তিনি আসাম থেকে পূর্ববাংলায় চলে আসেন। ১৯৫২ সালে রাষ্ট্রভাষা আন্দোলনে জড়িত থাকার কারণে  তিনি আবার গ্রেফতার হন।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ভাষা আন্দোলন ও আমাদের বঙ্গবন্ধু - banglanews24.com">
            <a:extLst>
              <a:ext uri="{FF2B5EF4-FFF2-40B4-BE49-F238E27FC236}">
                <a16:creationId xmlns:a16="http://schemas.microsoft.com/office/drawing/2014/main" id="{7AE37AAD-5328-4126-974D-1825B396F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3" y="2799643"/>
            <a:ext cx="4109157" cy="37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83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616</Words>
  <Application>Microsoft Office PowerPoint</Application>
  <PresentationFormat>Widescreen</PresentationFormat>
  <Paragraphs>100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56</cp:revision>
  <dcterms:created xsi:type="dcterms:W3CDTF">2020-08-28T17:10:13Z</dcterms:created>
  <dcterms:modified xsi:type="dcterms:W3CDTF">2020-09-03T04:58:44Z</dcterms:modified>
</cp:coreProperties>
</file>