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60"/>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 Diagonal Corner Rectangle 2"/>
          <p:cNvSpPr/>
          <p:nvPr/>
        </p:nvSpPr>
        <p:spPr>
          <a:xfrm>
            <a:off x="1524001" y="304800"/>
            <a:ext cx="6400800" cy="1752600"/>
          </a:xfrm>
          <a:prstGeom prst="round2Diag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600" b="1" dirty="0" smtClean="0">
                <a:solidFill>
                  <a:schemeClr val="accent5">
                    <a:lumMod val="50000"/>
                  </a:schemeClr>
                </a:solidFill>
                <a:latin typeface="NikoshBAN" pitchFamily="2" charset="0"/>
                <a:cs typeface="NikoshBAN" pitchFamily="2" charset="0"/>
              </a:rPr>
              <a:t>সবাইকে শুভেচ্ছা</a:t>
            </a:r>
            <a:endParaRPr lang="en-US" sz="6600" b="1" dirty="0">
              <a:solidFill>
                <a:schemeClr val="accent5">
                  <a:lumMod val="50000"/>
                </a:schemeClr>
              </a:solidFill>
              <a:latin typeface="NikoshBAN" pitchFamily="2" charset="0"/>
              <a:cs typeface="NikoshBAN" pitchFamily="2"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1" y="2209800"/>
            <a:ext cx="5486400" cy="4114800"/>
          </a:xfrm>
          <a:prstGeom prst="rect">
            <a:avLst/>
          </a:prstGeom>
        </p:spPr>
      </p:pic>
    </p:spTree>
    <p:extLst>
      <p:ext uri="{BB962C8B-B14F-4D97-AF65-F5344CB8AC3E}">
        <p14:creationId xmlns:p14="http://schemas.microsoft.com/office/powerpoint/2010/main" val="2741442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1)">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ded Corner 4"/>
          <p:cNvSpPr/>
          <p:nvPr/>
        </p:nvSpPr>
        <p:spPr>
          <a:xfrm>
            <a:off x="838200" y="1524000"/>
            <a:ext cx="7467600" cy="3200400"/>
          </a:xfrm>
          <a:prstGeom prst="foldedCorner">
            <a:avLst/>
          </a:prstGeom>
          <a:solidFill>
            <a:schemeClr val="accent6">
              <a:lumMod val="20000"/>
              <a:lumOff val="80000"/>
            </a:schemeClr>
          </a:solidFill>
          <a:ln w="76200">
            <a:prstDash val="dash"/>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BD" sz="4000" b="1" dirty="0" smtClean="0">
              <a:solidFill>
                <a:srgbClr val="0070C0"/>
              </a:solidFill>
              <a:latin typeface="NikoshBAN" pitchFamily="2" charset="0"/>
              <a:cs typeface="NikoshBAN" pitchFamily="2" charset="0"/>
            </a:endParaRPr>
          </a:p>
          <a:p>
            <a:pPr algn="ctr"/>
            <a:r>
              <a:rPr lang="bn-BD" sz="4800" b="1" dirty="0" smtClean="0">
                <a:solidFill>
                  <a:srgbClr val="0070C0"/>
                </a:solidFill>
                <a:latin typeface="NikoshBAN" pitchFamily="2" charset="0"/>
                <a:cs typeface="NikoshBAN" pitchFamily="2" charset="0"/>
              </a:rPr>
              <a:t>পাঠ্যবই সংযোগ</a:t>
            </a:r>
            <a:endParaRPr lang="en-US" sz="4800" b="1" dirty="0">
              <a:solidFill>
                <a:srgbClr val="0070C0"/>
              </a:solidFill>
              <a:latin typeface="NikoshBAN" pitchFamily="2" charset="0"/>
              <a:cs typeface="NikoshBAN" pitchFamily="2" charset="0"/>
            </a:endParaRPr>
          </a:p>
        </p:txBody>
      </p:sp>
    </p:spTree>
    <p:extLst>
      <p:ext uri="{BB962C8B-B14F-4D97-AF65-F5344CB8AC3E}">
        <p14:creationId xmlns:p14="http://schemas.microsoft.com/office/powerpoint/2010/main" val="1439415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94360"/>
            <a:ext cx="7848600" cy="1143000"/>
          </a:xfrm>
          <a:prstGeom prst="rect">
            <a:avLst/>
          </a:prstGeom>
          <a:solidFill>
            <a:schemeClr val="accent3">
              <a:lumMod val="40000"/>
              <a:lumOff val="60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b="1" dirty="0" smtClean="0">
                <a:solidFill>
                  <a:srgbClr val="002060"/>
                </a:solidFill>
                <a:latin typeface="NikoshBAN" pitchFamily="2" charset="0"/>
                <a:cs typeface="NikoshBAN" pitchFamily="2" charset="0"/>
              </a:rPr>
              <a:t>দলীয় কাজ</a:t>
            </a:r>
            <a:endParaRPr lang="en-US" sz="4000" b="1" dirty="0">
              <a:solidFill>
                <a:srgbClr val="002060"/>
              </a:solidFill>
              <a:latin typeface="NikoshBAN" pitchFamily="2" charset="0"/>
              <a:cs typeface="NikoshBAN" pitchFamily="2" charset="0"/>
            </a:endParaRPr>
          </a:p>
        </p:txBody>
      </p:sp>
      <p:sp>
        <p:nvSpPr>
          <p:cNvPr id="4" name="Rectangle 3"/>
          <p:cNvSpPr/>
          <p:nvPr/>
        </p:nvSpPr>
        <p:spPr>
          <a:xfrm>
            <a:off x="533400" y="2133600"/>
            <a:ext cx="7848600" cy="42672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rgbClr val="C00000"/>
                </a:solidFill>
                <a:latin typeface="NikoshBAN" pitchFamily="2" charset="0"/>
                <a:cs typeface="NikoshBAN" pitchFamily="2" charset="0"/>
              </a:rPr>
              <a:t>দল নং-০১ </a:t>
            </a:r>
            <a:r>
              <a:rPr lang="bn-BD" sz="3600" dirty="0" smtClean="0">
                <a:solidFill>
                  <a:schemeClr val="accent5">
                    <a:lumMod val="75000"/>
                  </a:schemeClr>
                </a:solidFill>
                <a:latin typeface="NikoshBAN" pitchFamily="2" charset="0"/>
                <a:cs typeface="NikoshBAN" pitchFamily="2" charset="0"/>
              </a:rPr>
              <a:t>‘শব্দ </a:t>
            </a:r>
            <a:r>
              <a:rPr lang="bn-BD" sz="3600" dirty="0">
                <a:solidFill>
                  <a:schemeClr val="accent5">
                    <a:lumMod val="75000"/>
                  </a:schemeClr>
                </a:solidFill>
                <a:latin typeface="NikoshBAN" pitchFamily="2" charset="0"/>
                <a:cs typeface="NikoshBAN" pitchFamily="2" charset="0"/>
              </a:rPr>
              <a:t>দূষণের </a:t>
            </a:r>
            <a:r>
              <a:rPr lang="bn-BD" sz="3600" dirty="0" smtClean="0">
                <a:solidFill>
                  <a:schemeClr val="accent5">
                    <a:lumMod val="75000"/>
                  </a:schemeClr>
                </a:solidFill>
                <a:latin typeface="NikoshBAN" pitchFamily="2" charset="0"/>
                <a:cs typeface="NikoshBAN" pitchFamily="2" charset="0"/>
              </a:rPr>
              <a:t>উৎস সমূহ আলোচনা কর’</a:t>
            </a:r>
          </a:p>
          <a:p>
            <a:pPr algn="ctr"/>
            <a:r>
              <a:rPr lang="bn-BD" sz="3600" dirty="0" smtClean="0">
                <a:solidFill>
                  <a:srgbClr val="7030A0"/>
                </a:solidFill>
                <a:latin typeface="NikoshBAN" pitchFamily="2" charset="0"/>
                <a:cs typeface="NikoshBAN" pitchFamily="2" charset="0"/>
              </a:rPr>
              <a:t> </a:t>
            </a:r>
            <a:r>
              <a:rPr lang="bn-BD" sz="3600" dirty="0" smtClean="0">
                <a:solidFill>
                  <a:srgbClr val="C00000"/>
                </a:solidFill>
                <a:latin typeface="NikoshBAN" pitchFamily="2" charset="0"/>
                <a:cs typeface="NikoshBAN" pitchFamily="2" charset="0"/>
              </a:rPr>
              <a:t>দল নং-০২ </a:t>
            </a:r>
            <a:r>
              <a:rPr lang="bn-BD" sz="3600" dirty="0" smtClean="0">
                <a:solidFill>
                  <a:srgbClr val="7030A0"/>
                </a:solidFill>
                <a:latin typeface="NikoshBAN" pitchFamily="2" charset="0"/>
                <a:cs typeface="NikoshBAN" pitchFamily="2" charset="0"/>
              </a:rPr>
              <a:t>‘শব্দ দূষণের কারন</a:t>
            </a:r>
            <a:r>
              <a:rPr lang="en-US" sz="3600" smtClean="0">
                <a:solidFill>
                  <a:srgbClr val="7030A0"/>
                </a:solidFill>
                <a:latin typeface="NikoshBAN" pitchFamily="2" charset="0"/>
                <a:cs typeface="NikoshBAN" pitchFamily="2" charset="0"/>
              </a:rPr>
              <a:t> </a:t>
            </a:r>
            <a:r>
              <a:rPr lang="bn-BD" sz="3600" smtClean="0">
                <a:solidFill>
                  <a:srgbClr val="7030A0"/>
                </a:solidFill>
                <a:latin typeface="NikoshBAN" pitchFamily="2" charset="0"/>
                <a:cs typeface="NikoshBAN" pitchFamily="2" charset="0"/>
              </a:rPr>
              <a:t>সমূহ </a:t>
            </a:r>
            <a:r>
              <a:rPr lang="bn-BD" sz="3600" dirty="0" smtClean="0">
                <a:solidFill>
                  <a:srgbClr val="7030A0"/>
                </a:solidFill>
                <a:latin typeface="NikoshBAN" pitchFamily="2" charset="0"/>
                <a:cs typeface="NikoshBAN" pitchFamily="2" charset="0"/>
              </a:rPr>
              <a:t>আলোচনা কর’</a:t>
            </a:r>
          </a:p>
          <a:p>
            <a:pPr algn="ctr"/>
            <a:r>
              <a:rPr lang="bn-BD" sz="3600" dirty="0" smtClean="0">
                <a:solidFill>
                  <a:srgbClr val="C00000"/>
                </a:solidFill>
                <a:latin typeface="NikoshBAN" pitchFamily="2" charset="0"/>
                <a:cs typeface="NikoshBAN" pitchFamily="2" charset="0"/>
              </a:rPr>
              <a:t>  দল নং-০৩</a:t>
            </a:r>
            <a:r>
              <a:rPr lang="bn-BD" sz="3600" dirty="0">
                <a:solidFill>
                  <a:srgbClr val="C00000"/>
                </a:solidFill>
                <a:latin typeface="NikoshBAN" pitchFamily="2" charset="0"/>
                <a:cs typeface="NikoshBAN" pitchFamily="2" charset="0"/>
              </a:rPr>
              <a:t> </a:t>
            </a:r>
            <a:r>
              <a:rPr lang="bn-BD" sz="3600" dirty="0" smtClean="0">
                <a:solidFill>
                  <a:srgbClr val="002060"/>
                </a:solidFill>
                <a:latin typeface="NikoshBAN" pitchFamily="2" charset="0"/>
                <a:cs typeface="NikoshBAN" pitchFamily="2" charset="0"/>
              </a:rPr>
              <a:t>‘শব্দ </a:t>
            </a:r>
            <a:r>
              <a:rPr lang="bn-BD" sz="3600" dirty="0">
                <a:solidFill>
                  <a:srgbClr val="002060"/>
                </a:solidFill>
                <a:latin typeface="NikoshBAN" pitchFamily="2" charset="0"/>
                <a:cs typeface="NikoshBAN" pitchFamily="2" charset="0"/>
              </a:rPr>
              <a:t>দূষণের</a:t>
            </a:r>
            <a:r>
              <a:rPr lang="bn-BD" sz="3600" dirty="0" smtClean="0">
                <a:solidFill>
                  <a:srgbClr val="002060"/>
                </a:solidFill>
                <a:latin typeface="NikoshBAN" pitchFamily="2" charset="0"/>
                <a:cs typeface="NikoshBAN" pitchFamily="2" charset="0"/>
              </a:rPr>
              <a:t> </a:t>
            </a:r>
            <a:r>
              <a:rPr lang="bn-BD" sz="3600" dirty="0">
                <a:solidFill>
                  <a:srgbClr val="002060"/>
                </a:solidFill>
                <a:latin typeface="NikoshBAN" pitchFamily="2" charset="0"/>
                <a:cs typeface="NikoshBAN" pitchFamily="2" charset="0"/>
              </a:rPr>
              <a:t>ক্ষতিকর </a:t>
            </a:r>
            <a:r>
              <a:rPr lang="bn-BD" sz="3600" dirty="0" smtClean="0">
                <a:solidFill>
                  <a:srgbClr val="002060"/>
                </a:solidFill>
                <a:latin typeface="NikoshBAN" pitchFamily="2" charset="0"/>
                <a:cs typeface="NikoshBAN" pitchFamily="2" charset="0"/>
              </a:rPr>
              <a:t>প্রভাবগুলো কী কী’</a:t>
            </a:r>
            <a:endParaRPr lang="en-US" sz="3600"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2424554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Same Side Corner Rectangle 3"/>
          <p:cNvSpPr/>
          <p:nvPr/>
        </p:nvSpPr>
        <p:spPr>
          <a:xfrm>
            <a:off x="476250" y="381000"/>
            <a:ext cx="8305800" cy="1066800"/>
          </a:xfrm>
          <a:prstGeom prst="round2Same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smtClean="0">
                <a:latin typeface="NikoshBAN" pitchFamily="2" charset="0"/>
                <a:cs typeface="NikoshBAN" pitchFamily="2" charset="0"/>
              </a:rPr>
              <a:t>শূণ্যস্থান</a:t>
            </a:r>
            <a:r>
              <a:rPr lang="en-US" sz="4000" b="1" smtClean="0">
                <a:latin typeface="NikoshBAN" pitchFamily="2" charset="0"/>
                <a:cs typeface="NikoshBAN" pitchFamily="2" charset="0"/>
              </a:rPr>
              <a:t> </a:t>
            </a:r>
            <a:r>
              <a:rPr lang="bn-BD" sz="4000" b="1" smtClean="0">
                <a:latin typeface="NikoshBAN" pitchFamily="2" charset="0"/>
                <a:cs typeface="NikoshBAN" pitchFamily="2" charset="0"/>
              </a:rPr>
              <a:t> </a:t>
            </a:r>
            <a:r>
              <a:rPr lang="bn-BD" sz="4000" b="1" dirty="0" smtClean="0">
                <a:latin typeface="NikoshBAN" pitchFamily="2" charset="0"/>
                <a:cs typeface="NikoshBAN" pitchFamily="2" charset="0"/>
              </a:rPr>
              <a:t>পূরণ কর</a:t>
            </a:r>
            <a:endParaRPr lang="en-US" sz="4000" b="1" dirty="0">
              <a:latin typeface="NikoshBAN" pitchFamily="2" charset="0"/>
              <a:cs typeface="NikoshBAN" pitchFamily="2" charset="0"/>
            </a:endParaRPr>
          </a:p>
        </p:txBody>
      </p:sp>
      <p:sp>
        <p:nvSpPr>
          <p:cNvPr id="5" name="Rectangle 4"/>
          <p:cNvSpPr/>
          <p:nvPr/>
        </p:nvSpPr>
        <p:spPr>
          <a:xfrm>
            <a:off x="323850" y="2000130"/>
            <a:ext cx="8610600" cy="43244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3200" dirty="0" smtClean="0">
                <a:solidFill>
                  <a:srgbClr val="002060"/>
                </a:solidFill>
                <a:latin typeface="NikoshBAN" pitchFamily="2" charset="0"/>
                <a:cs typeface="NikoshBAN" pitchFamily="2" charset="0"/>
              </a:rPr>
              <a:t>(ক)যখন তখন হর্ণ না বাজিয়ে .................... রোধ করতে পারি।</a:t>
            </a:r>
          </a:p>
          <a:p>
            <a:endParaRPr lang="bn-BD" sz="3200" dirty="0" smtClean="0">
              <a:solidFill>
                <a:srgbClr val="002060"/>
              </a:solidFill>
              <a:latin typeface="NikoshBAN" pitchFamily="2" charset="0"/>
              <a:cs typeface="NikoshBAN" pitchFamily="2" charset="0"/>
            </a:endParaRPr>
          </a:p>
          <a:p>
            <a:r>
              <a:rPr lang="bn-BD" sz="3200" dirty="0" smtClean="0">
                <a:solidFill>
                  <a:srgbClr val="002060"/>
                </a:solidFill>
                <a:latin typeface="NikoshBAN" pitchFamily="2" charset="0"/>
                <a:cs typeface="NikoshBAN" pitchFamily="2" charset="0"/>
              </a:rPr>
              <a:t>(খ)শব্দ দূষণ মানুষের মানসিক ও ................... সমস্যা সৃষ্টি করে।</a:t>
            </a:r>
          </a:p>
          <a:p>
            <a:endParaRPr lang="bn-BD" sz="3200" dirty="0" smtClean="0">
              <a:solidFill>
                <a:srgbClr val="002060"/>
              </a:solidFill>
              <a:latin typeface="NikoshBAN" pitchFamily="2" charset="0"/>
              <a:cs typeface="NikoshBAN" pitchFamily="2" charset="0"/>
            </a:endParaRPr>
          </a:p>
          <a:p>
            <a:r>
              <a:rPr lang="bn-BD" sz="3200" dirty="0" smtClean="0">
                <a:solidFill>
                  <a:srgbClr val="002060"/>
                </a:solidFill>
                <a:latin typeface="NikoshBAN" pitchFamily="2" charset="0"/>
                <a:cs typeface="NikoshBAN" pitchFamily="2" charset="0"/>
              </a:rPr>
              <a:t>(গ) শব্দ দূষণের ফলে মানুষের ................. হ্রাস পায়।</a:t>
            </a:r>
          </a:p>
          <a:p>
            <a:endParaRPr lang="bn-BD" sz="3200" dirty="0" smtClean="0">
              <a:solidFill>
                <a:srgbClr val="002060"/>
              </a:solidFill>
              <a:latin typeface="NikoshBAN" pitchFamily="2" charset="0"/>
              <a:cs typeface="NikoshBAN" pitchFamily="2" charset="0"/>
            </a:endParaRPr>
          </a:p>
          <a:p>
            <a:endParaRPr lang="en-US" sz="3200" dirty="0">
              <a:solidFill>
                <a:srgbClr val="002060"/>
              </a:solidFill>
              <a:latin typeface="NikoshBAN" pitchFamily="2" charset="0"/>
              <a:cs typeface="NikoshBAN" pitchFamily="2" charset="0"/>
            </a:endParaRPr>
          </a:p>
        </p:txBody>
      </p:sp>
      <p:sp>
        <p:nvSpPr>
          <p:cNvPr id="6" name="TextBox 5"/>
          <p:cNvSpPr txBox="1"/>
          <p:nvPr/>
        </p:nvSpPr>
        <p:spPr>
          <a:xfrm>
            <a:off x="4495800" y="2152650"/>
            <a:ext cx="1628775" cy="584775"/>
          </a:xfrm>
          <a:prstGeom prst="rect">
            <a:avLst/>
          </a:prstGeom>
          <a:noFill/>
        </p:spPr>
        <p:txBody>
          <a:bodyPr wrap="square" rtlCol="0">
            <a:spAutoFit/>
          </a:bodyPr>
          <a:lstStyle/>
          <a:p>
            <a:r>
              <a:rPr lang="bn-BD" sz="3200" dirty="0" smtClean="0">
                <a:solidFill>
                  <a:srgbClr val="7030A0"/>
                </a:solidFill>
                <a:latin typeface="NikoshBAN" pitchFamily="2" charset="0"/>
                <a:cs typeface="NikoshBAN" pitchFamily="2" charset="0"/>
              </a:rPr>
              <a:t>শব্দ দূষণ</a:t>
            </a:r>
            <a:endParaRPr lang="en-US" sz="3200" dirty="0">
              <a:solidFill>
                <a:srgbClr val="7030A0"/>
              </a:solidFill>
              <a:latin typeface="NikoshBAN" pitchFamily="2" charset="0"/>
              <a:cs typeface="NikoshBAN" pitchFamily="2" charset="0"/>
            </a:endParaRPr>
          </a:p>
        </p:txBody>
      </p:sp>
      <p:sp>
        <p:nvSpPr>
          <p:cNvPr id="7" name="TextBox 6"/>
          <p:cNvSpPr txBox="1"/>
          <p:nvPr/>
        </p:nvSpPr>
        <p:spPr>
          <a:xfrm>
            <a:off x="4886325" y="3217365"/>
            <a:ext cx="1352550" cy="584775"/>
          </a:xfrm>
          <a:prstGeom prst="rect">
            <a:avLst/>
          </a:prstGeom>
          <a:noFill/>
        </p:spPr>
        <p:txBody>
          <a:bodyPr wrap="square" rtlCol="0">
            <a:spAutoFit/>
          </a:bodyPr>
          <a:lstStyle/>
          <a:p>
            <a:r>
              <a:rPr lang="bn-BD" sz="3200" dirty="0" smtClean="0">
                <a:solidFill>
                  <a:srgbClr val="7030A0"/>
                </a:solidFill>
                <a:latin typeface="NikoshBAN" pitchFamily="2" charset="0"/>
                <a:cs typeface="NikoshBAN" pitchFamily="2" charset="0"/>
              </a:rPr>
              <a:t>শারীরিক</a:t>
            </a:r>
            <a:endParaRPr lang="en-US" sz="3200" dirty="0">
              <a:solidFill>
                <a:srgbClr val="7030A0"/>
              </a:solidFill>
              <a:latin typeface="NikoshBAN" pitchFamily="2" charset="0"/>
              <a:cs typeface="NikoshBAN" pitchFamily="2" charset="0"/>
            </a:endParaRPr>
          </a:p>
        </p:txBody>
      </p:sp>
      <p:sp>
        <p:nvSpPr>
          <p:cNvPr id="9" name="TextBox 8"/>
          <p:cNvSpPr txBox="1"/>
          <p:nvPr/>
        </p:nvSpPr>
        <p:spPr>
          <a:xfrm>
            <a:off x="4343400" y="4162365"/>
            <a:ext cx="1600200" cy="584775"/>
          </a:xfrm>
          <a:prstGeom prst="rect">
            <a:avLst/>
          </a:prstGeom>
          <a:noFill/>
        </p:spPr>
        <p:txBody>
          <a:bodyPr wrap="square" rtlCol="0">
            <a:spAutoFit/>
          </a:bodyPr>
          <a:lstStyle/>
          <a:p>
            <a:r>
              <a:rPr lang="bn-BD" sz="3200" dirty="0" smtClean="0">
                <a:solidFill>
                  <a:srgbClr val="7030A0"/>
                </a:solidFill>
                <a:latin typeface="NikoshBAN" pitchFamily="2" charset="0"/>
                <a:cs typeface="NikoshBAN" pitchFamily="2" charset="0"/>
              </a:rPr>
              <a:t>কর্মক্ষমতা</a:t>
            </a:r>
            <a:endParaRPr lang="en-US" sz="3200" dirty="0">
              <a:solidFill>
                <a:srgbClr val="7030A0"/>
              </a:solidFill>
              <a:latin typeface="NikoshBAN" pitchFamily="2" charset="0"/>
              <a:cs typeface="NikoshBAN" pitchFamily="2" charset="0"/>
            </a:endParaRPr>
          </a:p>
        </p:txBody>
      </p:sp>
    </p:spTree>
    <p:extLst>
      <p:ext uri="{BB962C8B-B14F-4D97-AF65-F5344CB8AC3E}">
        <p14:creationId xmlns:p14="http://schemas.microsoft.com/office/powerpoint/2010/main" val="123128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534400" cy="762000"/>
          </a:xfrm>
          <a:prstGeom prst="rect">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b="1" dirty="0" smtClean="0">
                <a:latin typeface="NikoshBAN" pitchFamily="2" charset="0"/>
                <a:cs typeface="NikoshBAN" pitchFamily="2" charset="0"/>
              </a:rPr>
              <a:t>বাম পাশের সাথে ডান পাশের বাক্যাংশের মিল কর</a:t>
            </a:r>
            <a:endParaRPr lang="en-US" sz="4000" b="1" dirty="0">
              <a:latin typeface="NikoshBAN" pitchFamily="2" charset="0"/>
              <a:cs typeface="NikoshBAN" pitchFamily="2" charset="0"/>
            </a:endParaRPr>
          </a:p>
        </p:txBody>
      </p:sp>
      <p:sp>
        <p:nvSpPr>
          <p:cNvPr id="3" name="Rectangle 2"/>
          <p:cNvSpPr/>
          <p:nvPr/>
        </p:nvSpPr>
        <p:spPr>
          <a:xfrm>
            <a:off x="304800" y="1295400"/>
            <a:ext cx="8458200" cy="4876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bn-BD" sz="3200" dirty="0" smtClean="0">
              <a:solidFill>
                <a:srgbClr val="0070C0"/>
              </a:solidFill>
              <a:latin typeface="NikoshBAN" pitchFamily="2" charset="0"/>
              <a:cs typeface="NikoshBAN" pitchFamily="2" charset="0"/>
            </a:endParaRPr>
          </a:p>
          <a:p>
            <a:r>
              <a:rPr lang="bn-BD" sz="3200" dirty="0" smtClean="0">
                <a:solidFill>
                  <a:srgbClr val="0070C0"/>
                </a:solidFill>
                <a:latin typeface="NikoshBAN" pitchFamily="2" charset="0"/>
                <a:cs typeface="NikoshBAN" pitchFamily="2" charset="0"/>
              </a:rPr>
              <a:t>(ক) শব্দ দূষণ  মানুষ ও জীবজন্তুর                    মাইক না বাজিয়ে </a:t>
            </a:r>
          </a:p>
          <a:p>
            <a:r>
              <a:rPr lang="bn-BD" sz="3200" dirty="0" smtClean="0">
                <a:solidFill>
                  <a:srgbClr val="0070C0"/>
                </a:solidFill>
                <a:latin typeface="NikoshBAN" pitchFamily="2" charset="0"/>
                <a:cs typeface="NikoshBAN" pitchFamily="2" charset="0"/>
              </a:rPr>
              <a:t>স্বাস্থ্যের জন্য</a:t>
            </a:r>
          </a:p>
          <a:p>
            <a:endParaRPr lang="bn-BD" sz="3200" dirty="0" smtClean="0">
              <a:solidFill>
                <a:srgbClr val="0070C0"/>
              </a:solidFill>
              <a:latin typeface="NikoshBAN" pitchFamily="2" charset="0"/>
              <a:cs typeface="NikoshBAN" pitchFamily="2" charset="0"/>
            </a:endParaRPr>
          </a:p>
          <a:p>
            <a:endParaRPr lang="bn-BD" sz="3200" dirty="0" smtClean="0">
              <a:solidFill>
                <a:srgbClr val="0070C0"/>
              </a:solidFill>
              <a:latin typeface="NikoshBAN" pitchFamily="2" charset="0"/>
              <a:cs typeface="NikoshBAN" pitchFamily="2" charset="0"/>
            </a:endParaRPr>
          </a:p>
          <a:p>
            <a:r>
              <a:rPr lang="bn-BD" sz="3200" dirty="0" smtClean="0">
                <a:solidFill>
                  <a:srgbClr val="0070C0"/>
                </a:solidFill>
                <a:latin typeface="NikoshBAN" pitchFamily="2" charset="0"/>
                <a:cs typeface="NikoshBAN" pitchFamily="2" charset="0"/>
              </a:rPr>
              <a:t>(খ) শব্দ </a:t>
            </a:r>
            <a:r>
              <a:rPr lang="bn-BD" sz="3200" dirty="0">
                <a:solidFill>
                  <a:srgbClr val="0070C0"/>
                </a:solidFill>
                <a:latin typeface="NikoshBAN" pitchFamily="2" charset="0"/>
                <a:cs typeface="NikoshBAN" pitchFamily="2" charset="0"/>
              </a:rPr>
              <a:t>দূষণের </a:t>
            </a:r>
            <a:r>
              <a:rPr lang="bn-BD" sz="3200" dirty="0" smtClean="0">
                <a:solidFill>
                  <a:srgbClr val="0070C0"/>
                </a:solidFill>
                <a:latin typeface="NikoshBAN" pitchFamily="2" charset="0"/>
                <a:cs typeface="NikoshBAN" pitchFamily="2" charset="0"/>
              </a:rPr>
              <a:t>কারন</a:t>
            </a:r>
            <a:r>
              <a:rPr lang="bn-BD" sz="3200" dirty="0">
                <a:solidFill>
                  <a:srgbClr val="0070C0"/>
                </a:solidFill>
                <a:latin typeface="NikoshBAN" pitchFamily="2" charset="0"/>
                <a:cs typeface="NikoshBAN" pitchFamily="2" charset="0"/>
              </a:rPr>
              <a:t> </a:t>
            </a:r>
            <a:r>
              <a:rPr lang="bn-BD" sz="3200" dirty="0" smtClean="0">
                <a:solidFill>
                  <a:srgbClr val="0070C0"/>
                </a:solidFill>
                <a:latin typeface="NikoshBAN" pitchFamily="2" charset="0"/>
                <a:cs typeface="NikoshBAN" pitchFamily="2" charset="0"/>
              </a:rPr>
              <a:t>                                 ক্ষতিকর</a:t>
            </a:r>
          </a:p>
          <a:p>
            <a:endParaRPr lang="bn-BD" sz="3200" dirty="0">
              <a:solidFill>
                <a:srgbClr val="0070C0"/>
              </a:solidFill>
              <a:latin typeface="NikoshBAN" pitchFamily="2" charset="0"/>
              <a:cs typeface="NikoshBAN" pitchFamily="2" charset="0"/>
            </a:endParaRPr>
          </a:p>
          <a:p>
            <a:endParaRPr lang="bn-BD" sz="3200" dirty="0" smtClean="0">
              <a:solidFill>
                <a:srgbClr val="0070C0"/>
              </a:solidFill>
              <a:latin typeface="NikoshBAN" pitchFamily="2" charset="0"/>
              <a:cs typeface="NikoshBAN" pitchFamily="2" charset="0"/>
            </a:endParaRPr>
          </a:p>
          <a:p>
            <a:endParaRPr lang="bn-BD" sz="3200" dirty="0" smtClean="0">
              <a:solidFill>
                <a:srgbClr val="0070C0"/>
              </a:solidFill>
              <a:latin typeface="NikoshBAN" pitchFamily="2" charset="0"/>
              <a:cs typeface="NikoshBAN" pitchFamily="2" charset="0"/>
            </a:endParaRPr>
          </a:p>
          <a:p>
            <a:r>
              <a:rPr lang="bn-BD" sz="3200" dirty="0" smtClean="0">
                <a:solidFill>
                  <a:srgbClr val="0070C0"/>
                </a:solidFill>
                <a:latin typeface="NikoshBAN" pitchFamily="2" charset="0"/>
                <a:cs typeface="NikoshBAN" pitchFamily="2" charset="0"/>
              </a:rPr>
              <a:t>(গ) শব্দ দূষণরোধ করতে পারি                       উচ্চ </a:t>
            </a:r>
            <a:r>
              <a:rPr lang="bn-BD" sz="3200" dirty="0">
                <a:solidFill>
                  <a:srgbClr val="0070C0"/>
                </a:solidFill>
                <a:latin typeface="NikoshBAN" pitchFamily="2" charset="0"/>
                <a:cs typeface="NikoshBAN" pitchFamily="2" charset="0"/>
              </a:rPr>
              <a:t>শব্দ সৃষ্টি</a:t>
            </a:r>
          </a:p>
          <a:p>
            <a:pPr algn="ctr"/>
            <a:endParaRPr lang="en-US" sz="3200" dirty="0">
              <a:solidFill>
                <a:srgbClr val="0070C0"/>
              </a:solidFill>
              <a:latin typeface="NikoshBAN" pitchFamily="2" charset="0"/>
              <a:cs typeface="NikoshBAN" pitchFamily="2" charset="0"/>
            </a:endParaRPr>
          </a:p>
        </p:txBody>
      </p:sp>
      <p:cxnSp>
        <p:nvCxnSpPr>
          <p:cNvPr id="6" name="Straight Arrow Connector 5"/>
          <p:cNvCxnSpPr/>
          <p:nvPr/>
        </p:nvCxnSpPr>
        <p:spPr>
          <a:xfrm>
            <a:off x="4572000" y="1752600"/>
            <a:ext cx="1828800" cy="1828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352800" y="3733800"/>
            <a:ext cx="2819400" cy="1752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4267200" y="1905000"/>
            <a:ext cx="2133600" cy="3581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0822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fill="hold"/>
                                        <p:tgtEl>
                                          <p:spTgt spid="13"/>
                                        </p:tgtEl>
                                        <p:attrNameLst>
                                          <p:attrName>ppt_x</p:attrName>
                                        </p:attrNameLst>
                                      </p:cBhvr>
                                      <p:tavLst>
                                        <p:tav tm="0">
                                          <p:val>
                                            <p:strVal val="#ppt_x"/>
                                          </p:val>
                                        </p:tav>
                                        <p:tav tm="100000">
                                          <p:val>
                                            <p:strVal val="#ppt_x"/>
                                          </p:val>
                                        </p:tav>
                                      </p:tavLst>
                                    </p:anim>
                                    <p:anim calcmode="lin" valueType="num">
                                      <p:cBhvr additive="base">
                                        <p:cTn id="3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a:ln w="76200">
            <a:solidFill>
              <a:schemeClr val="tx1"/>
            </a:solidFill>
            <a:prstDash val="lgDashDotDot"/>
          </a:ln>
        </p:spPr>
        <p:txBody>
          <a:bodyPr>
            <a:normAutofit/>
          </a:bodyPr>
          <a:lstStyle/>
          <a:p>
            <a:r>
              <a:rPr lang="bn-BD" sz="4000" b="1" dirty="0" smtClean="0">
                <a:solidFill>
                  <a:srgbClr val="00B050"/>
                </a:solidFill>
                <a:latin typeface="NikoshBAN" pitchFamily="2" charset="0"/>
                <a:cs typeface="NikoshBAN" pitchFamily="2" charset="0"/>
              </a:rPr>
              <a:t>ম</a:t>
            </a:r>
            <a:r>
              <a:rPr lang="en-US" sz="4000" b="1" dirty="0">
                <a:solidFill>
                  <a:srgbClr val="00B050"/>
                </a:solidFill>
                <a:latin typeface="NikoshBAN" pitchFamily="2" charset="0"/>
                <a:cs typeface="NikoshBAN" pitchFamily="2" charset="0"/>
              </a:rPr>
              <a:t>ূ</a:t>
            </a:r>
            <a:r>
              <a:rPr lang="bn-BD" sz="4000" b="1" dirty="0" smtClean="0">
                <a:solidFill>
                  <a:srgbClr val="00B050"/>
                </a:solidFill>
                <a:latin typeface="NikoshBAN" pitchFamily="2" charset="0"/>
                <a:cs typeface="NikoshBAN" pitchFamily="2" charset="0"/>
              </a:rPr>
              <a:t>ল্যায়ন</a:t>
            </a:r>
            <a:endParaRPr lang="en-US" sz="4000" b="1" dirty="0">
              <a:solidFill>
                <a:srgbClr val="00B050"/>
              </a:solidFill>
              <a:latin typeface="NikoshBAN" pitchFamily="2" charset="0"/>
              <a:cs typeface="NikoshBAN" pitchFamily="2" charset="0"/>
            </a:endParaRPr>
          </a:p>
        </p:txBody>
      </p:sp>
      <p:sp>
        <p:nvSpPr>
          <p:cNvPr id="3" name="Content Placeholder 2"/>
          <p:cNvSpPr>
            <a:spLocks noGrp="1"/>
          </p:cNvSpPr>
          <p:nvPr>
            <p:ph idx="1"/>
          </p:nvPr>
        </p:nvSpPr>
        <p:spPr>
          <a:xfrm>
            <a:off x="457200" y="1981201"/>
            <a:ext cx="8229600" cy="3886200"/>
          </a:xfrm>
          <a:solidFill>
            <a:schemeClr val="bg2"/>
          </a:solidFill>
        </p:spPr>
        <p:txBody>
          <a:bodyPr>
            <a:normAutofit lnSpcReduction="10000"/>
          </a:bodyPr>
          <a:lstStyle/>
          <a:p>
            <a:pPr marL="0" indent="0">
              <a:buNone/>
            </a:pPr>
            <a:endParaRPr lang="bn-BD" sz="3600" dirty="0" smtClean="0">
              <a:solidFill>
                <a:srgbClr val="0070C0"/>
              </a:solidFill>
              <a:latin typeface="NikoshBAN" pitchFamily="2" charset="0"/>
              <a:cs typeface="NikoshBAN" pitchFamily="2" charset="0"/>
            </a:endParaRPr>
          </a:p>
          <a:p>
            <a:pPr marL="0" indent="0">
              <a:buNone/>
            </a:pPr>
            <a:r>
              <a:rPr lang="bn-BD" sz="3600" dirty="0" smtClean="0">
                <a:solidFill>
                  <a:srgbClr val="0070C0"/>
                </a:solidFill>
                <a:latin typeface="NikoshBAN" pitchFamily="2" charset="0"/>
                <a:cs typeface="NikoshBAN" pitchFamily="2" charset="0"/>
              </a:rPr>
              <a:t>(ক) শব্দ দূষণ বলতে কী বুঝ?</a:t>
            </a:r>
          </a:p>
          <a:p>
            <a:pPr marL="0" indent="0">
              <a:buNone/>
            </a:pPr>
            <a:endParaRPr lang="bn-BD" sz="3600" dirty="0" smtClean="0">
              <a:solidFill>
                <a:srgbClr val="0070C0"/>
              </a:solidFill>
              <a:latin typeface="NikoshBAN" pitchFamily="2" charset="0"/>
              <a:cs typeface="NikoshBAN" pitchFamily="2" charset="0"/>
            </a:endParaRPr>
          </a:p>
          <a:p>
            <a:pPr marL="0" indent="0">
              <a:buNone/>
            </a:pPr>
            <a:r>
              <a:rPr lang="bn-BD" sz="3600" dirty="0" smtClean="0">
                <a:solidFill>
                  <a:srgbClr val="0070C0"/>
                </a:solidFill>
                <a:latin typeface="NikoshBAN" pitchFamily="2" charset="0"/>
                <a:cs typeface="NikoshBAN" pitchFamily="2" charset="0"/>
              </a:rPr>
              <a:t>(খ) শব্দ দূষণ হলে কী ধরনের সমস্যা হতে পারে?</a:t>
            </a:r>
          </a:p>
          <a:p>
            <a:pPr marL="0" indent="0">
              <a:buNone/>
            </a:pPr>
            <a:endParaRPr lang="bn-BD" sz="3600" dirty="0" smtClean="0">
              <a:solidFill>
                <a:srgbClr val="0070C0"/>
              </a:solidFill>
              <a:latin typeface="NikoshBAN" pitchFamily="2" charset="0"/>
              <a:cs typeface="NikoshBAN" pitchFamily="2" charset="0"/>
            </a:endParaRPr>
          </a:p>
          <a:p>
            <a:pPr marL="0" indent="0">
              <a:buNone/>
            </a:pPr>
            <a:r>
              <a:rPr lang="bn-BD" sz="3600" dirty="0" smtClean="0">
                <a:solidFill>
                  <a:srgbClr val="0070C0"/>
                </a:solidFill>
                <a:latin typeface="NikoshBAN" pitchFamily="2" charset="0"/>
                <a:cs typeface="NikoshBAN" pitchFamily="2" charset="0"/>
              </a:rPr>
              <a:t>(গ) শব্দ দূষণ না হওয়ার জন্য কী কী পদক্ষেপ নিতে হবে?</a:t>
            </a:r>
            <a:endParaRPr lang="en-US" sz="3600" dirty="0">
              <a:solidFill>
                <a:srgbClr val="0070C0"/>
              </a:solidFill>
              <a:latin typeface="NikoshBAN" pitchFamily="2" charset="0"/>
              <a:cs typeface="NikoshBAN" pitchFamily="2" charset="0"/>
            </a:endParaRPr>
          </a:p>
        </p:txBody>
      </p:sp>
    </p:spTree>
    <p:extLst>
      <p:ext uri="{BB962C8B-B14F-4D97-AF65-F5344CB8AC3E}">
        <p14:creationId xmlns:p14="http://schemas.microsoft.com/office/powerpoint/2010/main" val="171210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500" fill="hold"/>
                                        <p:tgtEl>
                                          <p:spTgt spid="3">
                                            <p:bg/>
                                          </p:spTgt>
                                        </p:tgtEl>
                                        <p:attrNameLst>
                                          <p:attrName>ppt_w</p:attrName>
                                        </p:attrNameLst>
                                      </p:cBhvr>
                                      <p:tavLst>
                                        <p:tav tm="0">
                                          <p:val>
                                            <p:fltVal val="0"/>
                                          </p:val>
                                        </p:tav>
                                        <p:tav tm="100000">
                                          <p:val>
                                            <p:strVal val="#ppt_w"/>
                                          </p:val>
                                        </p:tav>
                                      </p:tavLst>
                                    </p:anim>
                                    <p:anim calcmode="lin" valueType="num">
                                      <p:cBhvr>
                                        <p:cTn id="16" dur="500" fill="hold"/>
                                        <p:tgtEl>
                                          <p:spTgt spid="3">
                                            <p:bg/>
                                          </p:spTgt>
                                        </p:tgtEl>
                                        <p:attrNameLst>
                                          <p:attrName>ppt_h</p:attrName>
                                        </p:attrNameLst>
                                      </p:cBhvr>
                                      <p:tavLst>
                                        <p:tav tm="0">
                                          <p:val>
                                            <p:fltVal val="0"/>
                                          </p:val>
                                        </p:tav>
                                        <p:tav tm="100000">
                                          <p:val>
                                            <p:strVal val="#ppt_h"/>
                                          </p:val>
                                        </p:tav>
                                      </p:tavLst>
                                    </p:anim>
                                    <p:animEffect transition="in" filter="fade">
                                      <p:cBhvr>
                                        <p:cTn id="17" dur="5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1" dur="5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a:solidFill>
            <a:schemeClr val="bg1">
              <a:lumMod val="85000"/>
            </a:schemeClr>
          </a:solidFill>
          <a:ln w="76200">
            <a:solidFill>
              <a:schemeClr val="tx1"/>
            </a:solidFill>
          </a:ln>
        </p:spPr>
        <p:txBody>
          <a:bodyPr>
            <a:normAutofit/>
          </a:bodyPr>
          <a:lstStyle/>
          <a:p>
            <a:r>
              <a:rPr lang="bn-BD" sz="4000" b="1" dirty="0" smtClean="0">
                <a:solidFill>
                  <a:srgbClr val="C00000"/>
                </a:solidFill>
                <a:latin typeface="NikoshBAN" pitchFamily="2" charset="0"/>
                <a:cs typeface="NikoshBAN" pitchFamily="2" charset="0"/>
              </a:rPr>
              <a:t>বাড়ির কাজ</a:t>
            </a:r>
            <a:endParaRPr lang="en-US" sz="4000" b="1" dirty="0">
              <a:solidFill>
                <a:srgbClr val="C00000"/>
              </a:solidFill>
              <a:latin typeface="NikoshBAN" pitchFamily="2" charset="0"/>
              <a:cs typeface="NikoshBAN" pitchFamily="2" charset="0"/>
            </a:endParaRPr>
          </a:p>
        </p:txBody>
      </p:sp>
      <p:sp>
        <p:nvSpPr>
          <p:cNvPr id="3" name="Subtitle 2"/>
          <p:cNvSpPr>
            <a:spLocks noGrp="1"/>
          </p:cNvSpPr>
          <p:nvPr>
            <p:ph type="subTitle" idx="1"/>
          </p:nvPr>
        </p:nvSpPr>
        <p:spPr>
          <a:xfrm>
            <a:off x="685800" y="2667000"/>
            <a:ext cx="7772400" cy="2590800"/>
          </a:xfrm>
          <a:solidFill>
            <a:schemeClr val="accent3">
              <a:lumMod val="20000"/>
              <a:lumOff val="80000"/>
            </a:schemeClr>
          </a:solidFill>
          <a:ln w="12700">
            <a:solidFill>
              <a:schemeClr val="tx1"/>
            </a:solidFill>
            <a:prstDash val="lgDashDotDot"/>
          </a:ln>
        </p:spPr>
        <p:txBody>
          <a:bodyPr>
            <a:normAutofit/>
          </a:bodyPr>
          <a:lstStyle/>
          <a:p>
            <a:pPr algn="l"/>
            <a:endParaRPr lang="bn-BD" sz="4000" dirty="0" smtClean="0">
              <a:solidFill>
                <a:srgbClr val="002060"/>
              </a:solidFill>
              <a:latin typeface="NikoshBAN" pitchFamily="2" charset="0"/>
              <a:cs typeface="NikoshBAN" pitchFamily="2" charset="0"/>
            </a:endParaRPr>
          </a:p>
          <a:p>
            <a:pPr algn="l"/>
            <a:r>
              <a:rPr lang="en-US" sz="4000" dirty="0" smtClean="0">
                <a:solidFill>
                  <a:srgbClr val="002060"/>
                </a:solidFill>
                <a:latin typeface="NikoshBAN" pitchFamily="2" charset="0"/>
                <a:cs typeface="NikoshBAN" pitchFamily="2" charset="0"/>
              </a:rPr>
              <a:t>***</a:t>
            </a:r>
            <a:r>
              <a:rPr lang="bn-BD" sz="4000" dirty="0" smtClean="0">
                <a:solidFill>
                  <a:srgbClr val="002060"/>
                </a:solidFill>
                <a:latin typeface="NikoshBAN" pitchFamily="2" charset="0"/>
                <a:cs typeface="NikoshBAN" pitchFamily="2" charset="0"/>
              </a:rPr>
              <a:t> শব্দ দূষণ কী, শব্দ দূষণের কারন এবং        শব্দ দূষণ প্রতিরোধের উপায় জেনে আসবে</a:t>
            </a:r>
            <a:r>
              <a:rPr lang="bn-BD" sz="4000" dirty="0">
                <a:solidFill>
                  <a:srgbClr val="002060"/>
                </a:solidFill>
                <a:latin typeface="NikoshBAN" pitchFamily="2" charset="0"/>
                <a:cs typeface="NikoshBAN" pitchFamily="2" charset="0"/>
              </a:rPr>
              <a:t>।</a:t>
            </a:r>
            <a:endParaRPr lang="bn-BD" sz="4000" dirty="0" smtClean="0">
              <a:solidFill>
                <a:srgbClr val="002060"/>
              </a:solidFill>
              <a:latin typeface="NikoshBAN" pitchFamily="2" charset="0"/>
              <a:cs typeface="NikoshBAN" pitchFamily="2" charset="0"/>
            </a:endParaRPr>
          </a:p>
          <a:p>
            <a:endParaRPr lang="bn-BD" sz="4000" dirty="0" smtClean="0">
              <a:solidFill>
                <a:srgbClr val="002060"/>
              </a:solidFill>
              <a:latin typeface="NikoshBAN" pitchFamily="2" charset="0"/>
              <a:cs typeface="NikoshBAN" pitchFamily="2" charset="0"/>
            </a:endParaRPr>
          </a:p>
          <a:p>
            <a:endParaRPr lang="en-US" sz="4000"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2075286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wipe(down)">
                                      <p:cBhvr>
                                        <p:cTn id="14" dur="580">
                                          <p:stCondLst>
                                            <p:cond delay="0"/>
                                          </p:stCondLst>
                                        </p:cTn>
                                        <p:tgtEl>
                                          <p:spTgt spid="3">
                                            <p:bg/>
                                          </p:spTgt>
                                        </p:tgtEl>
                                      </p:cBhvr>
                                    </p:animEffect>
                                    <p:anim calcmode="lin" valueType="num">
                                      <p:cBhvr>
                                        <p:cTn id="15"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bg/>
                                          </p:spTgt>
                                        </p:tgtEl>
                                      </p:cBhvr>
                                      <p:to x="100000" y="60000"/>
                                    </p:animScale>
                                    <p:animScale>
                                      <p:cBhvr>
                                        <p:cTn id="21" dur="166" decel="50000">
                                          <p:stCondLst>
                                            <p:cond delay="676"/>
                                          </p:stCondLst>
                                        </p:cTn>
                                        <p:tgtEl>
                                          <p:spTgt spid="3">
                                            <p:bg/>
                                          </p:spTgt>
                                        </p:tgtEl>
                                      </p:cBhvr>
                                      <p:to x="100000" y="100000"/>
                                    </p:animScale>
                                    <p:animScale>
                                      <p:cBhvr>
                                        <p:cTn id="22" dur="26">
                                          <p:stCondLst>
                                            <p:cond delay="1312"/>
                                          </p:stCondLst>
                                        </p:cTn>
                                        <p:tgtEl>
                                          <p:spTgt spid="3">
                                            <p:bg/>
                                          </p:spTgt>
                                        </p:tgtEl>
                                      </p:cBhvr>
                                      <p:to x="100000" y="80000"/>
                                    </p:animScale>
                                    <p:animScale>
                                      <p:cBhvr>
                                        <p:cTn id="23" dur="166" decel="50000">
                                          <p:stCondLst>
                                            <p:cond delay="1338"/>
                                          </p:stCondLst>
                                        </p:cTn>
                                        <p:tgtEl>
                                          <p:spTgt spid="3">
                                            <p:bg/>
                                          </p:spTgt>
                                        </p:tgtEl>
                                      </p:cBhvr>
                                      <p:to x="100000" y="100000"/>
                                    </p:animScale>
                                    <p:animScale>
                                      <p:cBhvr>
                                        <p:cTn id="24" dur="26">
                                          <p:stCondLst>
                                            <p:cond delay="1642"/>
                                          </p:stCondLst>
                                        </p:cTn>
                                        <p:tgtEl>
                                          <p:spTgt spid="3">
                                            <p:bg/>
                                          </p:spTgt>
                                        </p:tgtEl>
                                      </p:cBhvr>
                                      <p:to x="100000" y="90000"/>
                                    </p:animScale>
                                    <p:animScale>
                                      <p:cBhvr>
                                        <p:cTn id="25" dur="166" decel="50000">
                                          <p:stCondLst>
                                            <p:cond delay="1668"/>
                                          </p:stCondLst>
                                        </p:cTn>
                                        <p:tgtEl>
                                          <p:spTgt spid="3">
                                            <p:bg/>
                                          </p:spTgt>
                                        </p:tgtEl>
                                      </p:cBhvr>
                                      <p:to x="100000" y="100000"/>
                                    </p:animScale>
                                    <p:animScale>
                                      <p:cBhvr>
                                        <p:cTn id="26" dur="26">
                                          <p:stCondLst>
                                            <p:cond delay="1808"/>
                                          </p:stCondLst>
                                        </p:cTn>
                                        <p:tgtEl>
                                          <p:spTgt spid="3">
                                            <p:bg/>
                                          </p:spTgt>
                                        </p:tgtEl>
                                      </p:cBhvr>
                                      <p:to x="100000" y="95000"/>
                                    </p:animScale>
                                    <p:animScale>
                                      <p:cBhvr>
                                        <p:cTn id="27" dur="166" decel="50000">
                                          <p:stCondLst>
                                            <p:cond delay="1834"/>
                                          </p:stCondLst>
                                        </p:cTn>
                                        <p:tgtEl>
                                          <p:spTgt spid="3">
                                            <p:bg/>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80">
                                          <p:stCondLst>
                                            <p:cond delay="0"/>
                                          </p:stCondLst>
                                        </p:cTn>
                                        <p:tgtEl>
                                          <p:spTgt spid="3">
                                            <p:txEl>
                                              <p:pRg st="1" end="1"/>
                                            </p:txEl>
                                          </p:spTgt>
                                        </p:tgtEl>
                                      </p:cBhvr>
                                    </p:animEffect>
                                    <p:anim calcmode="lin" valueType="num">
                                      <p:cBhvr>
                                        <p:cTn id="3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1" end="1"/>
                                            </p:txEl>
                                          </p:spTgt>
                                        </p:tgtEl>
                                      </p:cBhvr>
                                      <p:to x="100000" y="60000"/>
                                    </p:animScale>
                                    <p:animScale>
                                      <p:cBhvr>
                                        <p:cTn id="39" dur="166" decel="50000">
                                          <p:stCondLst>
                                            <p:cond delay="676"/>
                                          </p:stCondLst>
                                        </p:cTn>
                                        <p:tgtEl>
                                          <p:spTgt spid="3">
                                            <p:txEl>
                                              <p:pRg st="1" end="1"/>
                                            </p:txEl>
                                          </p:spTgt>
                                        </p:tgtEl>
                                      </p:cBhvr>
                                      <p:to x="100000" y="100000"/>
                                    </p:animScale>
                                    <p:animScale>
                                      <p:cBhvr>
                                        <p:cTn id="40" dur="26">
                                          <p:stCondLst>
                                            <p:cond delay="1312"/>
                                          </p:stCondLst>
                                        </p:cTn>
                                        <p:tgtEl>
                                          <p:spTgt spid="3">
                                            <p:txEl>
                                              <p:pRg st="1" end="1"/>
                                            </p:txEl>
                                          </p:spTgt>
                                        </p:tgtEl>
                                      </p:cBhvr>
                                      <p:to x="100000" y="80000"/>
                                    </p:animScale>
                                    <p:animScale>
                                      <p:cBhvr>
                                        <p:cTn id="41" dur="166" decel="50000">
                                          <p:stCondLst>
                                            <p:cond delay="1338"/>
                                          </p:stCondLst>
                                        </p:cTn>
                                        <p:tgtEl>
                                          <p:spTgt spid="3">
                                            <p:txEl>
                                              <p:pRg st="1" end="1"/>
                                            </p:txEl>
                                          </p:spTgt>
                                        </p:tgtEl>
                                      </p:cBhvr>
                                      <p:to x="100000" y="100000"/>
                                    </p:animScale>
                                    <p:animScale>
                                      <p:cBhvr>
                                        <p:cTn id="42" dur="26">
                                          <p:stCondLst>
                                            <p:cond delay="1642"/>
                                          </p:stCondLst>
                                        </p:cTn>
                                        <p:tgtEl>
                                          <p:spTgt spid="3">
                                            <p:txEl>
                                              <p:pRg st="1" end="1"/>
                                            </p:txEl>
                                          </p:spTgt>
                                        </p:tgtEl>
                                      </p:cBhvr>
                                      <p:to x="100000" y="90000"/>
                                    </p:animScale>
                                    <p:animScale>
                                      <p:cBhvr>
                                        <p:cTn id="43" dur="166" decel="50000">
                                          <p:stCondLst>
                                            <p:cond delay="1668"/>
                                          </p:stCondLst>
                                        </p:cTn>
                                        <p:tgtEl>
                                          <p:spTgt spid="3">
                                            <p:txEl>
                                              <p:pRg st="1" end="1"/>
                                            </p:txEl>
                                          </p:spTgt>
                                        </p:tgtEl>
                                      </p:cBhvr>
                                      <p:to x="100000" y="100000"/>
                                    </p:animScale>
                                    <p:animScale>
                                      <p:cBhvr>
                                        <p:cTn id="44" dur="26">
                                          <p:stCondLst>
                                            <p:cond delay="1808"/>
                                          </p:stCondLst>
                                        </p:cTn>
                                        <p:tgtEl>
                                          <p:spTgt spid="3">
                                            <p:txEl>
                                              <p:pRg st="1" end="1"/>
                                            </p:txEl>
                                          </p:spTgt>
                                        </p:tgtEl>
                                      </p:cBhvr>
                                      <p:to x="100000" y="95000"/>
                                    </p:animScale>
                                    <p:animScale>
                                      <p:cBhvr>
                                        <p:cTn id="45"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685800" y="457200"/>
            <a:ext cx="7772400" cy="4953000"/>
          </a:xfrm>
          <a:prstGeom prst="cloudCallou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16600" b="1" dirty="0" smtClean="0">
                <a:solidFill>
                  <a:srgbClr val="FF0000"/>
                </a:solidFill>
                <a:latin typeface="NikoshBAN" pitchFamily="2" charset="0"/>
                <a:cs typeface="NikoshBAN" pitchFamily="2" charset="0"/>
              </a:rPr>
              <a:t>ধন্যবাদ</a:t>
            </a:r>
            <a:endParaRPr lang="en-US" sz="16600" b="1"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158962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evel 1"/>
          <p:cNvSpPr/>
          <p:nvPr/>
        </p:nvSpPr>
        <p:spPr>
          <a:xfrm>
            <a:off x="685800" y="457200"/>
            <a:ext cx="8001000" cy="1295400"/>
          </a:xfrm>
          <a:prstGeom prst="bevel">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b="1" dirty="0" smtClean="0">
                <a:solidFill>
                  <a:srgbClr val="002060"/>
                </a:solidFill>
                <a:latin typeface="NikoshBAN" pitchFamily="2" charset="0"/>
                <a:cs typeface="NikoshBAN" pitchFamily="2" charset="0"/>
              </a:rPr>
              <a:t>শিক্ষক পরিচিতি</a:t>
            </a:r>
            <a:endParaRPr lang="en-US" sz="4000" b="1" dirty="0">
              <a:solidFill>
                <a:srgbClr val="002060"/>
              </a:solidFill>
              <a:latin typeface="NikoshBAN" pitchFamily="2" charset="0"/>
              <a:cs typeface="NikoshBAN" pitchFamily="2" charset="0"/>
            </a:endParaRPr>
          </a:p>
        </p:txBody>
      </p:sp>
      <p:sp>
        <p:nvSpPr>
          <p:cNvPr id="3" name="Rectangle 2"/>
          <p:cNvSpPr/>
          <p:nvPr/>
        </p:nvSpPr>
        <p:spPr>
          <a:xfrm>
            <a:off x="685800" y="2362200"/>
            <a:ext cx="8077200" cy="39624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solidFill>
                  <a:srgbClr val="002060"/>
                </a:solidFill>
                <a:latin typeface="NikoshBAN" pitchFamily="2" charset="0"/>
                <a:cs typeface="NikoshBAN" pitchFamily="2" charset="0"/>
              </a:rPr>
              <a:t>আবেদা</a:t>
            </a:r>
            <a:r>
              <a:rPr lang="en-US" sz="4000" dirty="0" smtClean="0">
                <a:solidFill>
                  <a:srgbClr val="002060"/>
                </a:solidFill>
                <a:latin typeface="NikoshBAN" pitchFamily="2" charset="0"/>
                <a:cs typeface="NikoshBAN" pitchFamily="2" charset="0"/>
              </a:rPr>
              <a:t> </a:t>
            </a:r>
            <a:r>
              <a:rPr lang="en-US" sz="4000" dirty="0" err="1" smtClean="0">
                <a:solidFill>
                  <a:srgbClr val="002060"/>
                </a:solidFill>
                <a:latin typeface="NikoshBAN" pitchFamily="2" charset="0"/>
                <a:cs typeface="NikoshBAN" pitchFamily="2" charset="0"/>
              </a:rPr>
              <a:t>সুলতানা</a:t>
            </a:r>
            <a:r>
              <a:rPr lang="en-US" sz="4000" dirty="0" smtClean="0">
                <a:solidFill>
                  <a:srgbClr val="002060"/>
                </a:solidFill>
                <a:latin typeface="NikoshBAN" pitchFamily="2" charset="0"/>
                <a:cs typeface="NikoshBAN" pitchFamily="2" charset="0"/>
              </a:rPr>
              <a:t> </a:t>
            </a:r>
          </a:p>
          <a:p>
            <a:pPr algn="ctr"/>
            <a:r>
              <a:rPr lang="en-US" sz="4000" dirty="0" err="1" smtClean="0">
                <a:solidFill>
                  <a:srgbClr val="002060"/>
                </a:solidFill>
                <a:latin typeface="NikoshBAN" pitchFamily="2" charset="0"/>
                <a:cs typeface="NikoshBAN" pitchFamily="2" charset="0"/>
              </a:rPr>
              <a:t>সহকারী</a:t>
            </a:r>
            <a:r>
              <a:rPr lang="en-US" sz="4000" dirty="0" smtClean="0">
                <a:solidFill>
                  <a:srgbClr val="002060"/>
                </a:solidFill>
                <a:latin typeface="NikoshBAN" pitchFamily="2" charset="0"/>
                <a:cs typeface="NikoshBAN" pitchFamily="2" charset="0"/>
              </a:rPr>
              <a:t> </a:t>
            </a:r>
            <a:r>
              <a:rPr lang="en-US" sz="4000" dirty="0" err="1" smtClean="0">
                <a:solidFill>
                  <a:srgbClr val="002060"/>
                </a:solidFill>
                <a:latin typeface="NikoshBAN" pitchFamily="2" charset="0"/>
                <a:cs typeface="NikoshBAN" pitchFamily="2" charset="0"/>
              </a:rPr>
              <a:t>শিক্ষক</a:t>
            </a:r>
            <a:r>
              <a:rPr lang="en-US" sz="4000" dirty="0" smtClean="0">
                <a:solidFill>
                  <a:srgbClr val="002060"/>
                </a:solidFill>
                <a:latin typeface="NikoshBAN" pitchFamily="2" charset="0"/>
                <a:cs typeface="NikoshBAN" pitchFamily="2" charset="0"/>
              </a:rPr>
              <a:t> </a:t>
            </a:r>
          </a:p>
          <a:p>
            <a:pPr algn="ctr"/>
            <a:r>
              <a:rPr lang="en-US" sz="4000" dirty="0" err="1" smtClean="0">
                <a:solidFill>
                  <a:srgbClr val="002060"/>
                </a:solidFill>
                <a:latin typeface="NikoshBAN" pitchFamily="2" charset="0"/>
                <a:cs typeface="NikoshBAN" pitchFamily="2" charset="0"/>
              </a:rPr>
              <a:t>বাবুখাঁ</a:t>
            </a:r>
            <a:r>
              <a:rPr lang="en-US" sz="4000" dirty="0" smtClean="0">
                <a:solidFill>
                  <a:srgbClr val="002060"/>
                </a:solidFill>
                <a:latin typeface="NikoshBAN" pitchFamily="2" charset="0"/>
                <a:cs typeface="NikoshBAN" pitchFamily="2" charset="0"/>
              </a:rPr>
              <a:t> </a:t>
            </a:r>
            <a:r>
              <a:rPr lang="en-US" sz="4000" dirty="0" err="1" smtClean="0">
                <a:solidFill>
                  <a:srgbClr val="002060"/>
                </a:solidFill>
                <a:latin typeface="NikoshBAN" pitchFamily="2" charset="0"/>
                <a:cs typeface="NikoshBAN" pitchFamily="2" charset="0"/>
              </a:rPr>
              <a:t>সরকারি</a:t>
            </a:r>
            <a:r>
              <a:rPr lang="en-US" sz="4000" dirty="0" smtClean="0">
                <a:solidFill>
                  <a:srgbClr val="002060"/>
                </a:solidFill>
                <a:latin typeface="NikoshBAN" pitchFamily="2" charset="0"/>
                <a:cs typeface="NikoshBAN" pitchFamily="2" charset="0"/>
              </a:rPr>
              <a:t> </a:t>
            </a:r>
            <a:r>
              <a:rPr lang="en-US" sz="4000" dirty="0" err="1" smtClean="0">
                <a:solidFill>
                  <a:srgbClr val="002060"/>
                </a:solidFill>
                <a:latin typeface="NikoshBAN" pitchFamily="2" charset="0"/>
                <a:cs typeface="NikoshBAN" pitchFamily="2" charset="0"/>
              </a:rPr>
              <a:t>প্রাথমিক</a:t>
            </a:r>
            <a:r>
              <a:rPr lang="en-US" sz="4000" dirty="0" smtClean="0">
                <a:solidFill>
                  <a:srgbClr val="002060"/>
                </a:solidFill>
                <a:latin typeface="NikoshBAN" pitchFamily="2" charset="0"/>
                <a:cs typeface="NikoshBAN" pitchFamily="2" charset="0"/>
              </a:rPr>
              <a:t> </a:t>
            </a:r>
            <a:r>
              <a:rPr lang="en-US" sz="4000" dirty="0" err="1" smtClean="0">
                <a:solidFill>
                  <a:srgbClr val="002060"/>
                </a:solidFill>
                <a:latin typeface="NikoshBAN" pitchFamily="2" charset="0"/>
                <a:cs typeface="NikoshBAN" pitchFamily="2" charset="0"/>
              </a:rPr>
              <a:t>বিদ্যালয়</a:t>
            </a:r>
            <a:r>
              <a:rPr lang="en-US" sz="4000" dirty="0" smtClean="0">
                <a:solidFill>
                  <a:srgbClr val="002060"/>
                </a:solidFill>
                <a:latin typeface="NikoshBAN" pitchFamily="2" charset="0"/>
                <a:cs typeface="NikoshBAN" pitchFamily="2" charset="0"/>
              </a:rPr>
              <a:t> </a:t>
            </a:r>
          </a:p>
          <a:p>
            <a:pPr algn="ctr"/>
            <a:r>
              <a:rPr lang="en-US" sz="4000" dirty="0" err="1" smtClean="0">
                <a:solidFill>
                  <a:srgbClr val="002060"/>
                </a:solidFill>
                <a:latin typeface="NikoshBAN" pitchFamily="2" charset="0"/>
                <a:cs typeface="NikoshBAN" pitchFamily="2" charset="0"/>
              </a:rPr>
              <a:t>রংপুর</a:t>
            </a:r>
            <a:r>
              <a:rPr lang="en-US" sz="4000" dirty="0" smtClean="0">
                <a:solidFill>
                  <a:srgbClr val="002060"/>
                </a:solidFill>
                <a:latin typeface="NikoshBAN" pitchFamily="2" charset="0"/>
                <a:cs typeface="NikoshBAN" pitchFamily="2" charset="0"/>
              </a:rPr>
              <a:t> </a:t>
            </a:r>
            <a:r>
              <a:rPr lang="en-US" sz="4000" dirty="0" err="1" smtClean="0">
                <a:solidFill>
                  <a:srgbClr val="002060"/>
                </a:solidFill>
                <a:latin typeface="NikoshBAN" pitchFamily="2" charset="0"/>
                <a:cs typeface="NikoshBAN" pitchFamily="2" charset="0"/>
              </a:rPr>
              <a:t>সদর</a:t>
            </a:r>
            <a:r>
              <a:rPr lang="en-US" sz="4000" dirty="0" smtClean="0">
                <a:solidFill>
                  <a:srgbClr val="002060"/>
                </a:solidFill>
                <a:latin typeface="NikoshBAN" pitchFamily="2" charset="0"/>
                <a:cs typeface="NikoshBAN" pitchFamily="2" charset="0"/>
              </a:rPr>
              <a:t> ,</a:t>
            </a:r>
            <a:r>
              <a:rPr lang="en-US" sz="4000" dirty="0" err="1" smtClean="0">
                <a:solidFill>
                  <a:srgbClr val="002060"/>
                </a:solidFill>
                <a:latin typeface="NikoshBAN" pitchFamily="2" charset="0"/>
                <a:cs typeface="NikoshBAN" pitchFamily="2" charset="0"/>
              </a:rPr>
              <a:t>রংপুর</a:t>
            </a:r>
            <a:r>
              <a:rPr lang="en-US" sz="4000" dirty="0" smtClean="0">
                <a:solidFill>
                  <a:srgbClr val="002060"/>
                </a:solidFill>
                <a:latin typeface="NikoshBAN" pitchFamily="2" charset="0"/>
                <a:cs typeface="NikoshBAN" pitchFamily="2" charset="0"/>
              </a:rPr>
              <a:t> । </a:t>
            </a:r>
            <a:endParaRPr lang="en-US" sz="4000"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652744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randombar(horizontal)">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609600" y="533400"/>
            <a:ext cx="7551420" cy="1143000"/>
          </a:xfrm>
          <a:prstGeom prst="verticalScroll">
            <a:avLst/>
          </a:prstGeom>
          <a:solidFill>
            <a:schemeClr val="accent3">
              <a:lumMod val="40000"/>
              <a:lumOff val="60000"/>
            </a:schemeClr>
          </a:solidFill>
          <a:ln w="76200">
            <a:solidFill>
              <a:schemeClr val="accent2">
                <a:lumMod val="75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b="1" dirty="0" smtClean="0">
                <a:solidFill>
                  <a:srgbClr val="0070C0"/>
                </a:solidFill>
                <a:latin typeface="NikoshBAN" pitchFamily="2" charset="0"/>
                <a:cs typeface="NikoshBAN" pitchFamily="2" charset="0"/>
              </a:rPr>
              <a:t>পাঠ পরিচিতি</a:t>
            </a:r>
            <a:endParaRPr lang="en-US" sz="4000" b="1" dirty="0">
              <a:solidFill>
                <a:srgbClr val="0070C0"/>
              </a:solidFill>
              <a:latin typeface="NikoshBAN" pitchFamily="2" charset="0"/>
              <a:cs typeface="NikoshBAN" pitchFamily="2" charset="0"/>
            </a:endParaRPr>
          </a:p>
        </p:txBody>
      </p:sp>
      <p:sp>
        <p:nvSpPr>
          <p:cNvPr id="3" name="Oval 2"/>
          <p:cNvSpPr/>
          <p:nvPr/>
        </p:nvSpPr>
        <p:spPr>
          <a:xfrm>
            <a:off x="922020" y="1981200"/>
            <a:ext cx="7239000" cy="4720590"/>
          </a:xfrm>
          <a:prstGeom prst="ellipse">
            <a:avLst/>
          </a:prstGeom>
          <a:solidFill>
            <a:schemeClr val="bg1">
              <a:lumMod val="85000"/>
            </a:schemeClr>
          </a:solidFill>
          <a:ln w="762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3600" dirty="0" smtClean="0">
                <a:solidFill>
                  <a:schemeClr val="accent3">
                    <a:lumMod val="50000"/>
                  </a:schemeClr>
                </a:solidFill>
                <a:latin typeface="NikoshBAN" pitchFamily="2" charset="0"/>
                <a:cs typeface="NikoshBAN" pitchFamily="2" charset="0"/>
              </a:rPr>
              <a:t>শ্রেণিঃ</a:t>
            </a:r>
            <a:r>
              <a:rPr lang="bn-BD" sz="3600" dirty="0" smtClean="0">
                <a:latin typeface="NikoshBAN" pitchFamily="2" charset="0"/>
                <a:cs typeface="NikoshBAN" pitchFamily="2" charset="0"/>
              </a:rPr>
              <a:t> </a:t>
            </a:r>
            <a:r>
              <a:rPr lang="bn-BD" sz="3600" dirty="0" smtClean="0">
                <a:solidFill>
                  <a:srgbClr val="00B050"/>
                </a:solidFill>
                <a:latin typeface="NikoshBAN" pitchFamily="2" charset="0"/>
                <a:cs typeface="NikoshBAN" pitchFamily="2" charset="0"/>
              </a:rPr>
              <a:t>পঞ্চম</a:t>
            </a:r>
          </a:p>
          <a:p>
            <a:r>
              <a:rPr lang="bn-BD" sz="3600" dirty="0" smtClean="0">
                <a:solidFill>
                  <a:schemeClr val="accent3">
                    <a:lumMod val="50000"/>
                  </a:schemeClr>
                </a:solidFill>
                <a:latin typeface="NikoshBAN" pitchFamily="2" charset="0"/>
                <a:cs typeface="NikoshBAN" pitchFamily="2" charset="0"/>
              </a:rPr>
              <a:t>বিষয়ঃ</a:t>
            </a:r>
            <a:r>
              <a:rPr lang="bn-BD" sz="3600" dirty="0" smtClean="0">
                <a:latin typeface="NikoshBAN" pitchFamily="2" charset="0"/>
                <a:cs typeface="NikoshBAN" pitchFamily="2" charset="0"/>
              </a:rPr>
              <a:t> </a:t>
            </a:r>
            <a:r>
              <a:rPr lang="bn-BD" sz="3600" dirty="0" smtClean="0">
                <a:solidFill>
                  <a:srgbClr val="00B050"/>
                </a:solidFill>
                <a:latin typeface="NikoshBAN" pitchFamily="2" charset="0"/>
                <a:cs typeface="NikoshBAN" pitchFamily="2" charset="0"/>
              </a:rPr>
              <a:t>প্রাথমিক বিজ্ঞান</a:t>
            </a:r>
          </a:p>
          <a:p>
            <a:r>
              <a:rPr lang="bn-BD" sz="3600" dirty="0" smtClean="0">
                <a:solidFill>
                  <a:schemeClr val="accent3">
                    <a:lumMod val="50000"/>
                  </a:schemeClr>
                </a:solidFill>
                <a:latin typeface="NikoshBAN" pitchFamily="2" charset="0"/>
                <a:cs typeface="NikoshBAN" pitchFamily="2" charset="0"/>
              </a:rPr>
              <a:t>সাধারন পাঠঃ </a:t>
            </a:r>
            <a:r>
              <a:rPr lang="bn-BD" sz="3600" dirty="0" smtClean="0">
                <a:solidFill>
                  <a:srgbClr val="00B050"/>
                </a:solidFill>
                <a:latin typeface="NikoshBAN" pitchFamily="2" charset="0"/>
                <a:cs typeface="NikoshBAN" pitchFamily="2" charset="0"/>
              </a:rPr>
              <a:t>পরিবেশ দূষণ</a:t>
            </a:r>
          </a:p>
          <a:p>
            <a:r>
              <a:rPr lang="bn-BD" sz="3600" dirty="0" smtClean="0">
                <a:solidFill>
                  <a:schemeClr val="accent3">
                    <a:lumMod val="50000"/>
                  </a:schemeClr>
                </a:solidFill>
                <a:latin typeface="NikoshBAN" pitchFamily="2" charset="0"/>
                <a:cs typeface="NikoshBAN" pitchFamily="2" charset="0"/>
              </a:rPr>
              <a:t>বিশেষ পাঠঃ </a:t>
            </a:r>
            <a:r>
              <a:rPr lang="bn-BD" sz="3600" dirty="0" smtClean="0">
                <a:solidFill>
                  <a:srgbClr val="00B050"/>
                </a:solidFill>
                <a:latin typeface="NikoshBAN" pitchFamily="2" charset="0"/>
                <a:cs typeface="NikoshBAN" pitchFamily="2" charset="0"/>
              </a:rPr>
              <a:t>শব্দ দূষণ</a:t>
            </a:r>
          </a:p>
          <a:p>
            <a:r>
              <a:rPr lang="bn-BD" sz="3600" dirty="0" smtClean="0">
                <a:solidFill>
                  <a:schemeClr val="accent3">
                    <a:lumMod val="50000"/>
                  </a:schemeClr>
                </a:solidFill>
                <a:latin typeface="NikoshBAN" pitchFamily="2" charset="0"/>
                <a:cs typeface="NikoshBAN" pitchFamily="2" charset="0"/>
              </a:rPr>
              <a:t>সময়ঃ</a:t>
            </a:r>
            <a:r>
              <a:rPr lang="bn-BD" sz="3600" dirty="0" smtClean="0">
                <a:latin typeface="NikoshBAN" pitchFamily="2" charset="0"/>
                <a:cs typeface="NikoshBAN" pitchFamily="2" charset="0"/>
              </a:rPr>
              <a:t> </a:t>
            </a:r>
            <a:r>
              <a:rPr lang="bn-BD" sz="3600" dirty="0" smtClean="0">
                <a:solidFill>
                  <a:srgbClr val="00B050"/>
                </a:solidFill>
                <a:latin typeface="NikoshBAN" pitchFamily="2" charset="0"/>
                <a:cs typeface="NikoshBAN" pitchFamily="2" charset="0"/>
              </a:rPr>
              <a:t>৪০ মিনিট</a:t>
            </a:r>
          </a:p>
        </p:txBody>
      </p:sp>
    </p:spTree>
    <p:extLst>
      <p:ext uri="{BB962C8B-B14F-4D97-AF65-F5344CB8AC3E}">
        <p14:creationId xmlns:p14="http://schemas.microsoft.com/office/powerpoint/2010/main" val="3685109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barn(inVertical)">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own Arrow 2"/>
          <p:cNvSpPr/>
          <p:nvPr/>
        </p:nvSpPr>
        <p:spPr>
          <a:xfrm>
            <a:off x="419100" y="529590"/>
            <a:ext cx="8382000" cy="1219200"/>
          </a:xfrm>
          <a:prstGeom prst="downArrow">
            <a:avLst/>
          </a:prstGeom>
          <a:blipFill>
            <a:blip r:embed="rId2"/>
            <a:tile tx="0" ty="0" sx="100000" sy="100000" flip="none" algn="tl"/>
          </a:blip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b="1" dirty="0" smtClean="0">
                <a:solidFill>
                  <a:schemeClr val="tx1"/>
                </a:solidFill>
                <a:latin typeface="NikoshBAN" pitchFamily="2" charset="0"/>
                <a:cs typeface="NikoshBAN" pitchFamily="2" charset="0"/>
              </a:rPr>
              <a:t>শিখনফল</a:t>
            </a:r>
            <a:endParaRPr lang="en-US" sz="4000" b="1" dirty="0">
              <a:solidFill>
                <a:schemeClr val="tx1"/>
              </a:solidFill>
              <a:latin typeface="NikoshBAN" pitchFamily="2" charset="0"/>
              <a:cs typeface="NikoshBAN" pitchFamily="2" charset="0"/>
            </a:endParaRPr>
          </a:p>
        </p:txBody>
      </p:sp>
      <p:sp>
        <p:nvSpPr>
          <p:cNvPr id="4" name="Flowchart: Process 3"/>
          <p:cNvSpPr/>
          <p:nvPr/>
        </p:nvSpPr>
        <p:spPr>
          <a:xfrm>
            <a:off x="685800" y="2362200"/>
            <a:ext cx="7772400" cy="4038600"/>
          </a:xfrm>
          <a:prstGeom prst="flowChartProcess">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3600" dirty="0" smtClean="0">
                <a:solidFill>
                  <a:srgbClr val="00B050"/>
                </a:solidFill>
                <a:latin typeface="NikoshBAN" pitchFamily="2" charset="0"/>
                <a:cs typeface="NikoshBAN" pitchFamily="2" charset="0"/>
              </a:rPr>
              <a:t>১</a:t>
            </a:r>
            <a:r>
              <a:rPr lang="en-US" sz="3600" dirty="0" smtClean="0">
                <a:solidFill>
                  <a:srgbClr val="00B050"/>
                </a:solidFill>
                <a:latin typeface="NikoshBAN" pitchFamily="2" charset="0"/>
                <a:cs typeface="NikoshBAN" pitchFamily="2" charset="0"/>
              </a:rPr>
              <a:t>.</a:t>
            </a:r>
            <a:r>
              <a:rPr lang="bn-BD" sz="3600" dirty="0" smtClean="0">
                <a:solidFill>
                  <a:srgbClr val="00B050"/>
                </a:solidFill>
                <a:latin typeface="NikoshBAN" pitchFamily="2" charset="0"/>
                <a:cs typeface="NikoshBAN" pitchFamily="2" charset="0"/>
              </a:rPr>
              <a:t>২</a:t>
            </a:r>
            <a:r>
              <a:rPr lang="en-US" sz="3600" dirty="0" smtClean="0">
                <a:solidFill>
                  <a:srgbClr val="00B050"/>
                </a:solidFill>
                <a:latin typeface="NikoshBAN" pitchFamily="2" charset="0"/>
                <a:cs typeface="NikoshBAN" pitchFamily="2" charset="0"/>
              </a:rPr>
              <a:t>.</a:t>
            </a:r>
            <a:r>
              <a:rPr lang="bn-BD" sz="3600" dirty="0" smtClean="0">
                <a:solidFill>
                  <a:srgbClr val="00B050"/>
                </a:solidFill>
                <a:latin typeface="NikoshBAN" pitchFamily="2" charset="0"/>
                <a:cs typeface="NikoshBAN" pitchFamily="2" charset="0"/>
              </a:rPr>
              <a:t>৭।</a:t>
            </a:r>
            <a:r>
              <a:rPr lang="en-US" sz="3600" dirty="0" smtClean="0">
                <a:solidFill>
                  <a:srgbClr val="00B050"/>
                </a:solidFill>
                <a:latin typeface="NikoshBAN" pitchFamily="2" charset="0"/>
                <a:cs typeface="NikoshBAN" pitchFamily="2" charset="0"/>
              </a:rPr>
              <a:t> </a:t>
            </a:r>
            <a:r>
              <a:rPr lang="bn-BD" sz="3600" dirty="0" smtClean="0">
                <a:solidFill>
                  <a:srgbClr val="00B050"/>
                </a:solidFill>
                <a:latin typeface="NikoshBAN" pitchFamily="2" charset="0"/>
                <a:cs typeface="NikoshBAN" pitchFamily="2" charset="0"/>
              </a:rPr>
              <a:t>শব্দ দূষণ কী তা জানবে।  </a:t>
            </a:r>
          </a:p>
          <a:p>
            <a:r>
              <a:rPr lang="bn-BD" sz="3600" dirty="0" smtClean="0">
                <a:solidFill>
                  <a:srgbClr val="00B050"/>
                </a:solidFill>
                <a:latin typeface="NikoshBAN" pitchFamily="2" charset="0"/>
                <a:cs typeface="NikoshBAN" pitchFamily="2" charset="0"/>
              </a:rPr>
              <a:t>১</a:t>
            </a:r>
            <a:r>
              <a:rPr lang="en-US" sz="3600" dirty="0" smtClean="0">
                <a:solidFill>
                  <a:srgbClr val="00B050"/>
                </a:solidFill>
                <a:latin typeface="NikoshBAN" pitchFamily="2" charset="0"/>
                <a:cs typeface="NikoshBAN" pitchFamily="2" charset="0"/>
              </a:rPr>
              <a:t>.</a:t>
            </a:r>
            <a:r>
              <a:rPr lang="bn-BD" sz="3600" dirty="0" smtClean="0">
                <a:solidFill>
                  <a:srgbClr val="00B050"/>
                </a:solidFill>
                <a:latin typeface="NikoshBAN" pitchFamily="2" charset="0"/>
                <a:cs typeface="NikoshBAN" pitchFamily="2" charset="0"/>
              </a:rPr>
              <a:t>২</a:t>
            </a:r>
            <a:r>
              <a:rPr lang="en-US" sz="3600" dirty="0">
                <a:solidFill>
                  <a:srgbClr val="00B050"/>
                </a:solidFill>
                <a:latin typeface="NikoshBAN" pitchFamily="2" charset="0"/>
                <a:cs typeface="NikoshBAN" pitchFamily="2" charset="0"/>
              </a:rPr>
              <a:t>.</a:t>
            </a:r>
            <a:r>
              <a:rPr lang="bn-BD" sz="3600" dirty="0" smtClean="0">
                <a:solidFill>
                  <a:srgbClr val="00B050"/>
                </a:solidFill>
                <a:latin typeface="NikoshBAN" pitchFamily="2" charset="0"/>
                <a:cs typeface="NikoshBAN" pitchFamily="2" charset="0"/>
              </a:rPr>
              <a:t>৮। শব্দ দূষণের উৎস সমূহ জানবে।</a:t>
            </a:r>
          </a:p>
          <a:p>
            <a:r>
              <a:rPr lang="bn-BD" sz="3600" dirty="0" smtClean="0">
                <a:solidFill>
                  <a:srgbClr val="00B050"/>
                </a:solidFill>
                <a:latin typeface="NikoshBAN" pitchFamily="2" charset="0"/>
                <a:cs typeface="NikoshBAN" pitchFamily="2" charset="0"/>
              </a:rPr>
              <a:t>১</a:t>
            </a:r>
            <a:r>
              <a:rPr lang="en-US" sz="3600" dirty="0" smtClean="0">
                <a:solidFill>
                  <a:srgbClr val="00B050"/>
                </a:solidFill>
                <a:latin typeface="NikoshBAN" pitchFamily="2" charset="0"/>
                <a:cs typeface="NikoshBAN" pitchFamily="2" charset="0"/>
              </a:rPr>
              <a:t>.</a:t>
            </a:r>
            <a:r>
              <a:rPr lang="bn-BD" sz="3600" dirty="0" smtClean="0">
                <a:solidFill>
                  <a:srgbClr val="00B050"/>
                </a:solidFill>
                <a:latin typeface="NikoshBAN" pitchFamily="2" charset="0"/>
                <a:cs typeface="NikoshBAN" pitchFamily="2" charset="0"/>
              </a:rPr>
              <a:t>২</a:t>
            </a:r>
            <a:r>
              <a:rPr lang="en-US" sz="3600" dirty="0" smtClean="0">
                <a:solidFill>
                  <a:srgbClr val="00B050"/>
                </a:solidFill>
                <a:latin typeface="NikoshBAN" pitchFamily="2" charset="0"/>
                <a:cs typeface="NikoshBAN" pitchFamily="2" charset="0"/>
              </a:rPr>
              <a:t>.</a:t>
            </a:r>
            <a:r>
              <a:rPr lang="bn-BD" sz="3600" dirty="0" smtClean="0">
                <a:solidFill>
                  <a:srgbClr val="00B050"/>
                </a:solidFill>
                <a:latin typeface="NikoshBAN" pitchFamily="2" charset="0"/>
                <a:cs typeface="NikoshBAN" pitchFamily="2" charset="0"/>
              </a:rPr>
              <a:t>৯। শব্দ দূষণের কারন ও ক্ষতিকর প্রভাব বর্ণনা    করতে পারবে।</a:t>
            </a:r>
          </a:p>
          <a:p>
            <a:endParaRPr lang="en-US" sz="3600" dirty="0">
              <a:solidFill>
                <a:srgbClr val="00B050"/>
              </a:solidFill>
              <a:latin typeface="NikoshBAN" pitchFamily="2" charset="0"/>
              <a:cs typeface="NikoshBAN" pitchFamily="2" charset="0"/>
            </a:endParaRPr>
          </a:p>
        </p:txBody>
      </p:sp>
    </p:spTree>
    <p:extLst>
      <p:ext uri="{BB962C8B-B14F-4D97-AF65-F5344CB8AC3E}">
        <p14:creationId xmlns:p14="http://schemas.microsoft.com/office/powerpoint/2010/main" val="1828706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own Arrow Callout 4"/>
          <p:cNvSpPr/>
          <p:nvPr/>
        </p:nvSpPr>
        <p:spPr>
          <a:xfrm>
            <a:off x="609600" y="186690"/>
            <a:ext cx="8153400" cy="1143000"/>
          </a:xfrm>
          <a:prstGeom prst="downArrow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b="1" dirty="0">
                <a:solidFill>
                  <a:srgbClr val="002060"/>
                </a:solidFill>
                <a:latin typeface="NikoshBAN" pitchFamily="2" charset="0"/>
                <a:cs typeface="NikoshBAN" pitchFamily="2" charset="0"/>
              </a:rPr>
              <a:t>নিচের ছবিগুলো লক্ষ্য কর</a:t>
            </a:r>
            <a:endParaRPr lang="en-US" sz="4000" b="1" dirty="0">
              <a:solidFill>
                <a:srgbClr val="002060"/>
              </a:solidFill>
              <a:latin typeface="NikoshBAN" pitchFamily="2" charset="0"/>
              <a:cs typeface="NikoshBAN"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631632"/>
            <a:ext cx="4277238" cy="4130992"/>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3316" y="1631632"/>
            <a:ext cx="3605893" cy="201930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63316" y="3750944"/>
            <a:ext cx="3605893" cy="2011680"/>
          </a:xfrm>
          <a:prstGeom prst="rect">
            <a:avLst/>
          </a:prstGeom>
        </p:spPr>
      </p:pic>
    </p:spTree>
    <p:extLst>
      <p:ext uri="{BB962C8B-B14F-4D97-AF65-F5344CB8AC3E}">
        <p14:creationId xmlns:p14="http://schemas.microsoft.com/office/powerpoint/2010/main" val="1150023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1)">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nip Diagonal Corner Rectangle 2"/>
          <p:cNvSpPr/>
          <p:nvPr/>
        </p:nvSpPr>
        <p:spPr>
          <a:xfrm>
            <a:off x="2895600" y="529590"/>
            <a:ext cx="5486400" cy="1524000"/>
          </a:xfrm>
          <a:prstGeom prst="snip2DiagRect">
            <a:avLst/>
          </a:prstGeom>
          <a:solidFill>
            <a:schemeClr val="bg2">
              <a:lumMod val="90000"/>
            </a:schemeClr>
          </a:solidFill>
          <a:ln w="76200"/>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b="1" dirty="0" smtClean="0">
                <a:solidFill>
                  <a:schemeClr val="tx1"/>
                </a:solidFill>
                <a:latin typeface="NikoshBAN" pitchFamily="2" charset="0"/>
                <a:cs typeface="NikoshBAN" pitchFamily="2" charset="0"/>
              </a:rPr>
              <a:t>আজকের পাঠ</a:t>
            </a:r>
            <a:endParaRPr lang="en-US" sz="4000" b="1" dirty="0">
              <a:solidFill>
                <a:schemeClr val="tx1"/>
              </a:solidFill>
              <a:latin typeface="NikoshBAN" pitchFamily="2" charset="0"/>
              <a:cs typeface="NikoshBAN" pitchFamily="2" charset="0"/>
            </a:endParaRPr>
          </a:p>
        </p:txBody>
      </p:sp>
      <p:sp>
        <p:nvSpPr>
          <p:cNvPr id="5" name="Hexagon 4"/>
          <p:cNvSpPr/>
          <p:nvPr/>
        </p:nvSpPr>
        <p:spPr>
          <a:xfrm>
            <a:off x="2531745" y="3276600"/>
            <a:ext cx="6214110" cy="2194560"/>
          </a:xfrm>
          <a:prstGeom prst="hexagon">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solidFill>
                  <a:srgbClr val="0070C0"/>
                </a:solidFill>
                <a:latin typeface="NikoshBAN" pitchFamily="2" charset="0"/>
                <a:cs typeface="NikoshBAN" pitchFamily="2" charset="0"/>
              </a:rPr>
              <a:t>শব্দ দূষণ</a:t>
            </a:r>
            <a:endParaRPr lang="en-US" sz="4800" dirty="0">
              <a:solidFill>
                <a:srgbClr val="0070C0"/>
              </a:solidFill>
              <a:latin typeface="NikoshBAN" pitchFamily="2" charset="0"/>
              <a:cs typeface="NikoshBAN" pitchFamily="2" charset="0"/>
            </a:endParaRPr>
          </a:p>
        </p:txBody>
      </p:sp>
    </p:spTree>
    <p:extLst>
      <p:ext uri="{BB962C8B-B14F-4D97-AF65-F5344CB8AC3E}">
        <p14:creationId xmlns:p14="http://schemas.microsoft.com/office/powerpoint/2010/main" val="31530045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1910" y="1295400"/>
            <a:ext cx="4953000" cy="389572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3200" dirty="0" smtClean="0">
                <a:solidFill>
                  <a:srgbClr val="002060"/>
                </a:solidFill>
                <a:latin typeface="NikoshBAN" pitchFamily="2" charset="0"/>
                <a:cs typeface="NikoshBAN" pitchFamily="2" charset="0"/>
              </a:rPr>
              <a:t>শব্দ দূষণ মানুষ ও জীবজন্তুর স্বাস্থ্যের ক্ষতি সাধন করে। বিনা প্রয়োজনে হর্ন বাজিয়ে ও উচ্চ স্বরে গান বাজিয়ে, লাউড স্পিকার বা মাইক বাজিয়ে মানুষ শব্দ দূষণ করছে।</a:t>
            </a:r>
            <a:r>
              <a:rPr lang="en-US" sz="3200" dirty="0" smtClean="0">
                <a:solidFill>
                  <a:srgbClr val="002060"/>
                </a:solidFill>
                <a:latin typeface="NikoshBAN" pitchFamily="2" charset="0"/>
                <a:cs typeface="NikoshBAN" pitchFamily="2" charset="0"/>
              </a:rPr>
              <a:t> </a:t>
            </a:r>
            <a:endParaRPr lang="en-US" sz="3200" dirty="0">
              <a:solidFill>
                <a:srgbClr val="002060"/>
              </a:solidFill>
              <a:latin typeface="NikoshBAN" pitchFamily="2" charset="0"/>
              <a:cs typeface="NikoshBAN" pitchFamily="2" charset="0"/>
            </a:endParaRPr>
          </a:p>
        </p:txBody>
      </p:sp>
      <p:sp>
        <p:nvSpPr>
          <p:cNvPr id="4" name="Rectangle 3"/>
          <p:cNvSpPr/>
          <p:nvPr/>
        </p:nvSpPr>
        <p:spPr>
          <a:xfrm>
            <a:off x="492148" y="4276725"/>
            <a:ext cx="2555852" cy="9144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rgbClr val="7030A0"/>
                </a:solidFill>
                <a:latin typeface="NikoshBAN" pitchFamily="2" charset="0"/>
                <a:cs typeface="NikoshBAN" pitchFamily="2" charset="0"/>
              </a:rPr>
              <a:t>গাড়ির হর্ন শব্দ দূষণ করছে</a:t>
            </a:r>
            <a:endParaRPr lang="en-US" sz="2800" dirty="0">
              <a:solidFill>
                <a:srgbClr val="7030A0"/>
              </a:solidFill>
              <a:latin typeface="NikoshBAN" pitchFamily="2" charset="0"/>
              <a:cs typeface="NikoshBAN"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399" y="1295400"/>
            <a:ext cx="3478325" cy="2667000"/>
          </a:xfrm>
          <a:prstGeom prst="rect">
            <a:avLst/>
          </a:prstGeom>
        </p:spPr>
      </p:pic>
    </p:spTree>
    <p:extLst>
      <p:ext uri="{BB962C8B-B14F-4D97-AF65-F5344CB8AC3E}">
        <p14:creationId xmlns:p14="http://schemas.microsoft.com/office/powerpoint/2010/main" val="3109388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67200" y="1295400"/>
            <a:ext cx="4648200" cy="37338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3200" dirty="0" smtClean="0">
                <a:solidFill>
                  <a:srgbClr val="002060"/>
                </a:solidFill>
                <a:latin typeface="NikoshBAN" pitchFamily="2" charset="0"/>
                <a:cs typeface="NikoshBAN" pitchFamily="2" charset="0"/>
              </a:rPr>
              <a:t>কল-কারখানায় বড় বড় যন্ত্রপাতির ব্যবহারও শব্দ দূষণের কারন।শব্দ দূষণ মানুষের মানসিক ও শারীরিক সমস্যার সৃষ্টি করছে।</a:t>
            </a:r>
            <a:endParaRPr lang="en-US" sz="3200" dirty="0">
              <a:solidFill>
                <a:srgbClr val="002060"/>
              </a:solidFill>
              <a:latin typeface="NikoshBAN" pitchFamily="2" charset="0"/>
              <a:cs typeface="NikoshBAN"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295400"/>
            <a:ext cx="3797300" cy="2743200"/>
          </a:xfrm>
          <a:prstGeom prst="rect">
            <a:avLst/>
          </a:prstGeom>
        </p:spPr>
      </p:pic>
      <p:sp>
        <p:nvSpPr>
          <p:cNvPr id="4" name="Rectangle 3"/>
          <p:cNvSpPr/>
          <p:nvPr/>
        </p:nvSpPr>
        <p:spPr>
          <a:xfrm>
            <a:off x="457200" y="4267200"/>
            <a:ext cx="2971800" cy="762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rgbClr val="0070C0"/>
                </a:solidFill>
                <a:latin typeface="NikoshBAN" pitchFamily="2" charset="0"/>
                <a:cs typeface="NikoshBAN" pitchFamily="2" charset="0"/>
              </a:rPr>
              <a:t>বিভিন্ন মাধ্যমে শব্দ দূষণ</a:t>
            </a:r>
            <a:endParaRPr lang="en-US" sz="2800" dirty="0">
              <a:solidFill>
                <a:srgbClr val="0070C0"/>
              </a:solidFill>
              <a:latin typeface="NikoshBAN" pitchFamily="2" charset="0"/>
              <a:cs typeface="NikoshBAN" pitchFamily="2" charset="0"/>
            </a:endParaRPr>
          </a:p>
        </p:txBody>
      </p:sp>
    </p:spTree>
    <p:extLst>
      <p:ext uri="{BB962C8B-B14F-4D97-AF65-F5344CB8AC3E}">
        <p14:creationId xmlns:p14="http://schemas.microsoft.com/office/powerpoint/2010/main" val="27976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91000" y="1828800"/>
            <a:ext cx="4572000" cy="32766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dirty="0" smtClean="0">
              <a:solidFill>
                <a:schemeClr val="tx1">
                  <a:lumMod val="95000"/>
                  <a:lumOff val="5000"/>
                </a:schemeClr>
              </a:solidFill>
              <a:latin typeface="NikoshBAN" pitchFamily="2" charset="0"/>
              <a:cs typeface="NikoshBAN" pitchFamily="2" charset="0"/>
            </a:endParaRPr>
          </a:p>
          <a:p>
            <a:r>
              <a:rPr lang="bn-BD" sz="3200" dirty="0" smtClean="0">
                <a:solidFill>
                  <a:schemeClr val="tx1">
                    <a:lumMod val="95000"/>
                    <a:lumOff val="5000"/>
                  </a:schemeClr>
                </a:solidFill>
                <a:latin typeface="NikoshBAN" pitchFamily="2" charset="0"/>
                <a:cs typeface="NikoshBAN" pitchFamily="2" charset="0"/>
              </a:rPr>
              <a:t>অবসন্নতা, শ্রবন শক্তি হ্রাস, ঘুমের ব্যাঘাত সৃষ্টি,কর্মক্ষমতা হ্রাস ইত্যাদি সমস্যা শব্দ দূষণের ফলে হয়ে থাকে। আমরা যখন তখন হর্ন না বাজিয়ে এবং উচ্চ শব্দ সৃষ্টি না করে শব্দ দূষণ রোধ করতে পারি।</a:t>
            </a:r>
          </a:p>
          <a:p>
            <a:endParaRPr lang="en-US" sz="3200" dirty="0">
              <a:solidFill>
                <a:schemeClr val="tx1">
                  <a:lumMod val="95000"/>
                  <a:lumOff val="5000"/>
                </a:schemeClr>
              </a:solidFill>
              <a:latin typeface="NikoshBAN" pitchFamily="2" charset="0"/>
              <a:cs typeface="NikoshBAN"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790" y="1752600"/>
            <a:ext cx="3357121" cy="2514600"/>
          </a:xfrm>
          <a:prstGeom prst="rect">
            <a:avLst/>
          </a:prstGeom>
        </p:spPr>
      </p:pic>
      <p:sp>
        <p:nvSpPr>
          <p:cNvPr id="5" name="Rectangle 4"/>
          <p:cNvSpPr/>
          <p:nvPr/>
        </p:nvSpPr>
        <p:spPr>
          <a:xfrm>
            <a:off x="224791" y="4431030"/>
            <a:ext cx="3357120" cy="6858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rgbClr val="FFFF00"/>
                </a:solidFill>
                <a:latin typeface="NikoshBAN" pitchFamily="2" charset="0"/>
                <a:cs typeface="NikoshBAN" pitchFamily="2" charset="0"/>
              </a:rPr>
              <a:t>অপ্রয়োজনে হর্ন না বাজাই</a:t>
            </a:r>
            <a:endParaRPr lang="en-US" sz="2800" dirty="0">
              <a:solidFill>
                <a:srgbClr val="FFFF00"/>
              </a:solidFill>
              <a:latin typeface="NikoshBAN" pitchFamily="2" charset="0"/>
              <a:cs typeface="NikoshBAN" pitchFamily="2" charset="0"/>
            </a:endParaRPr>
          </a:p>
        </p:txBody>
      </p:sp>
    </p:spTree>
    <p:extLst>
      <p:ext uri="{BB962C8B-B14F-4D97-AF65-F5344CB8AC3E}">
        <p14:creationId xmlns:p14="http://schemas.microsoft.com/office/powerpoint/2010/main" val="3209340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353</Words>
  <Application>Microsoft Office PowerPoint</Application>
  <PresentationFormat>On-screen Show (4:3)</PresentationFormat>
  <Paragraphs>63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NikoshBAN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মূল্যায়ন</vt:lpstr>
      <vt:lpstr>বাড়ির কাজ</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DPE</cp:lastModifiedBy>
  <cp:revision>115</cp:revision>
  <dcterms:created xsi:type="dcterms:W3CDTF">2006-08-16T00:00:00Z</dcterms:created>
  <dcterms:modified xsi:type="dcterms:W3CDTF">2020-09-06T18:26:07Z</dcterms:modified>
</cp:coreProperties>
</file>