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81" r:id="rId4"/>
    <p:sldId id="274" r:id="rId5"/>
    <p:sldId id="271" r:id="rId6"/>
    <p:sldId id="270" r:id="rId7"/>
    <p:sldId id="277" r:id="rId8"/>
    <p:sldId id="263" r:id="rId9"/>
    <p:sldId id="267" r:id="rId10"/>
    <p:sldId id="268" r:id="rId11"/>
    <p:sldId id="266" r:id="rId12"/>
    <p:sldId id="265" r:id="rId13"/>
    <p:sldId id="262" r:id="rId14"/>
    <p:sldId id="264" r:id="rId15"/>
    <p:sldId id="282" r:id="rId16"/>
    <p:sldId id="260" r:id="rId17"/>
    <p:sldId id="259" r:id="rId18"/>
    <p:sldId id="258" r:id="rId19"/>
    <p:sldId id="261" r:id="rId20"/>
    <p:sldId id="2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mizanplsc@gmail.com"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4875" y="4953000"/>
            <a:ext cx="7239000" cy="707886"/>
          </a:xfrm>
          <a:prstGeom prst="rect">
            <a:avLst/>
          </a:prstGeom>
          <a:solidFill>
            <a:schemeClr val="bg1"/>
          </a:solidFill>
        </p:spPr>
        <p:txBody>
          <a:bodyPr wrap="square" rtlCol="0">
            <a:spAutoFit/>
          </a:bodyPr>
          <a:lstStyle/>
          <a:p>
            <a:pPr algn="ctr"/>
            <a:r>
              <a:rPr lang="en-US" sz="4000" b="1" dirty="0" smtClean="0">
                <a:solidFill>
                  <a:srgbClr val="00B050"/>
                </a:solidFill>
              </a:rPr>
              <a:t>Knowledge</a:t>
            </a:r>
            <a:r>
              <a:rPr lang="en-US" sz="4000" dirty="0" smtClean="0"/>
              <a:t> , </a:t>
            </a:r>
            <a:r>
              <a:rPr lang="en-US" sz="4000" b="1" dirty="0" smtClean="0">
                <a:solidFill>
                  <a:srgbClr val="00B0F0"/>
                </a:solidFill>
              </a:rPr>
              <a:t>Skills</a:t>
            </a:r>
            <a:r>
              <a:rPr lang="en-US" sz="4000" dirty="0" smtClean="0"/>
              <a:t> and </a:t>
            </a:r>
            <a:r>
              <a:rPr lang="en-US" sz="4000" b="1" dirty="0" smtClean="0">
                <a:solidFill>
                  <a:srgbClr val="7030A0"/>
                </a:solidFill>
              </a:rPr>
              <a:t>attitudes</a:t>
            </a:r>
            <a:endParaRPr lang="en-US" sz="4000" b="1" dirty="0">
              <a:solidFill>
                <a:srgbClr val="7030A0"/>
              </a:solidFill>
            </a:endParaRPr>
          </a:p>
        </p:txBody>
      </p:sp>
      <p:sp>
        <p:nvSpPr>
          <p:cNvPr id="3" name="TextBox 2"/>
          <p:cNvSpPr txBox="1"/>
          <p:nvPr/>
        </p:nvSpPr>
        <p:spPr>
          <a:xfrm>
            <a:off x="1066800" y="533400"/>
            <a:ext cx="6629400" cy="769441"/>
          </a:xfrm>
          <a:prstGeom prst="rect">
            <a:avLst/>
          </a:prstGeom>
          <a:noFill/>
          <a:ln>
            <a:solidFill>
              <a:srgbClr val="0070C0"/>
            </a:solidFill>
          </a:ln>
        </p:spPr>
        <p:txBody>
          <a:bodyPr wrap="square" rtlCol="0">
            <a:spAutoFit/>
          </a:bodyPr>
          <a:lstStyle/>
          <a:p>
            <a:r>
              <a:rPr lang="en-US" sz="4400" dirty="0" smtClean="0">
                <a:latin typeface="Times New Roman" pitchFamily="18" charset="0"/>
                <a:cs typeface="Times New Roman" pitchFamily="18" charset="0"/>
              </a:rPr>
              <a:t>Welcome to the presentation</a:t>
            </a:r>
            <a:endParaRPr lang="en-US" sz="4400" dirty="0">
              <a:latin typeface="Times New Roman" pitchFamily="18" charset="0"/>
              <a:cs typeface="Times New Roman" pitchFamily="18" charset="0"/>
            </a:endParaRPr>
          </a:p>
        </p:txBody>
      </p:sp>
      <p:pic>
        <p:nvPicPr>
          <p:cNvPr id="1026" name="Picture 2" descr="C:\Users\Mizan\Downloads\content 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75" y="1752600"/>
            <a:ext cx="428625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784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304800"/>
            <a:ext cx="8686800" cy="3970318"/>
          </a:xfrm>
          <a:prstGeom prst="rect">
            <a:avLst/>
          </a:prstGeom>
        </p:spPr>
        <p:txBody>
          <a:bodyPr wrap="square">
            <a:spAutoFit/>
          </a:bodyPr>
          <a:lstStyle/>
          <a:p>
            <a:pPr algn="just"/>
            <a:r>
              <a:rPr lang="en-US" sz="2800" dirty="0">
                <a:latin typeface="Times New Roman" pitchFamily="18" charset="0"/>
                <a:cs typeface="Times New Roman" pitchFamily="18" charset="0"/>
              </a:rPr>
              <a:t>The other areas you, as a good citizen, should have knowledge about are:</a:t>
            </a:r>
          </a:p>
          <a:p>
            <a:pPr marL="285750" indent="-285750" algn="just">
              <a:buFont typeface="Arial" pitchFamily="34" charset="0"/>
              <a:buChar char="•"/>
            </a:pPr>
            <a:r>
              <a:rPr lang="en-US" sz="2800" dirty="0">
                <a:latin typeface="Times New Roman" pitchFamily="18" charset="0"/>
                <a:cs typeface="Times New Roman" pitchFamily="18" charset="0"/>
              </a:rPr>
              <a:t>Our country, its constitution, geography and people </a:t>
            </a:r>
          </a:p>
          <a:p>
            <a:pPr marL="285750" indent="-285750" algn="just">
              <a:buFont typeface="Arial" pitchFamily="34" charset="0"/>
              <a:buChar char="•"/>
            </a:pPr>
            <a:r>
              <a:rPr lang="en-US" sz="2800" dirty="0">
                <a:latin typeface="Times New Roman" pitchFamily="18" charset="0"/>
                <a:cs typeface="Times New Roman" pitchFamily="18" charset="0"/>
              </a:rPr>
              <a:t>Our state, its executive and legislative powers</a:t>
            </a:r>
          </a:p>
          <a:p>
            <a:pPr marL="285750" indent="-285750" algn="just">
              <a:buFont typeface="Arial" pitchFamily="34" charset="0"/>
              <a:buChar char="•"/>
            </a:pPr>
            <a:r>
              <a:rPr lang="en-US" sz="2800" dirty="0">
                <a:latin typeface="Times New Roman" pitchFamily="18" charset="0"/>
                <a:cs typeface="Times New Roman" pitchFamily="18" charset="0"/>
              </a:rPr>
              <a:t>Our judicial system</a:t>
            </a:r>
          </a:p>
          <a:p>
            <a:pPr marL="285750" indent="-285750" algn="just">
              <a:buFont typeface="Arial" pitchFamily="34" charset="0"/>
              <a:buChar char="•"/>
            </a:pPr>
            <a:r>
              <a:rPr lang="en-US" sz="2800" dirty="0">
                <a:latin typeface="Times New Roman" pitchFamily="18" charset="0"/>
                <a:cs typeface="Times New Roman" pitchFamily="18" charset="0"/>
              </a:rPr>
              <a:t>Our government and its structures and functions</a:t>
            </a:r>
          </a:p>
          <a:p>
            <a:pPr marL="285750" indent="-285750" algn="just">
              <a:buFont typeface="Arial" pitchFamily="34" charset="0"/>
              <a:buChar char="•"/>
            </a:pPr>
            <a:r>
              <a:rPr lang="en-US" sz="2800" dirty="0">
                <a:latin typeface="Times New Roman" pitchFamily="18" charset="0"/>
                <a:cs typeface="Times New Roman" pitchFamily="18" charset="0"/>
              </a:rPr>
              <a:t>Our history, cultures, traditions, literature, moral values </a:t>
            </a:r>
            <a:r>
              <a:rPr lang="en-US" sz="2800" dirty="0" smtClean="0">
                <a:latin typeface="Times New Roman" pitchFamily="18" charset="0"/>
                <a:cs typeface="Times New Roman" pitchFamily="18" charset="0"/>
              </a:rPr>
              <a:t>and religions</a:t>
            </a:r>
            <a:endParaRPr lang="en-US" sz="2800" dirty="0">
              <a:latin typeface="Times New Roman" pitchFamily="18" charset="0"/>
              <a:cs typeface="Times New Roman" pitchFamily="18" charset="0"/>
            </a:endParaRPr>
          </a:p>
          <a:p>
            <a:pPr marL="285750" indent="-285750" algn="just">
              <a:buFont typeface="Arial" pitchFamily="34" charset="0"/>
              <a:buChar char="•"/>
            </a:pPr>
            <a:r>
              <a:rPr lang="en-US" sz="2800" dirty="0">
                <a:latin typeface="Times New Roman" pitchFamily="18" charset="0"/>
                <a:cs typeface="Times New Roman" pitchFamily="18" charset="0"/>
              </a:rPr>
              <a:t>Our socio- economic activities and educational system</a:t>
            </a:r>
          </a:p>
        </p:txBody>
      </p:sp>
    </p:spTree>
    <p:extLst>
      <p:ext uri="{BB962C8B-B14F-4D97-AF65-F5344CB8AC3E}">
        <p14:creationId xmlns:p14="http://schemas.microsoft.com/office/powerpoint/2010/main" val="35693337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534400" cy="3970318"/>
          </a:xfrm>
          <a:prstGeom prst="rect">
            <a:avLst/>
          </a:prstGeom>
          <a:noFill/>
          <a:ln>
            <a:solidFill>
              <a:srgbClr val="92D050"/>
            </a:solidFill>
          </a:ln>
        </p:spPr>
        <p:txBody>
          <a:bodyPr wrap="square" rtlCol="0">
            <a:spAutoFit/>
          </a:bodyPr>
          <a:lstStyle/>
          <a:p>
            <a:pPr algn="just"/>
            <a:r>
              <a:rPr lang="en-US" sz="2800" dirty="0" smtClean="0">
                <a:latin typeface="Times New Roman" pitchFamily="18" charset="0"/>
                <a:cs typeface="Times New Roman" pitchFamily="18" charset="0"/>
              </a:rPr>
              <a:t>Second, you need skills to do things. Knowledge is not enough. You must be able to apply your  knowledge to do things practically.</a:t>
            </a:r>
          </a:p>
          <a:p>
            <a:pPr algn="just"/>
            <a:r>
              <a:rPr lang="en-US" sz="2800" dirty="0" smtClean="0">
                <a:latin typeface="Times New Roman" pitchFamily="18" charset="0"/>
                <a:cs typeface="Times New Roman" pitchFamily="18" charset="0"/>
              </a:rPr>
              <a:t>Finally, knowing and doing things will bring about a change in your </a:t>
            </a:r>
            <a:r>
              <a:rPr lang="en-US" sz="2800" dirty="0" err="1">
                <a:latin typeface="Times New Roman" pitchFamily="18" charset="0"/>
                <a:cs typeface="Times New Roman" pitchFamily="18" charset="0"/>
              </a:rPr>
              <a:t>b</a:t>
            </a:r>
            <a:r>
              <a:rPr lang="en-US" sz="2800" dirty="0" err="1" smtClean="0">
                <a:latin typeface="Times New Roman" pitchFamily="18" charset="0"/>
                <a:cs typeface="Times New Roman" pitchFamily="18" charset="0"/>
              </a:rPr>
              <a:t>ehaviour</a:t>
            </a:r>
            <a:r>
              <a:rPr lang="en-US" sz="2800" dirty="0" smtClean="0">
                <a:latin typeface="Times New Roman" pitchFamily="18" charset="0"/>
                <a:cs typeface="Times New Roman" pitchFamily="18" charset="0"/>
              </a:rPr>
              <a:t> towards others. This </a:t>
            </a:r>
            <a:r>
              <a:rPr lang="en-US" sz="2800" dirty="0" err="1" smtClean="0">
                <a:latin typeface="Times New Roman" pitchFamily="18" charset="0"/>
                <a:cs typeface="Times New Roman" pitchFamily="18" charset="0"/>
              </a:rPr>
              <a:t>behavioural</a:t>
            </a:r>
            <a:r>
              <a:rPr lang="en-US" sz="2800" dirty="0" smtClean="0">
                <a:latin typeface="Times New Roman" pitchFamily="18" charset="0"/>
                <a:cs typeface="Times New Roman" pitchFamily="18" charset="0"/>
              </a:rPr>
              <a:t> change will show your attitudes towards others, that is , it will show how you  think and feel about a person or thing.</a:t>
            </a:r>
          </a:p>
          <a:p>
            <a:pPr algn="just"/>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419544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850" y="762000"/>
            <a:ext cx="8610600" cy="1815882"/>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Then, you start working in groups. In each group, you take turns discussing points and answering questions. In this way, you can , actually , do the task. Your teacher may monitor and help you to do the work.</a:t>
            </a:r>
          </a:p>
        </p:txBody>
      </p:sp>
      <p:pic>
        <p:nvPicPr>
          <p:cNvPr id="3" name="Picture 2" descr="G:\Pictures\photo\IMG_20200314_15462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9050" y="2819400"/>
            <a:ext cx="51054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8121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763000" cy="4401205"/>
          </a:xfrm>
          <a:prstGeom prst="rect">
            <a:avLst/>
          </a:prstGeom>
          <a:ln>
            <a:solidFill>
              <a:schemeClr val="accent2">
                <a:lumMod val="75000"/>
              </a:schemeClr>
            </a:solidFill>
          </a:ln>
        </p:spPr>
        <p:txBody>
          <a:bodyPr wrap="square">
            <a:spAutoFit/>
          </a:bodyPr>
          <a:lstStyle/>
          <a:p>
            <a:pPr algn="just"/>
            <a:r>
              <a:rPr lang="en-US" sz="2800" dirty="0">
                <a:latin typeface="Times New Roman" pitchFamily="18" charset="0"/>
                <a:cs typeface="Times New Roman" pitchFamily="18" charset="0"/>
              </a:rPr>
              <a:t>Let’s take an example, Suppose, you ,as a student, need to know about ‘group work’ in the classroom. So, you ask yourself or your teacher or anyone else, “What  is group </a:t>
            </a:r>
            <a:r>
              <a:rPr lang="en-US" sz="2800" dirty="0" smtClean="0">
                <a:latin typeface="Times New Roman" pitchFamily="18" charset="0"/>
                <a:cs typeface="Times New Roman" pitchFamily="18" charset="0"/>
              </a:rPr>
              <a:t>work?” </a:t>
            </a:r>
            <a:r>
              <a:rPr lang="en-US" sz="2800" dirty="0">
                <a:latin typeface="Times New Roman" pitchFamily="18" charset="0"/>
                <a:cs typeface="Times New Roman" pitchFamily="18" charset="0"/>
              </a:rPr>
              <a:t>Or you may  find about it in a book. In this way, you may know,  or you may have the </a:t>
            </a:r>
            <a:r>
              <a:rPr lang="en-US" sz="2800" dirty="0" smtClean="0">
                <a:latin typeface="Times New Roman" pitchFamily="18" charset="0"/>
                <a:cs typeface="Times New Roman" pitchFamily="18" charset="0"/>
              </a:rPr>
              <a:t>knowledge </a:t>
            </a:r>
            <a:r>
              <a:rPr lang="en-US" sz="2800" dirty="0">
                <a:latin typeface="Times New Roman" pitchFamily="18" charset="0"/>
                <a:cs typeface="Times New Roman" pitchFamily="18" charset="0"/>
              </a:rPr>
              <a:t>about group work. To do group work, the class has to be divided into groups. Each group is to do some tasks given by  the teacher or in the textbook. The group members will discuss and share ideas and points, and finally, one member will write the answers</a:t>
            </a:r>
            <a:endParaRPr lang="en-US" sz="2800" dirty="0"/>
          </a:p>
        </p:txBody>
      </p:sp>
    </p:spTree>
    <p:extLst>
      <p:ext uri="{BB962C8B-B14F-4D97-AF65-F5344CB8AC3E}">
        <p14:creationId xmlns:p14="http://schemas.microsoft.com/office/powerpoint/2010/main" val="42637917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075" y="381000"/>
            <a:ext cx="8763000" cy="5693866"/>
          </a:xfrm>
          <a:prstGeom prst="rect">
            <a:avLst/>
          </a:prstGeom>
          <a:ln>
            <a:solidFill>
              <a:schemeClr val="accent6"/>
            </a:solidFill>
          </a:ln>
        </p:spPr>
        <p:txBody>
          <a:bodyPr wrap="square">
            <a:spAutoFit/>
          </a:bodyPr>
          <a:lstStyle/>
          <a:p>
            <a:pPr algn="just"/>
            <a:r>
              <a:rPr lang="en-US" sz="2800" dirty="0">
                <a:latin typeface="Times New Roman" pitchFamily="18" charset="0"/>
                <a:cs typeface="Times New Roman" pitchFamily="18" charset="0"/>
              </a:rPr>
              <a:t>Lastly, through regular group work it is expected that there will be noticeable changes in your </a:t>
            </a:r>
            <a:r>
              <a:rPr lang="en-US" sz="2800" dirty="0" err="1">
                <a:latin typeface="Times New Roman" pitchFamily="18" charset="0"/>
                <a:cs typeface="Times New Roman" pitchFamily="18" charset="0"/>
              </a:rPr>
              <a:t>behaviour</a:t>
            </a:r>
            <a:r>
              <a:rPr lang="en-US" sz="2800" dirty="0">
                <a:latin typeface="Times New Roman" pitchFamily="18" charset="0"/>
                <a:cs typeface="Times New Roman" pitchFamily="18" charset="0"/>
              </a:rPr>
              <a:t>. Possible changes are:</a:t>
            </a:r>
          </a:p>
          <a:p>
            <a:pPr marL="285750" indent="-285750" algn="just">
              <a:buFont typeface="Wingdings" pitchFamily="2" charset="2"/>
              <a:buChar char="§"/>
            </a:pPr>
            <a:r>
              <a:rPr lang="en-US" sz="2800" dirty="0">
                <a:latin typeface="Times New Roman" pitchFamily="18" charset="0"/>
                <a:cs typeface="Times New Roman" pitchFamily="18" charset="0"/>
              </a:rPr>
              <a:t>You will develop the skill of speaking freely in English with your classmates and teacher.</a:t>
            </a:r>
          </a:p>
          <a:p>
            <a:pPr marL="285750" indent="-285750" algn="just">
              <a:buFont typeface="Wingdings" pitchFamily="2" charset="2"/>
              <a:buChar char="§"/>
            </a:pPr>
            <a:r>
              <a:rPr lang="en-US" sz="2800" dirty="0">
                <a:latin typeface="Times New Roman" pitchFamily="18" charset="0"/>
                <a:cs typeface="Times New Roman" pitchFamily="18" charset="0"/>
              </a:rPr>
              <a:t>Your shyness will gradually disappear.</a:t>
            </a:r>
          </a:p>
          <a:p>
            <a:pPr marL="285750" indent="-285750" algn="just">
              <a:buFont typeface="Wingdings" pitchFamily="2" charset="2"/>
              <a:buChar char="§"/>
            </a:pPr>
            <a:r>
              <a:rPr lang="en-US" sz="2800" dirty="0">
                <a:latin typeface="Times New Roman" pitchFamily="18" charset="0"/>
                <a:cs typeface="Times New Roman" pitchFamily="18" charset="0"/>
              </a:rPr>
              <a:t>You will develop the attitude of helping and cooperating with each other.</a:t>
            </a:r>
          </a:p>
          <a:p>
            <a:pPr marL="285750" indent="-285750" algn="just">
              <a:buFont typeface="Wingdings" pitchFamily="2" charset="2"/>
              <a:buChar char="§"/>
            </a:pPr>
            <a:r>
              <a:rPr lang="en-US" sz="2800" dirty="0">
                <a:latin typeface="Times New Roman" pitchFamily="18" charset="0"/>
                <a:cs typeface="Times New Roman" pitchFamily="18" charset="0"/>
              </a:rPr>
              <a:t>You will learn to behave in a democratic  way.</a:t>
            </a:r>
          </a:p>
          <a:p>
            <a:pPr algn="just"/>
            <a:r>
              <a:rPr lang="en-US" sz="2800" dirty="0">
                <a:latin typeface="Times New Roman" pitchFamily="18" charset="0"/>
                <a:cs typeface="Times New Roman" pitchFamily="18" charset="0"/>
              </a:rPr>
              <a:t>Most importantly, these </a:t>
            </a:r>
            <a:r>
              <a:rPr lang="en-US" sz="2800" dirty="0" err="1">
                <a:latin typeface="Times New Roman" pitchFamily="18" charset="0"/>
                <a:cs typeface="Times New Roman" pitchFamily="18" charset="0"/>
              </a:rPr>
              <a:t>behavioural</a:t>
            </a:r>
            <a:r>
              <a:rPr lang="en-US" sz="2800" dirty="0">
                <a:latin typeface="Times New Roman" pitchFamily="18" charset="0"/>
                <a:cs typeface="Times New Roman" pitchFamily="18" charset="0"/>
              </a:rPr>
              <a:t> changes </a:t>
            </a:r>
            <a:r>
              <a:rPr lang="en-US" sz="2800" dirty="0" smtClean="0">
                <a:latin typeface="Times New Roman" pitchFamily="18" charset="0"/>
                <a:cs typeface="Times New Roman" pitchFamily="18" charset="0"/>
              </a:rPr>
              <a:t>taking  </a:t>
            </a:r>
            <a:r>
              <a:rPr lang="en-US" sz="2800" dirty="0">
                <a:latin typeface="Times New Roman" pitchFamily="18" charset="0"/>
                <a:cs typeface="Times New Roman" pitchFamily="18" charset="0"/>
              </a:rPr>
              <a:t>place in you inside the classroom will be carried over outside the classroom in real- life situations. </a:t>
            </a: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5782417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5334000" y="152400"/>
            <a:ext cx="3352800" cy="1143000"/>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Individual Work</a:t>
            </a:r>
            <a:endParaRPr lang="en-US" sz="3200" dirty="0">
              <a:latin typeface="Times New Roman" pitchFamily="18" charset="0"/>
              <a:cs typeface="Times New Roman" pitchFamily="18" charset="0"/>
            </a:endParaRPr>
          </a:p>
        </p:txBody>
      </p:sp>
      <p:sp>
        <p:nvSpPr>
          <p:cNvPr id="3" name="TextBox 2"/>
          <p:cNvSpPr txBox="1"/>
          <p:nvPr/>
        </p:nvSpPr>
        <p:spPr>
          <a:xfrm>
            <a:off x="104775" y="381000"/>
            <a:ext cx="5257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Answer the following Questions</a:t>
            </a:r>
            <a:endParaRPr lang="en-US" sz="2800" dirty="0">
              <a:latin typeface="Times New Roman" pitchFamily="18" charset="0"/>
              <a:cs typeface="Times New Roman" pitchFamily="18" charset="0"/>
            </a:endParaRPr>
          </a:p>
        </p:txBody>
      </p:sp>
      <p:sp>
        <p:nvSpPr>
          <p:cNvPr id="4" name="TextBox 3"/>
          <p:cNvSpPr txBox="1"/>
          <p:nvPr/>
        </p:nvSpPr>
        <p:spPr>
          <a:xfrm>
            <a:off x="152400" y="1304925"/>
            <a:ext cx="8839200" cy="5262979"/>
          </a:xfrm>
          <a:prstGeom prst="rect">
            <a:avLst/>
          </a:prstGeom>
          <a:noFill/>
        </p:spPr>
        <p:txBody>
          <a:bodyPr wrap="square" rtlCol="0">
            <a:spAutoFit/>
          </a:bodyPr>
          <a:lstStyle/>
          <a:p>
            <a:pPr marL="514350" indent="-514350">
              <a:buAutoNum type="alphaLcPeriod"/>
            </a:pPr>
            <a:r>
              <a:rPr lang="en-US" sz="2800" dirty="0" smtClean="0">
                <a:latin typeface="Times New Roman" pitchFamily="18" charset="0"/>
                <a:cs typeface="Times New Roman" pitchFamily="18" charset="0"/>
              </a:rPr>
              <a:t>Knowledge is the first condition to be a good citizen” Do you agree? Why / Why not?</a:t>
            </a:r>
          </a:p>
          <a:p>
            <a:pPr marL="514350" indent="-514350">
              <a:buAutoNum type="alphaLcPeriod"/>
            </a:pPr>
            <a:endParaRPr lang="en-US" sz="2800" dirty="0">
              <a:latin typeface="Times New Roman" pitchFamily="18" charset="0"/>
              <a:cs typeface="Times New Roman" pitchFamily="18" charset="0"/>
            </a:endParaRPr>
          </a:p>
          <a:p>
            <a:pPr marL="514350" indent="-514350">
              <a:buAutoNum type="alphaLcPeriod"/>
            </a:pPr>
            <a:endParaRPr lang="en-US" sz="2800" dirty="0" smtClean="0">
              <a:latin typeface="Times New Roman" pitchFamily="18" charset="0"/>
              <a:cs typeface="Times New Roman" pitchFamily="18" charset="0"/>
            </a:endParaRPr>
          </a:p>
          <a:p>
            <a:pPr marL="514350" indent="-514350">
              <a:buAutoNum type="alphaLcPeriod"/>
            </a:pPr>
            <a:endParaRPr lang="en-US" sz="2800" dirty="0" smtClean="0">
              <a:latin typeface="Times New Roman" pitchFamily="18" charset="0"/>
              <a:cs typeface="Times New Roman" pitchFamily="18" charset="0"/>
            </a:endParaRPr>
          </a:p>
          <a:p>
            <a:pPr marL="514350" indent="-514350">
              <a:buAutoNum type="alphaLcPeriod"/>
            </a:pPr>
            <a:endParaRPr lang="en-US" sz="2800" dirty="0">
              <a:latin typeface="Times New Roman" pitchFamily="18" charset="0"/>
              <a:cs typeface="Times New Roman" pitchFamily="18" charset="0"/>
            </a:endParaRPr>
          </a:p>
          <a:p>
            <a:pPr marL="514350" indent="-514350">
              <a:buAutoNum type="alphaLcPeriod"/>
            </a:pPr>
            <a:endParaRPr lang="en-US" sz="2800" dirty="0" smtClean="0">
              <a:latin typeface="Times New Roman" pitchFamily="18" charset="0"/>
              <a:cs typeface="Times New Roman" pitchFamily="18" charset="0"/>
            </a:endParaRPr>
          </a:p>
          <a:p>
            <a:pPr marL="514350" indent="-514350">
              <a:buAutoNum type="alphaLcPeriod"/>
            </a:pP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b. What do you mean by group work?</a:t>
            </a:r>
          </a:p>
          <a:p>
            <a:endParaRPr lang="en-US" sz="2800" dirty="0" smtClean="0">
              <a:latin typeface="Times New Roman" pitchFamily="18" charset="0"/>
              <a:cs typeface="Times New Roman" pitchFamily="18" charset="0"/>
            </a:endParaRPr>
          </a:p>
          <a:p>
            <a:pPr marL="514350" indent="-514350">
              <a:buAutoNum type="alphaLcPeriod"/>
            </a:pP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5" name="TextBox 4"/>
          <p:cNvSpPr txBox="1"/>
          <p:nvPr/>
        </p:nvSpPr>
        <p:spPr>
          <a:xfrm>
            <a:off x="152400" y="2256948"/>
            <a:ext cx="8839200" cy="2246769"/>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Ans. Today’s knowledge – based society demands only up – to – date persons. To be so, we need to know about science and technologies, politics, government, economics, history and so on. So, I do agree that to be a good citizen,  knowledge is the first condition.</a:t>
            </a:r>
            <a:endParaRPr lang="en-US" sz="2800" dirty="0">
              <a:latin typeface="Times New Roman" pitchFamily="18" charset="0"/>
              <a:cs typeface="Times New Roman" pitchFamily="18" charset="0"/>
            </a:endParaRPr>
          </a:p>
        </p:txBody>
      </p:sp>
      <p:sp>
        <p:nvSpPr>
          <p:cNvPr id="6" name="TextBox 5"/>
          <p:cNvSpPr txBox="1"/>
          <p:nvPr/>
        </p:nvSpPr>
        <p:spPr>
          <a:xfrm>
            <a:off x="228600" y="5257800"/>
            <a:ext cx="8763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Ans. By group work, I mean doing a work not all by oneself but collectively.</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504473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3820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Discuss in groups. Write how K S A can be shown in the following topics:</a:t>
            </a:r>
            <a:endParaRPr lang="en-US" sz="2800" dirty="0">
              <a:latin typeface="Times New Roman" pitchFamily="18" charset="0"/>
              <a:cs typeface="Times New Roman" pitchFamily="18" charset="0"/>
            </a:endParaRPr>
          </a:p>
        </p:txBody>
      </p:sp>
      <p:sp>
        <p:nvSpPr>
          <p:cNvPr id="3" name="TextBox 2"/>
          <p:cNvSpPr txBox="1"/>
          <p:nvPr/>
        </p:nvSpPr>
        <p:spPr>
          <a:xfrm>
            <a:off x="342900" y="4572000"/>
            <a:ext cx="19050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Or saline</a:t>
            </a:r>
            <a:endParaRPr lang="en-US" sz="2800" dirty="0">
              <a:latin typeface="Times New Roman" pitchFamily="18" charset="0"/>
              <a:cs typeface="Times New Roman" pitchFamily="18" charset="0"/>
            </a:endParaRPr>
          </a:p>
        </p:txBody>
      </p:sp>
      <p:sp>
        <p:nvSpPr>
          <p:cNvPr id="4" name="TextBox 3"/>
          <p:cNvSpPr txBox="1"/>
          <p:nvPr/>
        </p:nvSpPr>
        <p:spPr>
          <a:xfrm>
            <a:off x="3124200" y="3200400"/>
            <a:ext cx="21336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Debate</a:t>
            </a:r>
            <a:endParaRPr lang="en-US" sz="2800" dirty="0">
              <a:latin typeface="Times New Roman" pitchFamily="18" charset="0"/>
              <a:cs typeface="Times New Roman" pitchFamily="18" charset="0"/>
            </a:endParaRPr>
          </a:p>
        </p:txBody>
      </p:sp>
      <p:sp>
        <p:nvSpPr>
          <p:cNvPr id="5" name="TextBox 4"/>
          <p:cNvSpPr txBox="1"/>
          <p:nvPr/>
        </p:nvSpPr>
        <p:spPr>
          <a:xfrm>
            <a:off x="6019800" y="4591050"/>
            <a:ext cx="23622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E- mail</a:t>
            </a:r>
            <a:endParaRPr lang="en-US" sz="2800" dirty="0">
              <a:latin typeface="Times New Roman" pitchFamily="18" charset="0"/>
              <a:cs typeface="Times New Roman" pitchFamily="18" charset="0"/>
            </a:endParaRPr>
          </a:p>
        </p:txBody>
      </p:sp>
      <p:sp>
        <p:nvSpPr>
          <p:cNvPr id="6" name="TextBox 5"/>
          <p:cNvSpPr txBox="1"/>
          <p:nvPr/>
        </p:nvSpPr>
        <p:spPr>
          <a:xfrm>
            <a:off x="1828800" y="228600"/>
            <a:ext cx="35814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Group Work</a:t>
            </a:r>
            <a:endParaRPr lang="en-US" sz="4000" dirty="0">
              <a:latin typeface="Times New Roman" pitchFamily="18" charset="0"/>
              <a:cs typeface="Times New Roman" pitchFamily="18" charset="0"/>
            </a:endParaRPr>
          </a:p>
        </p:txBody>
      </p:sp>
      <p:sp>
        <p:nvSpPr>
          <p:cNvPr id="8" name="TextBox 7"/>
          <p:cNvSpPr txBox="1"/>
          <p:nvPr/>
        </p:nvSpPr>
        <p:spPr>
          <a:xfrm>
            <a:off x="1143000" y="2362200"/>
            <a:ext cx="6629400" cy="523220"/>
          </a:xfrm>
          <a:prstGeom prst="rect">
            <a:avLst/>
          </a:prstGeom>
          <a:solidFill>
            <a:srgbClr val="00B0F0"/>
          </a:solidFill>
        </p:spPr>
        <p:txBody>
          <a:bodyPr wrap="square" rtlCol="0">
            <a:spAutoFit/>
          </a:bodyPr>
          <a:lstStyle/>
          <a:p>
            <a:r>
              <a:rPr lang="en-US" sz="2800" dirty="0" smtClean="0">
                <a:latin typeface="Times New Roman" pitchFamily="18" charset="0"/>
                <a:cs typeface="Times New Roman" pitchFamily="18" charset="0"/>
              </a:rPr>
              <a:t>K = knowledge, S = Skill and A = Attitude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098677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228600"/>
            <a:ext cx="4533899" cy="1569660"/>
          </a:xfrm>
          <a:prstGeom prst="rect">
            <a:avLst/>
          </a:prstGeom>
          <a:noFill/>
        </p:spPr>
        <p:txBody>
          <a:bodyPr wrap="square" rtlCol="0">
            <a:spAutoFit/>
          </a:bodyPr>
          <a:lstStyle/>
          <a:p>
            <a:r>
              <a:rPr lang="en-US" sz="3200" dirty="0" smtClean="0">
                <a:latin typeface="Times New Roman" pitchFamily="18" charset="0"/>
                <a:cs typeface="Times New Roman" pitchFamily="18" charset="0"/>
              </a:rPr>
              <a:t>Choose the best correct answer from the following alternatives.</a:t>
            </a:r>
            <a:endParaRPr lang="en-US" sz="3200" dirty="0">
              <a:latin typeface="Times New Roman" pitchFamily="18" charset="0"/>
              <a:cs typeface="Times New Roman" pitchFamily="18" charset="0"/>
            </a:endParaRPr>
          </a:p>
        </p:txBody>
      </p:sp>
      <p:sp>
        <p:nvSpPr>
          <p:cNvPr id="3" name="TextBox 2"/>
          <p:cNvSpPr txBox="1"/>
          <p:nvPr/>
        </p:nvSpPr>
        <p:spPr>
          <a:xfrm>
            <a:off x="381000" y="1981200"/>
            <a:ext cx="8763000" cy="4401205"/>
          </a:xfrm>
          <a:prstGeom prst="rect">
            <a:avLst/>
          </a:prstGeom>
          <a:noFill/>
          <a:ln>
            <a:solidFill>
              <a:schemeClr val="accent4">
                <a:lumMod val="40000"/>
                <a:lumOff val="60000"/>
              </a:schemeClr>
            </a:solidFill>
          </a:ln>
        </p:spPr>
        <p:txBody>
          <a:bodyPr wrap="square" rtlCol="0">
            <a:spAutoFit/>
          </a:bodyPr>
          <a:lstStyle/>
          <a:p>
            <a:r>
              <a:rPr lang="en-US" sz="2800" dirty="0" smtClean="0">
                <a:latin typeface="Times New Roman" pitchFamily="18" charset="0"/>
                <a:cs typeface="Times New Roman" pitchFamily="18" charset="0"/>
              </a:rPr>
              <a:t>1.What  do you mean by ‘real – life situations’?</a:t>
            </a:r>
          </a:p>
          <a:p>
            <a:pPr marL="342900" indent="-342900">
              <a:buAutoNum type="alphaLcPeriod"/>
            </a:pPr>
            <a:r>
              <a:rPr lang="en-US" sz="2800" dirty="0" smtClean="0">
                <a:latin typeface="Times New Roman" pitchFamily="18" charset="0"/>
                <a:cs typeface="Times New Roman" pitchFamily="18" charset="0"/>
              </a:rPr>
              <a:t>Empirical evidence		b. practical necessity</a:t>
            </a:r>
          </a:p>
          <a:p>
            <a:r>
              <a:rPr lang="en-US" sz="2800" dirty="0" smtClean="0">
                <a:latin typeface="Times New Roman" pitchFamily="18" charset="0"/>
                <a:cs typeface="Times New Roman" pitchFamily="18" charset="0"/>
              </a:rPr>
              <a:t>c. Intrapersonal conflict		d. fastidious attitude</a:t>
            </a:r>
          </a:p>
          <a:p>
            <a:r>
              <a:rPr lang="en-US" sz="2800" dirty="0" smtClean="0">
                <a:latin typeface="Times New Roman" pitchFamily="18" charset="0"/>
                <a:cs typeface="Times New Roman" pitchFamily="18" charset="0"/>
              </a:rPr>
              <a:t>2. What is attitude?</a:t>
            </a:r>
          </a:p>
          <a:p>
            <a:pPr marL="514350" indent="-514350">
              <a:buAutoNum type="alphaLcPeriod"/>
            </a:pPr>
            <a:r>
              <a:rPr lang="en-US" sz="2800" dirty="0" smtClean="0">
                <a:latin typeface="Times New Roman" pitchFamily="18" charset="0"/>
                <a:cs typeface="Times New Roman" pitchFamily="18" charset="0"/>
              </a:rPr>
              <a:t>Feeling about others		b. thinking about others</a:t>
            </a:r>
          </a:p>
          <a:p>
            <a:r>
              <a:rPr lang="en-US" sz="2800" dirty="0" smtClean="0">
                <a:latin typeface="Times New Roman" pitchFamily="18" charset="0"/>
                <a:cs typeface="Times New Roman" pitchFamily="18" charset="0"/>
              </a:rPr>
              <a:t>c. All types of changes in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d. feeling and thinking about others</a:t>
            </a:r>
          </a:p>
          <a:p>
            <a:r>
              <a:rPr lang="en-US" sz="2800" dirty="0" smtClean="0">
                <a:latin typeface="Times New Roman" pitchFamily="18" charset="0"/>
                <a:cs typeface="Times New Roman" pitchFamily="18" charset="0"/>
              </a:rPr>
              <a:t>3. To be a good citizen, you will have to prepare yourself to do good work in ----------------.</a:t>
            </a:r>
          </a:p>
          <a:p>
            <a:pPr marL="514350" indent="-514350">
              <a:buAutoNum type="alphaLcPeriod"/>
            </a:pPr>
            <a:r>
              <a:rPr lang="en-US" sz="2800" dirty="0" smtClean="0">
                <a:latin typeface="Times New Roman" pitchFamily="18" charset="0"/>
                <a:cs typeface="Times New Roman" pitchFamily="18" charset="0"/>
              </a:rPr>
              <a:t>Classroom	b. family	c. School</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d. society</a:t>
            </a:r>
          </a:p>
        </p:txBody>
      </p:sp>
      <p:sp>
        <p:nvSpPr>
          <p:cNvPr id="4" name="Sun 3"/>
          <p:cNvSpPr/>
          <p:nvPr/>
        </p:nvSpPr>
        <p:spPr>
          <a:xfrm>
            <a:off x="4362450" y="-276225"/>
            <a:ext cx="4953000" cy="2286000"/>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Evaluation</a:t>
            </a:r>
            <a:endParaRPr lang="en-US" sz="3200" dirty="0"/>
          </a:p>
        </p:txBody>
      </p:sp>
      <p:sp>
        <p:nvSpPr>
          <p:cNvPr id="5" name="Donut 4"/>
          <p:cNvSpPr/>
          <p:nvPr/>
        </p:nvSpPr>
        <p:spPr>
          <a:xfrm>
            <a:off x="6781800" y="594360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381000" y="464820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4953000" y="253365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954374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0"/>
            <a:ext cx="8763000" cy="4832092"/>
          </a:xfrm>
          <a:prstGeom prst="rect">
            <a:avLst/>
          </a:prstGeom>
          <a:noFill/>
          <a:ln>
            <a:solidFill>
              <a:schemeClr val="accent4">
                <a:lumMod val="50000"/>
              </a:schemeClr>
            </a:solidFill>
          </a:ln>
        </p:spPr>
        <p:txBody>
          <a:bodyPr wrap="square" rtlCol="0">
            <a:spAutoFit/>
          </a:bodyPr>
          <a:lstStyle/>
          <a:p>
            <a:r>
              <a:rPr lang="en-US" sz="2800" dirty="0" smtClean="0">
                <a:latin typeface="Times New Roman" pitchFamily="18" charset="0"/>
                <a:cs typeface="Times New Roman" pitchFamily="18" charset="0"/>
              </a:rPr>
              <a:t>d. The opposite meaning of ‘democratic’ is-------------</a:t>
            </a:r>
          </a:p>
          <a:p>
            <a:pPr marL="571500" indent="-571500">
              <a:buAutoNum type="romanLcPeriod"/>
            </a:pPr>
            <a:r>
              <a:rPr lang="en-US" sz="2800" dirty="0" smtClean="0">
                <a:latin typeface="Times New Roman" pitchFamily="18" charset="0"/>
                <a:cs typeface="Times New Roman" pitchFamily="18" charset="0"/>
              </a:rPr>
              <a:t>self- governing		ii. Independent</a:t>
            </a:r>
          </a:p>
          <a:p>
            <a:r>
              <a:rPr lang="en-US" sz="2800" dirty="0" smtClean="0">
                <a:latin typeface="Times New Roman" pitchFamily="18" charset="0"/>
                <a:cs typeface="Times New Roman" pitchFamily="18" charset="0"/>
              </a:rPr>
              <a:t>iii. Autonomous		iv. Autocratic</a:t>
            </a:r>
          </a:p>
          <a:p>
            <a:r>
              <a:rPr lang="en-US" sz="2800" dirty="0" smtClean="0">
                <a:latin typeface="Times New Roman" pitchFamily="18" charset="0"/>
                <a:cs typeface="Times New Roman" pitchFamily="18" charset="0"/>
              </a:rPr>
              <a:t>e. What does the word ‘noticeable’ mean?</a:t>
            </a:r>
          </a:p>
          <a:p>
            <a:pPr marL="571500" indent="-571500">
              <a:buAutoNum type="romanLcPeriod"/>
            </a:pPr>
            <a:r>
              <a:rPr lang="en-US" sz="2800" dirty="0" smtClean="0">
                <a:latin typeface="Times New Roman" pitchFamily="18" charset="0"/>
                <a:cs typeface="Times New Roman" pitchFamily="18" charset="0"/>
              </a:rPr>
              <a:t>Hidden		ii. Obvious	iii. Manifest		iv. Plain</a:t>
            </a:r>
          </a:p>
          <a:p>
            <a:r>
              <a:rPr lang="en-US" sz="2800" dirty="0" smtClean="0">
                <a:latin typeface="Times New Roman" pitchFamily="18" charset="0"/>
                <a:cs typeface="Times New Roman" pitchFamily="18" charset="0"/>
              </a:rPr>
              <a:t>f. At one point, a remarkable change  will grow------.</a:t>
            </a:r>
          </a:p>
          <a:p>
            <a:pPr marL="571500" indent="-571500">
              <a:buAutoNum type="romanLcPeriod"/>
            </a:pPr>
            <a:r>
              <a:rPr lang="en-US" sz="2800" dirty="0" smtClean="0">
                <a:latin typeface="Times New Roman" pitchFamily="18" charset="0"/>
                <a:cs typeface="Times New Roman" pitchFamily="18" charset="0"/>
              </a:rPr>
              <a:t>In your mind			ii. In your heart</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iii. In your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iv. In your brain</a:t>
            </a:r>
          </a:p>
          <a:p>
            <a:r>
              <a:rPr lang="en-US" sz="2800" dirty="0" smtClean="0">
                <a:latin typeface="Times New Roman" pitchFamily="18" charset="0"/>
                <a:cs typeface="Times New Roman" pitchFamily="18" charset="0"/>
              </a:rPr>
              <a:t>g. The word “practically’ refers to ----</a:t>
            </a:r>
          </a:p>
          <a:p>
            <a:pPr marL="571500" indent="-571500">
              <a:buAutoNum type="romanLcPeriod"/>
            </a:pPr>
            <a:r>
              <a:rPr lang="en-US" sz="2800" dirty="0" smtClean="0">
                <a:latin typeface="Times New Roman" pitchFamily="18" charset="0"/>
                <a:cs typeface="Times New Roman" pitchFamily="18" charset="0"/>
              </a:rPr>
              <a:t>Idealism		ii. pragmatism</a:t>
            </a:r>
          </a:p>
          <a:p>
            <a:r>
              <a:rPr lang="en-US" sz="2800" dirty="0" smtClean="0">
                <a:latin typeface="Times New Roman" pitchFamily="18" charset="0"/>
                <a:cs typeface="Times New Roman" pitchFamily="18" charset="0"/>
              </a:rPr>
              <a:t>iii. Theism		iv. atheism </a:t>
            </a:r>
          </a:p>
        </p:txBody>
      </p:sp>
      <p:sp>
        <p:nvSpPr>
          <p:cNvPr id="3" name="Donut 2"/>
          <p:cNvSpPr/>
          <p:nvPr/>
        </p:nvSpPr>
        <p:spPr>
          <a:xfrm>
            <a:off x="3848100" y="175260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onut 3"/>
          <p:cNvSpPr/>
          <p:nvPr/>
        </p:nvSpPr>
        <p:spPr>
          <a:xfrm>
            <a:off x="2857500" y="472440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onut 4"/>
          <p:cNvSpPr/>
          <p:nvPr/>
        </p:nvSpPr>
        <p:spPr>
          <a:xfrm>
            <a:off x="152400" y="381000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p:cNvSpPr/>
          <p:nvPr/>
        </p:nvSpPr>
        <p:spPr>
          <a:xfrm>
            <a:off x="2895600" y="2552700"/>
            <a:ext cx="400050" cy="3810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265567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196882"/>
            <a:ext cx="8610600" cy="1815882"/>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Suppose, you have learned at school how to make your  drinking water sage and when and how much you should drink it in a day. Now write a short paragraph about how to make drinking water sage and its importance.</a:t>
            </a:r>
            <a:endParaRPr lang="en-US" sz="2800" dirty="0">
              <a:latin typeface="Times New Roman" pitchFamily="18" charset="0"/>
              <a:cs typeface="Times New Roman" pitchFamily="18" charset="0"/>
            </a:endParaRPr>
          </a:p>
        </p:txBody>
      </p:sp>
      <p:sp>
        <p:nvSpPr>
          <p:cNvPr id="3" name="TextBox 2"/>
          <p:cNvSpPr txBox="1"/>
          <p:nvPr/>
        </p:nvSpPr>
        <p:spPr>
          <a:xfrm>
            <a:off x="1447800" y="571500"/>
            <a:ext cx="57912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Home Work:</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8903706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1295400" y="533400"/>
            <a:ext cx="6400800" cy="914400"/>
          </a:xfrm>
          <a:prstGeom prst="fram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latin typeface="Times New Roman" pitchFamily="18" charset="0"/>
                <a:cs typeface="Times New Roman" pitchFamily="18" charset="0"/>
              </a:rPr>
              <a:t>Introduction</a:t>
            </a:r>
            <a:endParaRPr lang="en-US" sz="4400" dirty="0">
              <a:solidFill>
                <a:schemeClr val="tx1"/>
              </a:solidFill>
              <a:latin typeface="Times New Roman" pitchFamily="18" charset="0"/>
              <a:cs typeface="Times New Roman" pitchFamily="18" charset="0"/>
            </a:endParaRPr>
          </a:p>
        </p:txBody>
      </p:sp>
      <p:sp>
        <p:nvSpPr>
          <p:cNvPr id="3" name="TextBox 2"/>
          <p:cNvSpPr txBox="1"/>
          <p:nvPr/>
        </p:nvSpPr>
        <p:spPr>
          <a:xfrm>
            <a:off x="685800" y="3276600"/>
            <a:ext cx="3657600" cy="2862322"/>
          </a:xfrm>
          <a:prstGeom prst="rect">
            <a:avLst/>
          </a:prstGeom>
          <a:solidFill>
            <a:srgbClr val="002060"/>
          </a:solidFill>
          <a:ln/>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Md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Mizanur</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Rahman</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B.A.(</a:t>
            </a:r>
            <a:r>
              <a:rPr lang="en-US" sz="2000" dirty="0" err="1">
                <a:latin typeface="Times New Roman" pitchFamily="18" charset="0"/>
                <a:cs typeface="Times New Roman" pitchFamily="18" charset="0"/>
              </a:rPr>
              <a:t>Hons</a:t>
            </a:r>
            <a:r>
              <a:rPr lang="en-US" sz="2000" dirty="0">
                <a:latin typeface="Times New Roman" pitchFamily="18" charset="0"/>
                <a:cs typeface="Times New Roman" pitchFamily="18" charset="0"/>
              </a:rPr>
              <a:t>.), M.A. in English, B.Ed.</a:t>
            </a:r>
          </a:p>
          <a:p>
            <a:pPr algn="ctr"/>
            <a:r>
              <a:rPr lang="en-US" sz="2000" dirty="0">
                <a:latin typeface="Times New Roman" pitchFamily="18" charset="0"/>
                <a:cs typeface="Times New Roman" pitchFamily="18" charset="0"/>
              </a:rPr>
              <a:t>Assistant Teacher</a:t>
            </a:r>
          </a:p>
          <a:p>
            <a:r>
              <a:rPr lang="en-US" sz="2000" dirty="0">
                <a:latin typeface="Times New Roman" pitchFamily="18" charset="0"/>
                <a:cs typeface="Times New Roman" pitchFamily="18" charset="0"/>
              </a:rPr>
              <a:t>Police Lines School and College, </a:t>
            </a:r>
            <a:r>
              <a:rPr lang="en-US" sz="2000" dirty="0" err="1">
                <a:latin typeface="Times New Roman" pitchFamily="18" charset="0"/>
                <a:cs typeface="Times New Roman" pitchFamily="18" charset="0"/>
              </a:rPr>
              <a:t>Pabna</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E-mail: </a:t>
            </a:r>
            <a:r>
              <a:rPr lang="en-US" sz="2000" u="sng" dirty="0" smtClean="0">
                <a:latin typeface="Times New Roman" pitchFamily="18" charset="0"/>
                <a:cs typeface="Times New Roman" pitchFamily="18" charset="0"/>
                <a:hlinkClick r:id="rId2"/>
              </a:rPr>
              <a:t>mizanplsc@gmail.com</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Phone  No. 01737979719</a:t>
            </a:r>
            <a:endParaRPr lang="en-US" sz="2000" dirty="0">
              <a:latin typeface="Times New Roman" pitchFamily="18" charset="0"/>
              <a:cs typeface="Times New Roman" pitchFamily="18" charset="0"/>
            </a:endParaRPr>
          </a:p>
        </p:txBody>
      </p:sp>
      <p:sp>
        <p:nvSpPr>
          <p:cNvPr id="4" name="TextBox 3"/>
          <p:cNvSpPr txBox="1"/>
          <p:nvPr/>
        </p:nvSpPr>
        <p:spPr>
          <a:xfrm>
            <a:off x="4791075" y="3276600"/>
            <a:ext cx="3733800" cy="2862322"/>
          </a:xfrm>
          <a:prstGeom prst="rect">
            <a:avLst/>
          </a:prstGeom>
          <a:solidFill>
            <a:schemeClr val="accent1">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Class: X</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Subject: English 1</a:t>
            </a:r>
            <a:r>
              <a:rPr lang="en-US" sz="2000" baseline="30000" dirty="0">
                <a:latin typeface="Times New Roman" pitchFamily="18" charset="0"/>
                <a:cs typeface="Times New Roman" pitchFamily="18" charset="0"/>
              </a:rPr>
              <a:t>st</a:t>
            </a:r>
            <a:r>
              <a:rPr lang="en-US" sz="2000" dirty="0">
                <a:latin typeface="Times New Roman" pitchFamily="18" charset="0"/>
                <a:cs typeface="Times New Roman" pitchFamily="18" charset="0"/>
              </a:rPr>
              <a:t> Paper</a:t>
            </a:r>
          </a:p>
          <a:p>
            <a:r>
              <a:rPr lang="en-US" sz="2000" dirty="0">
                <a:latin typeface="Times New Roman" pitchFamily="18" charset="0"/>
                <a:cs typeface="Times New Roman" pitchFamily="18" charset="0"/>
              </a:rPr>
              <a:t>Unit: </a:t>
            </a:r>
            <a:r>
              <a:rPr lang="en-US" sz="2000" dirty="0" smtClean="0">
                <a:latin typeface="Times New Roman" pitchFamily="18" charset="0"/>
                <a:cs typeface="Times New Roman" pitchFamily="18" charset="0"/>
              </a:rPr>
              <a:t>One (Good Citizens)</a:t>
            </a:r>
          </a:p>
          <a:p>
            <a:r>
              <a:rPr lang="en-US" sz="2000" dirty="0" smtClean="0">
                <a:latin typeface="Times New Roman" pitchFamily="18" charset="0"/>
                <a:cs typeface="Times New Roman" pitchFamily="18" charset="0"/>
              </a:rPr>
              <a:t>Lesson</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Two</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Lesson </a:t>
            </a:r>
            <a:r>
              <a:rPr lang="en-US" sz="2000" dirty="0" smtClean="0">
                <a:latin typeface="Times New Roman" pitchFamily="18" charset="0"/>
                <a:cs typeface="Times New Roman" pitchFamily="18" charset="0"/>
              </a:rPr>
              <a:t>Title: </a:t>
            </a:r>
            <a:r>
              <a:rPr lang="en-US" sz="2000" dirty="0">
                <a:latin typeface="Times New Roman" pitchFamily="18" charset="0"/>
                <a:cs typeface="Times New Roman" pitchFamily="18" charset="0"/>
              </a:rPr>
              <a:t>Knowledge, Skills and attitudes</a:t>
            </a:r>
          </a:p>
          <a:p>
            <a:r>
              <a:rPr lang="en-US" sz="2000" dirty="0">
                <a:latin typeface="Times New Roman" pitchFamily="18" charset="0"/>
                <a:cs typeface="Times New Roman" pitchFamily="18" charset="0"/>
              </a:rPr>
              <a:t>Class Duration: 40 </a:t>
            </a:r>
            <a:r>
              <a:rPr lang="en-US" sz="2000" dirty="0" smtClean="0">
                <a:latin typeface="Times New Roman" pitchFamily="18" charset="0"/>
                <a:cs typeface="Times New Roman" pitchFamily="18" charset="0"/>
              </a:rPr>
              <a:t>minutes</a:t>
            </a:r>
          </a:p>
          <a:p>
            <a:r>
              <a:rPr lang="en-US" sz="2000" dirty="0" smtClean="0">
                <a:latin typeface="Times New Roman" pitchFamily="18" charset="0"/>
                <a:cs typeface="Times New Roman" pitchFamily="18" charset="0"/>
              </a:rPr>
              <a:t>Date: 07/09/2020</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1638300"/>
            <a:ext cx="1524000" cy="1600200"/>
          </a:xfrm>
          <a:prstGeom prst="rect">
            <a:avLst/>
          </a:prstGeom>
        </p:spPr>
      </p:pic>
      <p:pic>
        <p:nvPicPr>
          <p:cNvPr id="6" name="Picture 2" descr="C:\Users\Mizan\Downloads\textboo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0258" y="1638299"/>
            <a:ext cx="1335417" cy="158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0527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762000" y="685800"/>
            <a:ext cx="5029200" cy="2514600"/>
          </a:xfrm>
          <a:prstGeom prst="flowChartMultidocumen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Thanks to all</a:t>
            </a:r>
            <a:endParaRPr lang="en-US" sz="6000" dirty="0"/>
          </a:p>
        </p:txBody>
      </p:sp>
      <p:sp>
        <p:nvSpPr>
          <p:cNvPr id="3" name="Horizontal Scroll 2"/>
          <p:cNvSpPr/>
          <p:nvPr/>
        </p:nvSpPr>
        <p:spPr>
          <a:xfrm>
            <a:off x="838200" y="4876800"/>
            <a:ext cx="7391400" cy="952500"/>
          </a:xfrm>
          <a:prstGeom prst="horizont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atin typeface="Times New Roman" pitchFamily="18" charset="0"/>
                <a:cs typeface="Times New Roman" pitchFamily="18" charset="0"/>
              </a:rPr>
              <a:t>See you again in the next class.</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3078529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905000"/>
            <a:ext cx="8305800" cy="2246769"/>
          </a:xfrm>
          <a:prstGeom prst="rect">
            <a:avLst/>
          </a:prstGeom>
          <a:noFill/>
        </p:spPr>
        <p:txBody>
          <a:bodyPr wrap="square" rtlCol="0">
            <a:spAutoFit/>
          </a:bodyPr>
          <a:lstStyle/>
          <a:p>
            <a:r>
              <a:rPr lang="en-US" sz="2800" dirty="0" smtClean="0">
                <a:latin typeface="Times New Roman" pitchFamily="18" charset="0"/>
                <a:cs typeface="Times New Roman" pitchFamily="18" charset="0"/>
              </a:rPr>
              <a:t>Discuss in groups the possible answers to the questions. Then read the text in B and answer the questions.</a:t>
            </a: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What else do you need in addition to food , shelter and company to become a </a:t>
            </a:r>
            <a:r>
              <a:rPr lang="en-US" sz="2800" b="1" dirty="0" smtClean="0">
                <a:solidFill>
                  <a:srgbClr val="00B050"/>
                </a:solidFill>
                <a:latin typeface="Times New Roman" pitchFamily="18" charset="0"/>
                <a:cs typeface="Times New Roman" pitchFamily="18" charset="0"/>
              </a:rPr>
              <a:t>good citizen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0692057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952499" y="304800"/>
            <a:ext cx="7315200" cy="2219325"/>
          </a:xfrm>
          <a:prstGeom prst="downArrowCallout">
            <a:avLst>
              <a:gd name="adj1" fmla="val 25000"/>
              <a:gd name="adj2" fmla="val 20625"/>
              <a:gd name="adj3" fmla="val 25000"/>
              <a:gd name="adj4" fmla="val 49434"/>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4000" dirty="0" smtClean="0">
                <a:latin typeface="Times New Roman" pitchFamily="18" charset="0"/>
                <a:cs typeface="Times New Roman" pitchFamily="18" charset="0"/>
              </a:rPr>
              <a:t>Today’s Lesson</a:t>
            </a:r>
            <a:endParaRPr lang="en-US" sz="4000" dirty="0">
              <a:latin typeface="Times New Roman" pitchFamily="18" charset="0"/>
              <a:cs typeface="Times New Roman" pitchFamily="18" charset="0"/>
            </a:endParaRPr>
          </a:p>
        </p:txBody>
      </p:sp>
      <p:sp>
        <p:nvSpPr>
          <p:cNvPr id="3" name="Bevel 2"/>
          <p:cNvSpPr/>
          <p:nvPr/>
        </p:nvSpPr>
        <p:spPr>
          <a:xfrm>
            <a:off x="609600" y="2524125"/>
            <a:ext cx="8000999" cy="3800475"/>
          </a:xfrm>
          <a:prstGeom prst="beve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7200" b="1" dirty="0" smtClean="0">
                <a:ln w="11430"/>
                <a:solidFill>
                  <a:srgbClr val="FFFF00"/>
                </a:solidFill>
                <a:effectLst>
                  <a:outerShdw blurRad="80000" dist="40000" dir="5040000" algn="tl">
                    <a:srgbClr val="000000">
                      <a:alpha val="30000"/>
                    </a:srgbClr>
                  </a:outerShdw>
                </a:effectLst>
              </a:rPr>
              <a:t>Knowledge, skills and attitudes</a:t>
            </a:r>
            <a:endParaRPr lang="en-US" sz="7200" b="1" dirty="0">
              <a:ln w="11430"/>
              <a:solidFill>
                <a:srgbClr val="FFFF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3120861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81200"/>
            <a:ext cx="7086600"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latin typeface="Times New Roman" panose="02020603050405020304" pitchFamily="18" charset="0"/>
                <a:cs typeface="Times New Roman" panose="02020603050405020304" pitchFamily="18" charset="0"/>
              </a:rPr>
              <a:t>At the end of the lesson, the students will be able to:</a:t>
            </a: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read and understand text .</a:t>
            </a: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write the answer of questions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1200150" lvl="2" indent="-285750">
              <a:buFont typeface="Wingdings" pitchFamily="2" charset="2"/>
              <a:buChar char="Ø"/>
            </a:pPr>
            <a:r>
              <a:rPr lang="en-US" sz="2800" dirty="0" smtClean="0">
                <a:latin typeface="Times New Roman" panose="02020603050405020304" pitchFamily="18" charset="0"/>
                <a:cs typeface="Times New Roman" panose="02020603050405020304" pitchFamily="18" charset="0"/>
              </a:rPr>
              <a:t>Choose the write answer.</a:t>
            </a:r>
          </a:p>
          <a:p>
            <a:pPr marL="1200150" lvl="2" indent="-285750">
              <a:buFont typeface="Wingdings" pitchFamily="2" charset="2"/>
              <a:buChar char="Ø"/>
            </a:pPr>
            <a:r>
              <a:rPr lang="en-US" sz="2800" dirty="0">
                <a:latin typeface="Times New Roman" panose="02020603050405020304" pitchFamily="18" charset="0"/>
                <a:cs typeface="Times New Roman" panose="02020603050405020304" pitchFamily="18" charset="0"/>
              </a:rPr>
              <a:t>write a short paragraph about how to make drinking water sage and its importance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600200" y="685800"/>
            <a:ext cx="5867400" cy="707886"/>
          </a:xfrm>
          <a:prstGeom prst="rect">
            <a:avLst/>
          </a:prstGeom>
          <a:noFill/>
          <a:ln>
            <a:solidFill>
              <a:srgbClr val="FF0000"/>
            </a:solidFill>
          </a:ln>
        </p:spPr>
        <p:txBody>
          <a:bodyPr wrap="square" rtlCol="0">
            <a:spAutoFit/>
          </a:bodyPr>
          <a:lstStyle/>
          <a:p>
            <a:pPr algn="ctr"/>
            <a:r>
              <a:rPr lang="en-US" sz="4000" dirty="0" smtClean="0">
                <a:latin typeface="Times New Roman" pitchFamily="18" charset="0"/>
                <a:cs typeface="Times New Roman" pitchFamily="18" charset="0"/>
              </a:rPr>
              <a:t>Learning Outcomes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8705928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067" y="304800"/>
            <a:ext cx="6763390" cy="923330"/>
          </a:xfrm>
          <a:prstGeom prst="rect">
            <a:avLst/>
          </a:prstGeom>
        </p:spPr>
        <p:txBody>
          <a:bodyPr wrap="none">
            <a:spAutoFit/>
          </a:bodyPr>
          <a:lstStyle/>
          <a:p>
            <a:pPr algn="ctr"/>
            <a:r>
              <a:rPr lang="en-US" sz="5400" dirty="0">
                <a:latin typeface="Times New Roman" pitchFamily="18" charset="0"/>
                <a:cs typeface="Times New Roman" pitchFamily="18" charset="0"/>
              </a:rPr>
              <a:t>Key words presentation</a:t>
            </a:r>
          </a:p>
        </p:txBody>
      </p:sp>
      <p:pic>
        <p:nvPicPr>
          <p:cNvPr id="4" name="Picture 4" descr="C:\Users\Mizan\Downloads\constitu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1638300"/>
            <a:ext cx="3406524" cy="33858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1600200"/>
            <a:ext cx="3124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Constitution</a:t>
            </a:r>
            <a:endParaRPr lang="en-US" sz="2800" dirty="0">
              <a:latin typeface="Times New Roman" pitchFamily="18" charset="0"/>
              <a:cs typeface="Times New Roman" pitchFamily="18" charset="0"/>
            </a:endParaRPr>
          </a:p>
        </p:txBody>
      </p:sp>
      <p:sp>
        <p:nvSpPr>
          <p:cNvPr id="5" name="TextBox 4"/>
          <p:cNvSpPr txBox="1"/>
          <p:nvPr/>
        </p:nvSpPr>
        <p:spPr>
          <a:xfrm>
            <a:off x="3962400" y="1600200"/>
            <a:ext cx="12192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Noun</a:t>
            </a:r>
            <a:endParaRPr lang="en-US" sz="2800" dirty="0">
              <a:latin typeface="Times New Roman" pitchFamily="18" charset="0"/>
              <a:cs typeface="Times New Roman" pitchFamily="18" charset="0"/>
            </a:endParaRPr>
          </a:p>
        </p:txBody>
      </p:sp>
      <p:sp>
        <p:nvSpPr>
          <p:cNvPr id="6" name="TextBox 5"/>
          <p:cNvSpPr txBox="1"/>
          <p:nvPr/>
        </p:nvSpPr>
        <p:spPr>
          <a:xfrm>
            <a:off x="142875" y="3276600"/>
            <a:ext cx="51816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the system of laws and basic principles  go govern a country.</a:t>
            </a:r>
            <a:endParaRPr lang="en-US" sz="2800" dirty="0">
              <a:latin typeface="Times New Roman" pitchFamily="18" charset="0"/>
              <a:cs typeface="Times New Roman" pitchFamily="18" charset="0"/>
            </a:endParaRPr>
          </a:p>
        </p:txBody>
      </p:sp>
      <p:sp>
        <p:nvSpPr>
          <p:cNvPr id="7" name="TextBox 6"/>
          <p:cNvSpPr txBox="1"/>
          <p:nvPr/>
        </p:nvSpPr>
        <p:spPr>
          <a:xfrm>
            <a:off x="228600" y="2414915"/>
            <a:ext cx="4419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Synonym: Code, legislation</a:t>
            </a:r>
            <a:endParaRPr lang="en-US" sz="2800" dirty="0">
              <a:latin typeface="Times New Roman" pitchFamily="18" charset="0"/>
              <a:cs typeface="Times New Roman" pitchFamily="18" charset="0"/>
            </a:endParaRPr>
          </a:p>
        </p:txBody>
      </p:sp>
      <p:sp>
        <p:nvSpPr>
          <p:cNvPr id="8" name="TextBox 7"/>
          <p:cNvSpPr txBox="1"/>
          <p:nvPr/>
        </p:nvSpPr>
        <p:spPr>
          <a:xfrm>
            <a:off x="282324" y="5024110"/>
            <a:ext cx="8686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As a good citizen we have to know about the constitution of our country.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359847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Mizan\Downloads\judici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81000"/>
            <a:ext cx="4504267" cy="28785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457200"/>
            <a:ext cx="2362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Judicial</a:t>
            </a:r>
            <a:endParaRPr lang="en-US" sz="2800" dirty="0">
              <a:latin typeface="Times New Roman" pitchFamily="18" charset="0"/>
              <a:cs typeface="Times New Roman" pitchFamily="18" charset="0"/>
            </a:endParaRPr>
          </a:p>
        </p:txBody>
      </p:sp>
      <p:sp>
        <p:nvSpPr>
          <p:cNvPr id="4" name="TextBox 3"/>
          <p:cNvSpPr txBox="1"/>
          <p:nvPr/>
        </p:nvSpPr>
        <p:spPr>
          <a:xfrm>
            <a:off x="2667000" y="457200"/>
            <a:ext cx="1600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adjective</a:t>
            </a:r>
            <a:endParaRPr lang="en-US" sz="2800" dirty="0">
              <a:latin typeface="Times New Roman" pitchFamily="18" charset="0"/>
              <a:cs typeface="Times New Roman" pitchFamily="18" charset="0"/>
            </a:endParaRPr>
          </a:p>
        </p:txBody>
      </p:sp>
      <p:sp>
        <p:nvSpPr>
          <p:cNvPr id="5" name="TextBox 4"/>
          <p:cNvSpPr txBox="1"/>
          <p:nvPr/>
        </p:nvSpPr>
        <p:spPr>
          <a:xfrm>
            <a:off x="152400" y="1219200"/>
            <a:ext cx="4114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Synonym : legal, judiciary</a:t>
            </a:r>
            <a:endParaRPr lang="en-US" sz="2800" dirty="0">
              <a:latin typeface="Times New Roman" pitchFamily="18" charset="0"/>
              <a:cs typeface="Times New Roman" pitchFamily="18" charset="0"/>
            </a:endParaRPr>
          </a:p>
        </p:txBody>
      </p:sp>
      <p:sp>
        <p:nvSpPr>
          <p:cNvPr id="6" name="TextBox 5"/>
          <p:cNvSpPr txBox="1"/>
          <p:nvPr/>
        </p:nvSpPr>
        <p:spPr>
          <a:xfrm>
            <a:off x="228600" y="2286000"/>
            <a:ext cx="38862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relating to the administration of justice</a:t>
            </a:r>
            <a:endParaRPr lang="en-US" sz="2800" dirty="0">
              <a:latin typeface="Times New Roman" pitchFamily="18" charset="0"/>
              <a:cs typeface="Times New Roman" pitchFamily="18" charset="0"/>
            </a:endParaRPr>
          </a:p>
        </p:txBody>
      </p:sp>
      <p:sp>
        <p:nvSpPr>
          <p:cNvPr id="7" name="TextBox 6"/>
          <p:cNvSpPr txBox="1"/>
          <p:nvPr/>
        </p:nvSpPr>
        <p:spPr>
          <a:xfrm>
            <a:off x="228600" y="3886200"/>
            <a:ext cx="85344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It is also very essential to know about the judicial system of a country.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2406089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Pictures\Admission Test\ad 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089630"/>
            <a:ext cx="5791198"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2425" y="309235"/>
            <a:ext cx="2514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Word: Monitor</a:t>
            </a:r>
            <a:endParaRPr lang="en-US" sz="2800" dirty="0">
              <a:latin typeface="Times New Roman" pitchFamily="18" charset="0"/>
              <a:cs typeface="Times New Roman" pitchFamily="18" charset="0"/>
            </a:endParaRPr>
          </a:p>
        </p:txBody>
      </p:sp>
      <p:sp>
        <p:nvSpPr>
          <p:cNvPr id="4" name="TextBox 3"/>
          <p:cNvSpPr txBox="1"/>
          <p:nvPr/>
        </p:nvSpPr>
        <p:spPr>
          <a:xfrm>
            <a:off x="4800600" y="304800"/>
            <a:ext cx="990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Verb </a:t>
            </a:r>
            <a:endParaRPr lang="en-US" sz="2800" dirty="0">
              <a:latin typeface="Times New Roman" pitchFamily="18" charset="0"/>
              <a:cs typeface="Times New Roman" pitchFamily="18" charset="0"/>
            </a:endParaRPr>
          </a:p>
        </p:txBody>
      </p:sp>
      <p:sp>
        <p:nvSpPr>
          <p:cNvPr id="5" name="TextBox 4"/>
          <p:cNvSpPr txBox="1"/>
          <p:nvPr/>
        </p:nvSpPr>
        <p:spPr>
          <a:xfrm>
            <a:off x="228600" y="3733800"/>
            <a:ext cx="84582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Meaning: to observe and check the progress of someone or something.</a:t>
            </a:r>
            <a:endParaRPr lang="en-US" sz="2800" dirty="0">
              <a:latin typeface="Times New Roman" pitchFamily="18" charset="0"/>
              <a:cs typeface="Times New Roman" pitchFamily="18" charset="0"/>
            </a:endParaRPr>
          </a:p>
        </p:txBody>
      </p:sp>
      <p:sp>
        <p:nvSpPr>
          <p:cNvPr id="6" name="TextBox 5"/>
          <p:cNvSpPr txBox="1"/>
          <p:nvPr/>
        </p:nvSpPr>
        <p:spPr>
          <a:xfrm>
            <a:off x="304799" y="4876800"/>
            <a:ext cx="8686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Monitoring is very essential to make a  fruitful class.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966777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3048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Read the text .</a:t>
            </a:r>
            <a:endParaRPr lang="en-US" sz="3600" dirty="0">
              <a:latin typeface="Times New Roman" pitchFamily="18" charset="0"/>
              <a:cs typeface="Times New Roman" pitchFamily="18" charset="0"/>
            </a:endParaRPr>
          </a:p>
        </p:txBody>
      </p:sp>
      <p:sp>
        <p:nvSpPr>
          <p:cNvPr id="3" name="TextBox 2"/>
          <p:cNvSpPr txBox="1"/>
          <p:nvPr/>
        </p:nvSpPr>
        <p:spPr>
          <a:xfrm>
            <a:off x="457199" y="1342598"/>
            <a:ext cx="4067175" cy="2677656"/>
          </a:xfrm>
          <a:prstGeom prst="rect">
            <a:avLst/>
          </a:prstGeom>
          <a:noFill/>
          <a:ln>
            <a:solidFill>
              <a:schemeClr val="accent4"/>
            </a:solidFill>
          </a:ln>
        </p:spPr>
        <p:txBody>
          <a:bodyPr wrap="square" rtlCol="0">
            <a:spAutoFit/>
          </a:bodyPr>
          <a:lstStyle/>
          <a:p>
            <a:pPr algn="just"/>
            <a:r>
              <a:rPr lang="en-US" sz="2800" dirty="0" smtClean="0">
                <a:latin typeface="Times New Roman" pitchFamily="18" charset="0"/>
                <a:cs typeface="Times New Roman" pitchFamily="18" charset="0"/>
              </a:rPr>
              <a:t>To be good citizen, you have to prepare yourself to do good work in society. Well , then how can  you prepare yourself ?</a:t>
            </a:r>
          </a:p>
          <a:p>
            <a:pPr algn="just"/>
            <a:endParaRPr lang="en-US" sz="2800" dirty="0">
              <a:latin typeface="Times New Roman" pitchFamily="18" charset="0"/>
              <a:cs typeface="Times New Roman" pitchFamily="18" charset="0"/>
            </a:endParaRPr>
          </a:p>
        </p:txBody>
      </p:sp>
      <p:pic>
        <p:nvPicPr>
          <p:cNvPr id="4" name="Picture 5" descr="C:\Users\Mizan\Downloads\citiz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009183"/>
            <a:ext cx="3810000" cy="3011071"/>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Rectangle 4"/>
          <p:cNvSpPr/>
          <p:nvPr/>
        </p:nvSpPr>
        <p:spPr>
          <a:xfrm>
            <a:off x="285750" y="4495800"/>
            <a:ext cx="8667750" cy="1815882"/>
          </a:xfrm>
          <a:prstGeom prst="rect">
            <a:avLst/>
          </a:prstGeom>
        </p:spPr>
        <p:txBody>
          <a:bodyPr wrap="square">
            <a:spAutoFit/>
          </a:bodyPr>
          <a:lstStyle/>
          <a:p>
            <a:pPr algn="just"/>
            <a:r>
              <a:rPr lang="en-US" sz="2800" dirty="0">
                <a:latin typeface="Times New Roman" pitchFamily="18" charset="0"/>
                <a:cs typeface="Times New Roman" pitchFamily="18" charset="0"/>
              </a:rPr>
              <a:t>First, you need knowledge. Today’s society is knowledge- based. Without having knowledge of modern sciences, technologies including ICT and other necessary subjects, you will have difficulty living a good life. </a:t>
            </a:r>
            <a:endParaRPr lang="en-US" sz="2800" dirty="0"/>
          </a:p>
        </p:txBody>
      </p:sp>
    </p:spTree>
    <p:extLst>
      <p:ext uri="{BB962C8B-B14F-4D97-AF65-F5344CB8AC3E}">
        <p14:creationId xmlns:p14="http://schemas.microsoft.com/office/powerpoint/2010/main" val="9533120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141</TotalTime>
  <Words>978</Words>
  <Application>Microsoft Office PowerPoint</Application>
  <PresentationFormat>On-screen Show (4:3)</PresentationFormat>
  <Paragraphs>110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Mizan</cp:lastModifiedBy>
  <cp:revision>43</cp:revision>
  <dcterms:created xsi:type="dcterms:W3CDTF">2006-08-16T00:00:00Z</dcterms:created>
  <dcterms:modified xsi:type="dcterms:W3CDTF">2020-09-07T07:03:24Z</dcterms:modified>
</cp:coreProperties>
</file>