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sldIdLst>
    <p:sldId id="267" r:id="rId2"/>
    <p:sldId id="268" r:id="rId3"/>
    <p:sldId id="257" r:id="rId4"/>
    <p:sldId id="258" r:id="rId5"/>
    <p:sldId id="259" r:id="rId6"/>
    <p:sldId id="262" r:id="rId7"/>
    <p:sldId id="263" r:id="rId8"/>
    <p:sldId id="269" r:id="rId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D7554-7F20-43C9-84F1-A4654CE1354C}" type="datetimeFigureOut">
              <a:rPr lang="en-GB"/>
              <a:pPr>
                <a:defRPr/>
              </a:pPr>
              <a:t>07/09/2020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7B7FE-5026-491A-AF16-A682C65690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40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">
        <p14:prism isContent="1"/>
      </p:transition>
    </mc:Choice>
    <mc:Fallback xmlns="">
      <p:transition spd="slow" advClick="0" advTm="1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EA0CC-AA02-40B9-85FB-9F04EA67F59B}" type="datetimeFigureOut">
              <a:rPr lang="en-GB"/>
              <a:pPr>
                <a:defRPr/>
              </a:pPr>
              <a:t>07/09/2020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F2409-DE83-4D42-B617-AB71BED778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4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">
        <p14:prism isContent="1"/>
      </p:transition>
    </mc:Choice>
    <mc:Fallback xmlns="">
      <p:transition spd="slow" advClick="0" advTm="1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9D73D-B209-4CDB-AAE8-844E8E0F0A51}" type="datetimeFigureOut">
              <a:rPr lang="en-GB"/>
              <a:pPr>
                <a:defRPr/>
              </a:pPr>
              <a:t>07/09/2020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9C31E-E19C-4FC5-9227-8A3B39789F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957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">
        <p14:prism isContent="1"/>
      </p:transition>
    </mc:Choice>
    <mc:Fallback xmlns="">
      <p:transition spd="slow" advClick="0" advTm="1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4DD63-0E92-4A31-AF67-CE6F626A3971}" type="datetimeFigureOut">
              <a:rPr lang="en-GB"/>
              <a:pPr>
                <a:defRPr/>
              </a:pPr>
              <a:t>07/09/2020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B039B-3D85-486E-B932-253C7BB651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650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">
        <p14:prism isContent="1"/>
      </p:transition>
    </mc:Choice>
    <mc:Fallback xmlns="">
      <p:transition spd="slow" advClick="0" advTm="1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E5B70-BC1A-4B1A-B1D8-DD6C48BAE810}" type="datetimeFigureOut">
              <a:rPr lang="en-GB"/>
              <a:pPr>
                <a:defRPr/>
              </a:pPr>
              <a:t>07/09/2020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E2B73-2C08-4261-BA59-2C1DA937CA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619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">
        <p14:prism isContent="1"/>
      </p:transition>
    </mc:Choice>
    <mc:Fallback xmlns="">
      <p:transition spd="slow" advClick="0" advTm="1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0DC59-BBC3-4427-BF1C-F8A4BB6F15EB}" type="datetimeFigureOut">
              <a:rPr lang="en-GB"/>
              <a:pPr>
                <a:defRPr/>
              </a:pPr>
              <a:t>07/09/2020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6A53B-F77D-4A40-91B9-7560E0B394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315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">
        <p14:prism isContent="1"/>
      </p:transition>
    </mc:Choice>
    <mc:Fallback xmlns="">
      <p:transition spd="slow" advClick="0" advTm="1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1397D-55E1-4BAA-A1DF-35495D1B9918}" type="datetimeFigureOut">
              <a:rPr lang="en-GB"/>
              <a:pPr>
                <a:defRPr/>
              </a:pPr>
              <a:t>07/09/2020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79EDF-2EC9-4B65-A8BD-10078067B1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97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">
        <p14:prism isContent="1"/>
      </p:transition>
    </mc:Choice>
    <mc:Fallback xmlns="">
      <p:transition spd="slow" advClick="0" advTm="1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7E39A-1311-4863-9D09-93F15A4CE37F}" type="datetimeFigureOut">
              <a:rPr lang="en-GB"/>
              <a:pPr>
                <a:defRPr/>
              </a:pPr>
              <a:t>07/09/2020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9786B-5407-41DE-90C9-155A7FFC31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020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">
        <p14:prism isContent="1"/>
      </p:transition>
    </mc:Choice>
    <mc:Fallback xmlns="">
      <p:transition spd="slow" advClick="0" advTm="1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6A8D2-3E13-4F3C-B063-1DB73C38C61E}" type="datetimeFigureOut">
              <a:rPr lang="en-GB"/>
              <a:pPr>
                <a:defRPr/>
              </a:pPr>
              <a:t>07/09/2020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7B528-3A61-4DB3-90A7-8DEB93B567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35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">
        <p14:prism isContent="1"/>
      </p:transition>
    </mc:Choice>
    <mc:Fallback xmlns="">
      <p:transition spd="slow" advClick="0" advTm="1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9A920-5155-45D9-80EB-E912BD0BEE06}" type="datetimeFigureOut">
              <a:rPr lang="en-GB"/>
              <a:pPr>
                <a:defRPr/>
              </a:pPr>
              <a:t>07/09/2020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3287D-DE29-40B3-AB4F-FCB4CA850E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75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">
        <p14:prism isContent="1"/>
      </p:transition>
    </mc:Choice>
    <mc:Fallback xmlns="">
      <p:transition spd="slow" advClick="0" advTm="1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BF45E-567A-4976-88C0-C5E072E3B47B}" type="datetimeFigureOut">
              <a:rPr lang="en-GB"/>
              <a:pPr>
                <a:defRPr/>
              </a:pPr>
              <a:t>07/09/2020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B5F48-000D-4EEE-B0D6-05AF2A6299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95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">
        <p14:prism isContent="1"/>
      </p:transition>
    </mc:Choice>
    <mc:Fallback xmlns="">
      <p:transition spd="slow" advClick="0" advTm="1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2A2D0A-88C0-4B62-BBAA-F63572C95AD2}" type="datetimeFigureOut">
              <a:rPr lang="en-GB"/>
              <a:pPr>
                <a:defRPr/>
              </a:pPr>
              <a:t>07/09/2020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D52C6E-C1D8-4396-8D9A-4C3A621665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0">
        <p14:prism isContent="1"/>
      </p:transition>
    </mc:Choice>
    <mc:Fallback xmlns=""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Heart 4"/>
          <p:cNvSpPr/>
          <p:nvPr/>
        </p:nvSpPr>
        <p:spPr>
          <a:xfrm>
            <a:off x="1854436" y="595848"/>
            <a:ext cx="8708165" cy="5505849"/>
          </a:xfrm>
          <a:prstGeom prst="hear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Well come </a:t>
            </a:r>
          </a:p>
          <a:p>
            <a:pPr algn="ctr"/>
            <a:r>
              <a:rPr lang="en-GB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</a:p>
          <a:p>
            <a:pPr algn="ctr"/>
            <a:r>
              <a:rPr lang="en-GB" sz="36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</a:t>
            </a:r>
          </a:p>
          <a:p>
            <a:pPr algn="ctr"/>
            <a:r>
              <a:rPr lang="en-GB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Online class</a:t>
            </a:r>
          </a:p>
          <a:p>
            <a:pPr algn="ctr"/>
            <a:r>
              <a:rPr lang="en-GB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Best teacher in the world</a:t>
            </a:r>
          </a:p>
        </p:txBody>
      </p:sp>
    </p:spTree>
    <p:extLst>
      <p:ext uri="{BB962C8B-B14F-4D97-AF65-F5344CB8AC3E}">
        <p14:creationId xmlns:p14="http://schemas.microsoft.com/office/powerpoint/2010/main" val="1388238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">
        <p14:prism isContent="1"/>
      </p:transition>
    </mc:Choice>
    <mc:Fallback xmlns=""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088" y="1214438"/>
            <a:ext cx="9144000" cy="23876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96044"/>
            <a:ext cx="9144000" cy="165576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947873" y="3072680"/>
            <a:ext cx="472012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smtClean="0">
                <a:solidFill>
                  <a:srgbClr val="00B0F0"/>
                </a:solidFill>
              </a:rPr>
              <a:t> </a:t>
            </a:r>
            <a:r>
              <a:rPr lang="en-GB" sz="2400" b="1" dirty="0" smtClean="0">
                <a:solidFill>
                  <a:srgbClr val="00B0F0"/>
                </a:solidFill>
              </a:rPr>
              <a:t>Muhammad Ahsan Habib</a:t>
            </a:r>
            <a:endParaRPr lang="bn-BD" sz="2400" b="1" dirty="0" smtClean="0">
              <a:solidFill>
                <a:srgbClr val="00B0F0"/>
              </a:solidFill>
            </a:endParaRPr>
          </a:p>
          <a:p>
            <a:pPr algn="ctr"/>
            <a:r>
              <a:rPr lang="bn-BD" b="1" dirty="0" smtClean="0"/>
              <a:t>          </a:t>
            </a:r>
            <a:r>
              <a:rPr lang="en-GB" b="1" dirty="0" smtClean="0">
                <a:solidFill>
                  <a:srgbClr val="7030A0"/>
                </a:solidFill>
              </a:rPr>
              <a:t>Assistant Teacher</a:t>
            </a:r>
            <a:endParaRPr lang="bn-BD" b="1" dirty="0" smtClean="0">
              <a:solidFill>
                <a:srgbClr val="7030A0"/>
              </a:solidFill>
            </a:endParaRPr>
          </a:p>
          <a:p>
            <a:pPr algn="ctr"/>
            <a:r>
              <a:rPr lang="en-GB" b="1" dirty="0" err="1" smtClean="0"/>
              <a:t>Mohsenuddin</a:t>
            </a:r>
            <a:r>
              <a:rPr lang="en-GB" b="1" dirty="0" smtClean="0"/>
              <a:t> </a:t>
            </a:r>
            <a:r>
              <a:rPr lang="en-GB" b="1" dirty="0" err="1" smtClean="0"/>
              <a:t>Nuria</a:t>
            </a:r>
            <a:r>
              <a:rPr lang="en-GB" b="1" dirty="0" smtClean="0"/>
              <a:t> </a:t>
            </a:r>
            <a:r>
              <a:rPr lang="en-GB" b="1" dirty="0" err="1" smtClean="0"/>
              <a:t>Fazil</a:t>
            </a:r>
            <a:r>
              <a:rPr lang="en-GB" b="1" dirty="0" smtClean="0"/>
              <a:t> (Degree) Madrasah</a:t>
            </a:r>
            <a:endParaRPr lang="bn-BD" b="1" dirty="0" smtClean="0"/>
          </a:p>
          <a:p>
            <a:pPr algn="ctr"/>
            <a:r>
              <a:rPr lang="en-GB" b="1" dirty="0" err="1" smtClean="0">
                <a:solidFill>
                  <a:schemeClr val="accent2">
                    <a:lumMod val="75000"/>
                  </a:schemeClr>
                </a:solidFill>
              </a:rPr>
              <a:t>Bauphal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GB" b="1" dirty="0" err="1" smtClean="0">
                <a:solidFill>
                  <a:schemeClr val="accent2">
                    <a:lumMod val="75000"/>
                  </a:schemeClr>
                </a:solidFill>
              </a:rPr>
              <a:t>Patuakhal</a:t>
            </a:r>
            <a:r>
              <a:rPr lang="bn-BD" b="1" dirty="0" smtClean="0">
                <a:solidFill>
                  <a:schemeClr val="accent2">
                    <a:lumMod val="75000"/>
                  </a:schemeClr>
                </a:solidFill>
              </a:rPr>
              <a:t>i</a:t>
            </a:r>
          </a:p>
          <a:p>
            <a:pPr algn="ctr"/>
            <a:r>
              <a:rPr lang="en-GB" b="1" dirty="0" smtClean="0">
                <a:solidFill>
                  <a:srgbClr val="92D050"/>
                </a:solidFill>
              </a:rPr>
              <a:t>Mobile-01754755169</a:t>
            </a:r>
          </a:p>
          <a:p>
            <a:pPr algn="ctr"/>
            <a:r>
              <a:rPr lang="en-GB" b="1" dirty="0" smtClean="0">
                <a:solidFill>
                  <a:srgbClr val="FF0000"/>
                </a:solidFill>
              </a:rPr>
              <a:t>E-mail- ahsanhabib251281@gmail.com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827376" y="1030288"/>
            <a:ext cx="8537248" cy="940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TEACHER</a:t>
            </a:r>
            <a:endParaRPr lang="en-GB" sz="4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989" y="2408238"/>
            <a:ext cx="2857500" cy="2857500"/>
          </a:xfrm>
          <a:prstGeom prst="ellipse">
            <a:avLst/>
          </a:prstGeom>
          <a:ln w="190500" cap="rnd">
            <a:solidFill>
              <a:srgbClr val="00B05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relaxedInset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86280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">
        <p14:prism isContent="1"/>
      </p:transition>
    </mc:Choice>
    <mc:Fallback xmlns="">
      <p:transition spd="slow" advClick="0" advTm="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5" name="Oval 4"/>
          <p:cNvSpPr/>
          <p:nvPr/>
        </p:nvSpPr>
        <p:spPr>
          <a:xfrm>
            <a:off x="1524000" y="1030288"/>
            <a:ext cx="8698523" cy="1175360"/>
          </a:xfrm>
          <a:prstGeom prst="ellipse">
            <a:avLst/>
          </a:prstGeom>
          <a:solidFill>
            <a:schemeClr val="bg2">
              <a:lumMod val="1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GB" sz="4000" b="1">
                <a:solidFill>
                  <a:srgbClr val="FF0000"/>
                </a:solidFill>
              </a:rPr>
              <a:t>SUBJECT MATTER</a:t>
            </a:r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03938" y="2424113"/>
            <a:ext cx="5897562" cy="35512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Class- Nine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Subject- English 2nd paper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(Question Style</a:t>
            </a: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Marks Distribution</a:t>
            </a: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bn-BD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">
        <p14:prism isContent="1"/>
      </p:transition>
    </mc:Choice>
    <mc:Fallback xmlns=""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BD" sz="3200" b="1" u="sng" smtClean="0">
                <a:ea typeface="Vrinda"/>
              </a:rPr>
              <a:t/>
            </a:r>
            <a:br>
              <a:rPr lang="bn-BD" sz="3200" b="1" u="sng" smtClean="0">
                <a:ea typeface="Vrinda"/>
              </a:rPr>
            </a:br>
            <a:r>
              <a:rPr lang="en-GB" sz="2800" b="1" smtClean="0"/>
              <a:t> </a:t>
            </a:r>
            <a:r>
              <a:rPr lang="en-GB" sz="2800" smtClean="0"/>
              <a:t/>
            </a:r>
            <a:br>
              <a:rPr lang="en-GB" sz="2800" smtClean="0"/>
            </a:br>
            <a:r>
              <a:rPr lang="en-GB" sz="3200" b="1" smtClean="0"/>
              <a:t> </a:t>
            </a:r>
            <a:r>
              <a:rPr lang="en-GB" sz="3200" smtClean="0"/>
              <a:t/>
            </a:r>
            <a:br>
              <a:rPr lang="en-GB" sz="3200" smtClean="0"/>
            </a:br>
            <a:endParaRPr lang="en-GB" sz="4000" b="1" smtClean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172737"/>
            <a:ext cx="10317891" cy="7232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Subject: English </a:t>
            </a:r>
            <a:r>
              <a:rPr lang="bn-BD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2nd</a:t>
            </a:r>
            <a:r>
              <a:rPr lang="en-GB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GB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paper </a:t>
            </a:r>
            <a: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Subject </a:t>
            </a: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code-13</a:t>
            </a: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7</a:t>
            </a:r>
            <a: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GB" sz="40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Time: 3 hours</a:t>
            </a:r>
            <a: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GB" sz="4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Full Marks: 100</a:t>
            </a:r>
            <a:endParaRPr lang="bn-BD" sz="4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GB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Part-A</a:t>
            </a:r>
            <a:r>
              <a:rPr lang="en-GB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bn-BD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Grammer</a:t>
            </a:r>
            <a:endParaRPr lang="bn-BD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Marks</a:t>
            </a:r>
            <a:r>
              <a:rPr lang="bn-BD" sz="28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bn-BD" sz="28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60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n-BD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Part-</a:t>
            </a:r>
            <a:r>
              <a:rPr lang="bn-BD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</a:t>
            </a:r>
            <a:r>
              <a:rPr lang="en-GB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en-GB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Writing</a:t>
            </a:r>
            <a:endParaRPr lang="bn-BD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Marks</a:t>
            </a:r>
            <a:r>
              <a:rPr lang="bn-BD" sz="28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bn-BD" sz="28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40</a:t>
            </a:r>
            <a:endParaRPr lang="en-GB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GB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en-GB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">
        <p14:prism isContent="1"/>
      </p:transition>
    </mc:Choice>
    <mc:Fallback xmlns=""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4" name="TextBox 3"/>
          <p:cNvSpPr txBox="1"/>
          <p:nvPr/>
        </p:nvSpPr>
        <p:spPr>
          <a:xfrm>
            <a:off x="300790" y="0"/>
            <a:ext cx="11700710" cy="72943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n-BD" sz="3200" b="1" u="sng" dirty="0" smtClean="0">
              <a:solidFill>
                <a:srgbClr val="7030A0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n-BD" sz="3200" b="1" u="sng" dirty="0">
              <a:solidFill>
                <a:srgbClr val="7030A0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u="sng" dirty="0" smtClean="0">
                <a:solidFill>
                  <a:srgbClr val="7030A0"/>
                </a:solidFill>
              </a:rPr>
              <a:t>Marks</a:t>
            </a:r>
            <a:r>
              <a:rPr lang="bn-BD" sz="3200" b="1" u="sng" dirty="0">
                <a:solidFill>
                  <a:srgbClr val="7030A0"/>
                </a:solidFill>
              </a:rPr>
              <a:t>: </a:t>
            </a:r>
            <a:r>
              <a:rPr lang="bn-BD" sz="3200" b="1" u="sng" dirty="0" smtClean="0">
                <a:solidFill>
                  <a:srgbClr val="7030A0"/>
                </a:solidFill>
              </a:rPr>
              <a:t>60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n-BD" sz="3200" b="1" u="sng" dirty="0" smtClean="0">
              <a:solidFill>
                <a:srgbClr val="7030A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 1- Complete the following passage with suitable words from the box. You may need to change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the froms of some of the words. </a:t>
            </a:r>
            <a:r>
              <a:rPr lang="en-GB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bn-BD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 may use one word more then once .                                  0.5*10=5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 2- Fill in the blanks with suitable words .                                                                             	               0.5*10=5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Q.3- Make five sentences using parts of sentences from each colum of the table below .      	         1*5=5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Q.4- Complete the following text with right from of the verbs given in the box .                    	   0.5*10=5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Q.5- Change the narrative style of the following passage.                                                        		 5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Q.6- Change the sentences according to dorection .                                                         	                  1*10=10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Q.7- Complete the following sentences .                                                               		                    1*5=5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Q.8- Complete the text adding suffixes,prefixes or the both with the root word given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0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2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in the parenthesis   .                                                                                                                               0.5*10=5    </a:t>
            </a:r>
            <a:r>
              <a:rPr lang="bn-BD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Q.9- Make a question tag for each of the following sentences .                                         	                 1*5=5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Q.10- Complete the following passage using suitable connectors.                                                               1*5=5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Q.11- Use capitals and punctuation marks in the following text.                                                                   5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n-BD" sz="2000" dirty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n-BD" sz="2000" b="1" u="sng" dirty="0">
              <a:solidFill>
                <a:srgbClr val="FF0000"/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n-BD" sz="2000" b="1" u="sng" dirty="0">
              <a:solidFill>
                <a:srgbClr val="FF0000"/>
              </a:solidFill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i="1" dirty="0">
              <a:latin typeface="+mn-lt"/>
            </a:endParaRPr>
          </a:p>
        </p:txBody>
      </p:sp>
      <p:sp>
        <p:nvSpPr>
          <p:cNvPr id="2" name="Oval 1"/>
          <p:cNvSpPr/>
          <p:nvPr/>
        </p:nvSpPr>
        <p:spPr>
          <a:xfrm>
            <a:off x="2792628" y="0"/>
            <a:ext cx="6314302" cy="1000897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rgbClr val="FF0000"/>
                </a:solidFill>
              </a:rPr>
              <a:t>Part-A: </a:t>
            </a:r>
            <a:r>
              <a:rPr lang="bn-BD" sz="4000" b="1" dirty="0">
                <a:solidFill>
                  <a:srgbClr val="FF0000"/>
                </a:solidFill>
              </a:rPr>
              <a:t>Grammer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">
        <p14:prism isContent="1"/>
      </p:transition>
    </mc:Choice>
    <mc:Fallback xmlns=""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4" name="TextBox 3"/>
          <p:cNvSpPr txBox="1"/>
          <p:nvPr/>
        </p:nvSpPr>
        <p:spPr>
          <a:xfrm>
            <a:off x="419100" y="419100"/>
            <a:ext cx="11460163" cy="53860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n-BD" sz="40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n-BD" sz="1400" b="1" u="sng" dirty="0" smtClean="0">
              <a:solidFill>
                <a:srgbClr val="7030A0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n-BD" sz="1400" b="1" u="sng" dirty="0">
              <a:solidFill>
                <a:srgbClr val="7030A0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n-BD" sz="1400" b="1" u="sng" dirty="0" smtClean="0">
              <a:solidFill>
                <a:srgbClr val="7030A0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n-BD" sz="1400" b="1" u="sng" dirty="0">
              <a:solidFill>
                <a:srgbClr val="7030A0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n-BD" sz="1400" b="1" u="sng" dirty="0" smtClean="0">
              <a:solidFill>
                <a:srgbClr val="7030A0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n-BD" sz="1400" b="1" u="sng" dirty="0">
              <a:solidFill>
                <a:srgbClr val="7030A0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n-BD" sz="1400" b="1" u="sng" dirty="0" smtClean="0">
              <a:solidFill>
                <a:srgbClr val="7030A0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800" b="1" dirty="0" smtClean="0">
                <a:solidFill>
                  <a:srgbClr val="7030A0"/>
                </a:solidFill>
              </a:rPr>
              <a:t>      </a:t>
            </a:r>
            <a:r>
              <a:rPr lang="en-GB" sz="28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Marks</a:t>
            </a:r>
            <a:r>
              <a:rPr lang="bn-BD" sz="28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40</a:t>
            </a:r>
            <a:endParaRPr lang="en-GB" sz="2800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n-lt"/>
              </a:rPr>
              <a:t> </a:t>
            </a:r>
            <a:r>
              <a:rPr lang="bn-BD" dirty="0">
                <a:latin typeface="+mn-lt"/>
              </a:rPr>
              <a:t> </a:t>
            </a: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Q. 12- Write a CV with a cover letter                         10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bn-BD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Q. 13- Write an application or an E-mail                   10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bn-BD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Q. 14- Write a paragraph                                              10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bn-BD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Q. 15- Write a composition  out of three                  10</a:t>
            </a:r>
            <a:r>
              <a:rPr lang="bn-BD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bn-BD" sz="4000" dirty="0" smtClean="0">
                <a:solidFill>
                  <a:srgbClr val="7030A0"/>
                </a:solidFill>
                <a:latin typeface="+mn-lt"/>
              </a:rPr>
              <a:t>                          </a:t>
            </a:r>
            <a:endParaRPr lang="en-GB" sz="40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2" name="Oval 1"/>
          <p:cNvSpPr/>
          <p:nvPr/>
        </p:nvSpPr>
        <p:spPr>
          <a:xfrm>
            <a:off x="3930162" y="1195754"/>
            <a:ext cx="5477607" cy="106386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Part-</a:t>
            </a:r>
            <a:r>
              <a:rPr lang="bn-BD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GB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Writing</a:t>
            </a:r>
            <a:endParaRPr lang="bn-BD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">
        <p14:prism isContent="1"/>
      </p:transition>
    </mc:Choice>
    <mc:Fallback xmlns=""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/>
          <a:lstStyle/>
          <a:p>
            <a:endParaRPr lang="en-GB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4" name="TextBox 3"/>
          <p:cNvSpPr txBox="1"/>
          <p:nvPr/>
        </p:nvSpPr>
        <p:spPr>
          <a:xfrm>
            <a:off x="543697" y="-14288"/>
            <a:ext cx="11433991" cy="6894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Subject: </a:t>
            </a:r>
            <a:r>
              <a:rPr lang="en-GB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English</a:t>
            </a:r>
            <a:r>
              <a:rPr lang="bn-BD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2nd</a:t>
            </a:r>
            <a:r>
              <a:rPr lang="en-GB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GB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paper (</a:t>
            </a:r>
            <a:r>
              <a:rPr lang="en-GB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code-13</a:t>
            </a:r>
            <a:r>
              <a:rPr lang="bn-BD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7</a:t>
            </a:r>
            <a:r>
              <a:rPr lang="en-GB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</a:t>
            </a:r>
            <a:r>
              <a:rPr lang="en-GB" sz="3200" dirty="0" smtClean="0">
                <a:latin typeface="+mn-lt"/>
              </a:rPr>
              <a:t>        </a:t>
            </a:r>
            <a:endParaRPr lang="bn-BD" sz="3200" dirty="0"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Full Marks: 100 </a:t>
            </a:r>
            <a:r>
              <a:rPr lang="bn-BD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                                        </a:t>
            </a:r>
            <a:r>
              <a:rPr lang="en-GB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Time: 3 </a:t>
            </a:r>
            <a:r>
              <a:rPr lang="en-GB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hours</a:t>
            </a:r>
            <a:endParaRPr lang="bn-BD" sz="24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Test Item</a:t>
            </a: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                                                        </a:t>
            </a:r>
            <a:r>
              <a:rPr lang="bn-BD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             </a:t>
            </a: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GB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Item wise marks</a:t>
            </a:r>
            <a:endParaRPr lang="bn-BD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Part-A</a:t>
            </a:r>
            <a:r>
              <a:rPr lang="en-GB" sz="2400" b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bn-BD" sz="24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Grammer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 1- Complete the following passage with suitable words from the box. You may need to change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the froms of some of the words. </a:t>
            </a:r>
            <a:r>
              <a:rPr lang="en-GB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bn-BD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 may use one word more then once.             </a:t>
            </a:r>
            <a:r>
              <a:rPr lang="bn-BD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0.5*10=5</a:t>
            </a:r>
            <a:endParaRPr lang="bn-BD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 2- Fill in the blanks with suitable words.                                                                             	           </a:t>
            </a:r>
            <a:r>
              <a:rPr lang="bn-BD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0.5*10=5</a:t>
            </a:r>
            <a:endParaRPr lang="bn-BD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Q.3- Make five sentences using parts of sentences from each colum of the table below.      	</a:t>
            </a:r>
            <a:r>
              <a:rPr lang="bn-BD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1*5=5</a:t>
            </a:r>
            <a:endParaRPr lang="bn-BD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Q.4- Complete the following text with right from of the verbs given in the box.                    	</a:t>
            </a:r>
            <a:r>
              <a:rPr lang="bn-BD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0.5*10=5</a:t>
            </a:r>
            <a:endParaRPr lang="bn-BD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Q.5- Change the narrative style of the following passage.                                                        		</a:t>
            </a:r>
            <a:r>
              <a:rPr lang="bn-BD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5</a:t>
            </a:r>
            <a:endParaRPr lang="bn-BD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Q.6- Change the sentences according to dorection.                                                         	                </a:t>
            </a:r>
            <a:r>
              <a:rPr lang="bn-BD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1*10=10</a:t>
            </a:r>
            <a:endParaRPr lang="bn-BD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Q.7- Complete the following sentences.                                                               		       </a:t>
            </a:r>
            <a:r>
              <a:rPr lang="bn-BD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1*5=5</a:t>
            </a:r>
            <a:endParaRPr lang="bn-BD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Q.8- Complete the text adding suffixes,prefixes or the both with the root word given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in the parenthesis.          </a:t>
            </a:r>
            <a:r>
              <a:rPr lang="bn-BD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0.5*10=5    </a:t>
            </a:r>
            <a:r>
              <a:rPr lang="bn-BD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                                                                                                           </a:t>
            </a:r>
            <a:endParaRPr lang="bn-BD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Q.9- Make a question tag for each of the following sentences.                                         	       </a:t>
            </a:r>
            <a:r>
              <a:rPr lang="bn-B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1*5=5</a:t>
            </a:r>
            <a:endParaRPr lang="bn-B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Q.10- Complete the following passage using suitable connectors.                                     </a:t>
            </a:r>
            <a:r>
              <a:rPr lang="bn-BD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</a:t>
            </a:r>
            <a:r>
              <a:rPr lang="bn-BD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1*5=5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Q.11- Use capitals and punctuation marks in the following text.                                                 </a:t>
            </a:r>
            <a:r>
              <a:rPr lang="bn-BD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Part-D: Writing</a:t>
            </a:r>
            <a:endParaRPr lang="bn-BD" sz="2400" b="1" u="sng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bn-BD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12- Write a CV with a cover </a:t>
            </a:r>
            <a:r>
              <a:rPr lang="bn-B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letter .                                                                                                                      10</a:t>
            </a:r>
            <a:endParaRPr lang="bn-BD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 13- Write an application or an E-mail </a:t>
            </a:r>
            <a:r>
              <a:rPr lang="bn-BD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                                                                                       10</a:t>
            </a:r>
            <a:endParaRPr lang="bn-BD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Q. 14- Write a </a:t>
            </a:r>
            <a:r>
              <a:rPr lang="bn-BD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paragraph .                                                                                                                                      10</a:t>
            </a:r>
            <a:endParaRPr lang="bn-BD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 15- Write a composition  out of three </a:t>
            </a:r>
            <a:r>
              <a:rPr lang="bn-BD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                                                                                       </a:t>
            </a:r>
            <a:r>
              <a:rPr lang="bn-BD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bn-BD" sz="2000" b="1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">
        <p14:prism isContent="1"/>
      </p:transition>
    </mc:Choice>
    <mc:Fallback xmlns=""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4264" y="400469"/>
            <a:ext cx="9312442" cy="23876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rt 3"/>
          <p:cNvSpPr/>
          <p:nvPr/>
        </p:nvSpPr>
        <p:spPr>
          <a:xfrm>
            <a:off x="2362238" y="400469"/>
            <a:ext cx="7836494" cy="6171247"/>
          </a:xfrm>
          <a:prstGeom prst="hear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bye</a:t>
            </a:r>
          </a:p>
          <a:p>
            <a:pPr algn="ctr"/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(May </a:t>
            </a:r>
            <a:r>
              <a:rPr lang="en-US" sz="4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allah</a:t>
            </a: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bless you)</a:t>
            </a:r>
            <a:endParaRPr lang="en-GB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44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">
        <p14:prism isContent="1"/>
      </p:transition>
    </mc:Choice>
    <mc:Fallback xmlns=""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607</TotalTime>
  <Words>243</Words>
  <Application>Microsoft Office PowerPoint</Application>
  <PresentationFormat>Widescreen</PresentationFormat>
  <Paragraphs>83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Vrinda</vt:lpstr>
      <vt:lpstr>Office Theme</vt:lpstr>
      <vt:lpstr>PowerPoint Presentation</vt:lpstr>
      <vt:lpstr>PowerPoint Presentation</vt:lpstr>
      <vt:lpstr>PowerPoint Presentation</vt:lpstr>
      <vt:lpstr>    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123</cp:revision>
  <dcterms:created xsi:type="dcterms:W3CDTF">2020-08-08T09:58:13Z</dcterms:created>
  <dcterms:modified xsi:type="dcterms:W3CDTF">2020-09-07T11:50:22Z</dcterms:modified>
</cp:coreProperties>
</file>