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0"/>
  </p:notesMasterIdLst>
  <p:sldIdLst>
    <p:sldId id="273" r:id="rId2"/>
    <p:sldId id="290" r:id="rId3"/>
    <p:sldId id="291" r:id="rId4"/>
    <p:sldId id="300" r:id="rId5"/>
    <p:sldId id="301" r:id="rId6"/>
    <p:sldId id="292" r:id="rId7"/>
    <p:sldId id="280" r:id="rId8"/>
    <p:sldId id="282" r:id="rId9"/>
    <p:sldId id="294" r:id="rId10"/>
    <p:sldId id="302" r:id="rId11"/>
    <p:sldId id="298" r:id="rId12"/>
    <p:sldId id="296" r:id="rId13"/>
    <p:sldId id="299" r:id="rId14"/>
    <p:sldId id="304" r:id="rId15"/>
    <p:sldId id="305" r:id="rId16"/>
    <p:sldId id="306" r:id="rId17"/>
    <p:sldId id="263" r:id="rId18"/>
    <p:sldId id="27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0E9B"/>
    <a:srgbClr val="0C10A4"/>
    <a:srgbClr val="F61EF6"/>
    <a:srgbClr val="EE26D1"/>
    <a:srgbClr val="009900"/>
    <a:srgbClr val="E30F1E"/>
    <a:srgbClr val="24F055"/>
    <a:srgbClr val="00FF00"/>
    <a:srgbClr val="FF3300"/>
    <a:srgbClr val="F220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87971" autoAdjust="0"/>
  </p:normalViewPr>
  <p:slideViewPr>
    <p:cSldViewPr>
      <p:cViewPr>
        <p:scale>
          <a:sx n="66" d="100"/>
          <a:sy n="66" d="100"/>
        </p:scale>
        <p:origin x="966" y="2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BFEA83-8E15-4FE7-B0AD-95FAAAB451B5}" type="datetimeFigureOut">
              <a:rPr lang="en-US" smtClean="0"/>
              <a:pPr/>
              <a:t>9/7/2020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273960-BB4E-43C3-A9E0-C13F0879CE5D}" type="slidenum">
              <a:rPr lang="en-US" smtClean="0"/>
              <a:pPr/>
              <a:t>‹#›</a:t>
            </a:fld>
            <a:endParaRPr lang="en-US"/>
          </a:p>
        </p:txBody>
      </p:sp>
    </p:spTree>
    <p:extLst>
      <p:ext uri="{BB962C8B-B14F-4D97-AF65-F5344CB8AC3E}">
        <p14:creationId xmlns:p14="http://schemas.microsoft.com/office/powerpoint/2010/main" val="4194319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86939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27898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85949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43088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60966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26415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67586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89233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25342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807200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474548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9/7/2020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5659033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fi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 Id="rId9" Type="http://schemas.openxmlformats.org/officeDocument/2006/relationships/image" Target="../media/image27.jpg"/></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9.jfif"/><Relationship Id="rId4" Type="http://schemas.openxmlformats.org/officeDocument/2006/relationships/image" Target="../media/image3.jfif"/></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gif"/><Relationship Id="rId9" Type="http://schemas.openxmlformats.org/officeDocument/2006/relationships/image" Target="../media/image5.jfif"/></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613"/>
            <a:ext cx="9144000" cy="6858000"/>
          </a:xfrm>
          <a:prstGeom prst="rect">
            <a:avLst/>
          </a:prstGeom>
        </p:spPr>
      </p:pic>
      <p:sp>
        <p:nvSpPr>
          <p:cNvPr id="2" name="TextBox 1"/>
          <p:cNvSpPr txBox="1"/>
          <p:nvPr/>
        </p:nvSpPr>
        <p:spPr>
          <a:xfrm>
            <a:off x="0" y="0"/>
            <a:ext cx="9144000"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spc="-200" dirty="0" smtClean="0">
                <a:ln/>
                <a:solidFill>
                  <a:srgbClr val="FF0000"/>
                </a:solidFill>
              </a:rPr>
              <a:t>Welcome to Multimedia Classroom</a:t>
            </a:r>
            <a:endParaRPr lang="en-US" sz="4800" b="1" spc="-200" dirty="0">
              <a:ln/>
              <a:solidFill>
                <a:srgbClr val="FF0000"/>
              </a:solidFill>
            </a:endParaRPr>
          </a:p>
        </p:txBody>
      </p:sp>
      <p:sp>
        <p:nvSpPr>
          <p:cNvPr id="7" name="TextBox 6"/>
          <p:cNvSpPr txBox="1"/>
          <p:nvPr/>
        </p:nvSpPr>
        <p:spPr>
          <a:xfrm>
            <a:off x="2458" y="1107996"/>
            <a:ext cx="9141542" cy="4911804"/>
          </a:xfrm>
          <a:prstGeom prst="rect">
            <a:avLst/>
          </a:prstGeom>
          <a:blipFill dpi="0" rotWithShape="1">
            <a:blip r:embed="rId3">
              <a:extLst>
                <a:ext uri="{28A0092B-C50C-407E-A947-70E740481C1C}">
                  <a14:useLocalDpi xmlns:a14="http://schemas.microsoft.com/office/drawing/2010/main" val="0"/>
                </a:ext>
              </a:extLst>
            </a:blip>
            <a:srcRect/>
            <a:stretch>
              <a:fillRect/>
            </a:stretch>
          </a:blipFill>
          <a:effectLst>
            <a:glow rad="12700">
              <a:schemeClr val="accent1">
                <a:alpha val="40000"/>
              </a:schemeClr>
            </a:glow>
          </a:effectLst>
        </p:spPr>
        <p:txBody>
          <a:bodyPr wrap="square" rtlCol="0">
            <a:spAutoFit/>
          </a:bodyPr>
          <a:lstStyle/>
          <a:p>
            <a:pPr algn="ctr"/>
            <a:endParaRPr lang="en-US" sz="19900" dirty="0"/>
          </a:p>
        </p:txBody>
      </p:sp>
      <p:sp>
        <p:nvSpPr>
          <p:cNvPr id="9" name="Rectangle 8"/>
          <p:cNvSpPr/>
          <p:nvPr/>
        </p:nvSpPr>
        <p:spPr>
          <a:xfrm>
            <a:off x="4055325" y="1981200"/>
            <a:ext cx="5085046" cy="2646878"/>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r>
              <a:rPr lang="bn-BD" sz="16600" b="1" dirty="0">
                <a:ln w="28575">
                  <a:solidFill>
                    <a:srgbClr val="00FF00"/>
                  </a:solidFill>
                </a:ln>
                <a:solidFill>
                  <a:srgbClr val="009900"/>
                </a:solidFill>
                <a:latin typeface="NikoshBAN" pitchFamily="2" charset="0"/>
                <a:cs typeface="NikoshBAN" pitchFamily="2" charset="0"/>
              </a:rPr>
              <a:t>স্বাগতম</a:t>
            </a:r>
            <a:endParaRPr lang="en-US" sz="1050" b="1" dirty="0">
              <a:ln w="28575">
                <a:solidFill>
                  <a:srgbClr val="00FF00"/>
                </a:solidFill>
              </a:ln>
              <a:solidFill>
                <a:srgbClr val="009900"/>
              </a:solidFill>
            </a:endParaRPr>
          </a:p>
        </p:txBody>
      </p:sp>
      <p:sp>
        <p:nvSpPr>
          <p:cNvPr id="10" name="TextBox 9"/>
          <p:cNvSpPr txBox="1"/>
          <p:nvPr/>
        </p:nvSpPr>
        <p:spPr>
          <a:xfrm>
            <a:off x="0" y="6359553"/>
            <a:ext cx="9144000" cy="584775"/>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dirty="0" smtClean="0">
                <a:ln/>
                <a:solidFill>
                  <a:srgbClr val="002060"/>
                </a:solidFill>
              </a:rPr>
              <a:t>Dr. M A </a:t>
            </a:r>
            <a:r>
              <a:rPr lang="en-US" sz="3200" b="1" dirty="0" err="1" smtClean="0">
                <a:ln/>
                <a:solidFill>
                  <a:srgbClr val="002060"/>
                </a:solidFill>
              </a:rPr>
              <a:t>Khaleque</a:t>
            </a:r>
            <a:endParaRPr lang="en-US" sz="3200" b="1" dirty="0">
              <a:ln/>
              <a:solidFill>
                <a:srgbClr val="002060"/>
              </a:solidFill>
            </a:endParaRPr>
          </a:p>
        </p:txBody>
      </p:sp>
    </p:spTree>
    <p:extLst>
      <p:ext uri="{BB962C8B-B14F-4D97-AF65-F5344CB8AC3E}">
        <p14:creationId xmlns:p14="http://schemas.microsoft.com/office/powerpoint/2010/main" val="26477812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9" grpId="0"/>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97" y="1"/>
            <a:ext cx="9144000" cy="6848168"/>
          </a:xfrm>
          <a:prstGeom prst="rect">
            <a:avLst/>
          </a:prstGeom>
        </p:spPr>
      </p:pic>
      <p:sp>
        <p:nvSpPr>
          <p:cNvPr id="3" name="Rectangle 2"/>
          <p:cNvSpPr/>
          <p:nvPr/>
        </p:nvSpPr>
        <p:spPr>
          <a:xfrm>
            <a:off x="-29498" y="76200"/>
            <a:ext cx="4525297" cy="6477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E:\multimedia class\image\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7656" y="0"/>
            <a:ext cx="4666344" cy="655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6657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0" y="838200"/>
            <a:ext cx="8839200" cy="5509200"/>
          </a:xfrm>
          <a:prstGeom prst="rect">
            <a:avLst/>
          </a:prstGeom>
        </p:spPr>
        <p:txBody>
          <a:bodyPr wrap="square">
            <a:spAutoFit/>
          </a:bodyPr>
          <a:lstStyle/>
          <a:p>
            <a:pPr algn="just"/>
            <a:r>
              <a:rPr lang="en-US" sz="4400" dirty="0" err="1">
                <a:latin typeface="NikoshBAN" panose="02000000000000000000" pitchFamily="2" charset="0"/>
                <a:cs typeface="NikoshBAN" panose="02000000000000000000" pitchFamily="2" charset="0"/>
              </a:rPr>
              <a:t>পৃথিবীর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প্রায়</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সব</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দেশেই</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সরকার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কর্তৃক</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প্রতি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দশ</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বছর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পর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পর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আদম</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শুমারী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বা</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জনসংখ্যা</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গণনা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হয়ে</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থাকে</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আদম</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শুমারীতে</a:t>
            </a:r>
            <a:r>
              <a:rPr lang="bn-BD" sz="4400" dirty="0">
                <a:latin typeface="NikoshBAN" panose="02000000000000000000" pitchFamily="2" charset="0"/>
                <a:cs typeface="NikoshBAN" panose="02000000000000000000" pitchFamily="2" charset="0"/>
              </a:rPr>
              <a:t> </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দেশের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জনসংখ্যার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সার্বিক</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বন্টন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ব্যবস্থা</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যেমন-বিভিন্ন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বয়স</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ভিত্তিক</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জনসংখ্যার</a:t>
            </a:r>
            <a:r>
              <a:rPr lang="en-US" sz="4400" dirty="0">
                <a:latin typeface="NikoshBAN" panose="02000000000000000000" pitchFamily="2" charset="0"/>
                <a:cs typeface="NikoshBAN" panose="02000000000000000000" pitchFamily="2" charset="0"/>
              </a:rPr>
              <a:t> </a:t>
            </a:r>
            <a:r>
              <a:rPr lang="bn-BD" sz="4400" dirty="0">
                <a:latin typeface="NikoshBAN" panose="02000000000000000000" pitchFamily="2" charset="0"/>
                <a:cs typeface="NikoshBAN" panose="02000000000000000000" pitchFamily="2" charset="0"/>
              </a:rPr>
              <a:t>হিসাব, শিক্ষিত-অশিক্ষিত, বেকার-কর্মজীবি, বিবাহিত-অবিবাহিত, নর-নারী ইত্যাদি বিষয়ের তথ্য নিয়মতান্ত্রিকভাবে সংগ্রহ করা হয়ে থাকে।</a:t>
            </a:r>
            <a:endParaRPr lang="en-US" sz="4400" dirty="0">
              <a:latin typeface="NikoshBAN" panose="02000000000000000000" pitchFamily="2" charset="0"/>
              <a:cs typeface="NikoshBAN" panose="02000000000000000000" pitchFamily="2" charset="0"/>
            </a:endParaRPr>
          </a:p>
        </p:txBody>
      </p:sp>
      <p:sp>
        <p:nvSpPr>
          <p:cNvPr id="5" name="Rectangle 4"/>
          <p:cNvSpPr/>
          <p:nvPr/>
        </p:nvSpPr>
        <p:spPr>
          <a:xfrm>
            <a:off x="2743200" y="43543"/>
            <a:ext cx="2760692" cy="707886"/>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r>
              <a:rPr lang="en-US" sz="4000" b="1" dirty="0" err="1" smtClean="0">
                <a:ln/>
                <a:solidFill>
                  <a:srgbClr val="009900"/>
                </a:solidFill>
                <a:latin typeface="NikoshBAN" pitchFamily="2" charset="0"/>
                <a:cs typeface="NikoshBAN" pitchFamily="2" charset="0"/>
              </a:rPr>
              <a:t>আদম</a:t>
            </a:r>
            <a:r>
              <a:rPr lang="en-US" sz="4000" b="1" dirty="0" smtClean="0">
                <a:ln/>
                <a:solidFill>
                  <a:srgbClr val="009900"/>
                </a:solidFill>
                <a:latin typeface="NikoshBAN" pitchFamily="2" charset="0"/>
                <a:cs typeface="NikoshBAN" pitchFamily="2" charset="0"/>
              </a:rPr>
              <a:t> </a:t>
            </a:r>
            <a:r>
              <a:rPr lang="en-US" sz="4000" b="1" dirty="0" err="1" smtClean="0">
                <a:ln/>
                <a:solidFill>
                  <a:srgbClr val="009900"/>
                </a:solidFill>
                <a:latin typeface="NikoshBAN" pitchFamily="2" charset="0"/>
                <a:cs typeface="NikoshBAN" pitchFamily="2" charset="0"/>
              </a:rPr>
              <a:t>শুমারী</a:t>
            </a:r>
            <a:r>
              <a:rPr lang="bn-BD" sz="4000" b="1" dirty="0" smtClean="0">
                <a:ln/>
                <a:solidFill>
                  <a:srgbClr val="009900"/>
                </a:solidFill>
                <a:latin typeface="NikoshBAN" pitchFamily="2" charset="0"/>
                <a:cs typeface="NikoshBAN" pitchFamily="2" charset="0"/>
              </a:rPr>
              <a:t>ঃ  </a:t>
            </a:r>
            <a:r>
              <a:rPr lang="en-US" sz="4000" b="1" dirty="0" smtClean="0">
                <a:ln/>
                <a:solidFill>
                  <a:srgbClr val="009900"/>
                </a:solidFill>
                <a:latin typeface="NikoshBAN" pitchFamily="2" charset="0"/>
                <a:cs typeface="NikoshBAN" pitchFamily="2" charset="0"/>
              </a:rPr>
              <a:t> </a:t>
            </a:r>
            <a:endParaRPr lang="en-US" sz="4000" b="1" dirty="0">
              <a:ln/>
              <a:solidFill>
                <a:srgbClr val="009900"/>
              </a:solidFill>
              <a:latin typeface="NikoshBAN" pitchFamily="2" charset="0"/>
              <a:cs typeface="NikoshBAN" pitchFamily="2" charset="0"/>
            </a:endParaRPr>
          </a:p>
        </p:txBody>
      </p:sp>
    </p:spTree>
    <p:extLst>
      <p:ext uri="{BB962C8B-B14F-4D97-AF65-F5344CB8AC3E}">
        <p14:creationId xmlns:p14="http://schemas.microsoft.com/office/powerpoint/2010/main" val="13793646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16"/>
            <a:ext cx="9144000" cy="6874616"/>
          </a:xfrm>
          <a:prstGeom prst="rect">
            <a:avLst/>
          </a:prstGeom>
        </p:spPr>
      </p:pic>
      <p:sp>
        <p:nvSpPr>
          <p:cNvPr id="3" name="Rectangle 2"/>
          <p:cNvSpPr/>
          <p:nvPr/>
        </p:nvSpPr>
        <p:spPr>
          <a:xfrm>
            <a:off x="1765300" y="-16617"/>
            <a:ext cx="4572000" cy="584775"/>
          </a:xfrm>
          <a:prstGeom prst="rect">
            <a:avLst/>
          </a:prstGeom>
          <a:solidFill>
            <a:srgbClr val="92D050"/>
          </a:solidFill>
        </p:spPr>
        <p:txBody>
          <a:bodyPr wrap="square">
            <a:spAutoFit/>
          </a:bodyPr>
          <a:lstStyle/>
          <a:p>
            <a:pPr algn="ctr"/>
            <a:r>
              <a:rPr lang="bn-BD" sz="3200" dirty="0">
                <a:solidFill>
                  <a:srgbClr val="002060"/>
                </a:solidFill>
                <a:latin typeface="NikoshBAN" panose="02000000000000000000" pitchFamily="2" charset="0"/>
                <a:cs typeface="NikoshBAN" panose="02000000000000000000" pitchFamily="2" charset="0"/>
              </a:rPr>
              <a:t>জনমিতির নিবন্ধকরণ </a:t>
            </a:r>
            <a:r>
              <a:rPr lang="bn-BD" sz="3200" dirty="0" smtClean="0">
                <a:solidFill>
                  <a:srgbClr val="002060"/>
                </a:solidFill>
                <a:latin typeface="NikoshBAN" panose="02000000000000000000" pitchFamily="2" charset="0"/>
                <a:cs typeface="NikoshBAN" panose="02000000000000000000" pitchFamily="2" charset="0"/>
              </a:rPr>
              <a:t>বইঃ </a:t>
            </a:r>
            <a:endParaRPr lang="en-US" sz="3200" dirty="0">
              <a:solidFill>
                <a:srgbClr val="002060"/>
              </a:solidFill>
              <a:latin typeface="NikoshBAN" panose="02000000000000000000" pitchFamily="2" charset="0"/>
              <a:cs typeface="NikoshBAN" panose="02000000000000000000" pitchFamily="2" charset="0"/>
            </a:endParaRPr>
          </a:p>
        </p:txBody>
      </p:sp>
      <p:sp>
        <p:nvSpPr>
          <p:cNvPr id="4" name="Rectangle 3"/>
          <p:cNvSpPr/>
          <p:nvPr/>
        </p:nvSpPr>
        <p:spPr>
          <a:xfrm>
            <a:off x="4563418" y="4671437"/>
            <a:ext cx="4580582" cy="2186564"/>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95600" y="633311"/>
            <a:ext cx="3048000" cy="1957489"/>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63418" y="2680407"/>
            <a:ext cx="4555182" cy="1991029"/>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 y="4671437"/>
            <a:ext cx="4563419" cy="2186564"/>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40820"/>
            <a:ext cx="2819400" cy="1949980"/>
          </a:xfrm>
          <a:prstGeom prst="rect">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168536" y="640820"/>
            <a:ext cx="2823064" cy="1949980"/>
          </a:xfrm>
          <a:prstGeom prst="rect">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627" y="2690668"/>
            <a:ext cx="4559789" cy="1980768"/>
          </a:xfrm>
          <a:prstGeom prst="rect">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22826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in)">
                                      <p:cBhvr>
                                        <p:cTn id="21" dur="2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style.rotation</p:attrName>
                                        </p:attrNameLst>
                                      </p:cBhvr>
                                      <p:tavLst>
                                        <p:tav tm="0">
                                          <p:val>
                                            <p:fltVal val="90"/>
                                          </p:val>
                                        </p:tav>
                                        <p:tav tm="100000">
                                          <p:val>
                                            <p:fltVal val="0"/>
                                          </p:val>
                                        </p:tav>
                                      </p:tavLst>
                                    </p:anim>
                                    <p:animEffect transition="in" filter="fade">
                                      <p:cBhvr>
                                        <p:cTn id="29" dur="1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fltVal val="0"/>
                                          </p:val>
                                        </p:tav>
                                        <p:tav tm="100000">
                                          <p:val>
                                            <p:strVal val="#ppt_w"/>
                                          </p:val>
                                        </p:tav>
                                      </p:tavLst>
                                    </p:anim>
                                    <p:anim calcmode="lin" valueType="num">
                                      <p:cBhvr>
                                        <p:cTn id="35" dur="1000" fill="hold"/>
                                        <p:tgtEl>
                                          <p:spTgt spid="8"/>
                                        </p:tgtEl>
                                        <p:attrNameLst>
                                          <p:attrName>ppt_h</p:attrName>
                                        </p:attrNameLst>
                                      </p:cBhvr>
                                      <p:tavLst>
                                        <p:tav tm="0">
                                          <p:val>
                                            <p:fltVal val="0"/>
                                          </p:val>
                                        </p:tav>
                                        <p:tav tm="100000">
                                          <p:val>
                                            <p:strVal val="#ppt_h"/>
                                          </p:val>
                                        </p:tav>
                                      </p:tavLst>
                                    </p:anim>
                                    <p:anim calcmode="lin" valueType="num">
                                      <p:cBhvr>
                                        <p:cTn id="36" dur="1000" fill="hold"/>
                                        <p:tgtEl>
                                          <p:spTgt spid="8"/>
                                        </p:tgtEl>
                                        <p:attrNameLst>
                                          <p:attrName>style.rotation</p:attrName>
                                        </p:attrNameLst>
                                      </p:cBhvr>
                                      <p:tavLst>
                                        <p:tav tm="0">
                                          <p:val>
                                            <p:fltVal val="90"/>
                                          </p:val>
                                        </p:tav>
                                        <p:tav tm="100000">
                                          <p:val>
                                            <p:fltVal val="0"/>
                                          </p:val>
                                        </p:tav>
                                      </p:tavLst>
                                    </p:anim>
                                    <p:animEffect transition="in" filter="fade">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80">
                                          <p:stCondLst>
                                            <p:cond delay="0"/>
                                          </p:stCondLst>
                                        </p:cTn>
                                        <p:tgtEl>
                                          <p:spTgt spid="10"/>
                                        </p:tgtEl>
                                      </p:cBhvr>
                                    </p:animEffect>
                                    <p:anim calcmode="lin" valueType="num">
                                      <p:cBhvr>
                                        <p:cTn id="4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8" dur="26">
                                          <p:stCondLst>
                                            <p:cond delay="650"/>
                                          </p:stCondLst>
                                        </p:cTn>
                                        <p:tgtEl>
                                          <p:spTgt spid="10"/>
                                        </p:tgtEl>
                                      </p:cBhvr>
                                      <p:to x="100000" y="60000"/>
                                    </p:animScale>
                                    <p:animScale>
                                      <p:cBhvr>
                                        <p:cTn id="49" dur="166" decel="50000">
                                          <p:stCondLst>
                                            <p:cond delay="676"/>
                                          </p:stCondLst>
                                        </p:cTn>
                                        <p:tgtEl>
                                          <p:spTgt spid="10"/>
                                        </p:tgtEl>
                                      </p:cBhvr>
                                      <p:to x="100000" y="100000"/>
                                    </p:animScale>
                                    <p:animScale>
                                      <p:cBhvr>
                                        <p:cTn id="50" dur="26">
                                          <p:stCondLst>
                                            <p:cond delay="1312"/>
                                          </p:stCondLst>
                                        </p:cTn>
                                        <p:tgtEl>
                                          <p:spTgt spid="10"/>
                                        </p:tgtEl>
                                      </p:cBhvr>
                                      <p:to x="100000" y="80000"/>
                                    </p:animScale>
                                    <p:animScale>
                                      <p:cBhvr>
                                        <p:cTn id="51" dur="166" decel="50000">
                                          <p:stCondLst>
                                            <p:cond delay="1338"/>
                                          </p:stCondLst>
                                        </p:cTn>
                                        <p:tgtEl>
                                          <p:spTgt spid="10"/>
                                        </p:tgtEl>
                                      </p:cBhvr>
                                      <p:to x="100000" y="100000"/>
                                    </p:animScale>
                                    <p:animScale>
                                      <p:cBhvr>
                                        <p:cTn id="52" dur="26">
                                          <p:stCondLst>
                                            <p:cond delay="1642"/>
                                          </p:stCondLst>
                                        </p:cTn>
                                        <p:tgtEl>
                                          <p:spTgt spid="10"/>
                                        </p:tgtEl>
                                      </p:cBhvr>
                                      <p:to x="100000" y="90000"/>
                                    </p:animScale>
                                    <p:animScale>
                                      <p:cBhvr>
                                        <p:cTn id="53" dur="166" decel="50000">
                                          <p:stCondLst>
                                            <p:cond delay="1668"/>
                                          </p:stCondLst>
                                        </p:cTn>
                                        <p:tgtEl>
                                          <p:spTgt spid="10"/>
                                        </p:tgtEl>
                                      </p:cBhvr>
                                      <p:to x="100000" y="100000"/>
                                    </p:animScale>
                                    <p:animScale>
                                      <p:cBhvr>
                                        <p:cTn id="54" dur="26">
                                          <p:stCondLst>
                                            <p:cond delay="1808"/>
                                          </p:stCondLst>
                                        </p:cTn>
                                        <p:tgtEl>
                                          <p:spTgt spid="10"/>
                                        </p:tgtEl>
                                      </p:cBhvr>
                                      <p:to x="100000" y="95000"/>
                                    </p:animScale>
                                    <p:animScale>
                                      <p:cBhvr>
                                        <p:cTn id="55" dur="166" decel="50000">
                                          <p:stCondLst>
                                            <p:cond delay="1834"/>
                                          </p:stCondLst>
                                        </p:cTn>
                                        <p:tgtEl>
                                          <p:spTgt spid="10"/>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ipe(down)">
                                      <p:cBhvr>
                                        <p:cTn id="60" dur="580">
                                          <p:stCondLst>
                                            <p:cond delay="0"/>
                                          </p:stCondLst>
                                        </p:cTn>
                                        <p:tgtEl>
                                          <p:spTgt spid="4"/>
                                        </p:tgtEl>
                                      </p:cBhvr>
                                    </p:animEffect>
                                    <p:anim calcmode="lin" valueType="num">
                                      <p:cBhvr>
                                        <p:cTn id="6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6" dur="26">
                                          <p:stCondLst>
                                            <p:cond delay="650"/>
                                          </p:stCondLst>
                                        </p:cTn>
                                        <p:tgtEl>
                                          <p:spTgt spid="4"/>
                                        </p:tgtEl>
                                      </p:cBhvr>
                                      <p:to x="100000" y="60000"/>
                                    </p:animScale>
                                    <p:animScale>
                                      <p:cBhvr>
                                        <p:cTn id="67" dur="166" decel="50000">
                                          <p:stCondLst>
                                            <p:cond delay="676"/>
                                          </p:stCondLst>
                                        </p:cTn>
                                        <p:tgtEl>
                                          <p:spTgt spid="4"/>
                                        </p:tgtEl>
                                      </p:cBhvr>
                                      <p:to x="100000" y="100000"/>
                                    </p:animScale>
                                    <p:animScale>
                                      <p:cBhvr>
                                        <p:cTn id="68" dur="26">
                                          <p:stCondLst>
                                            <p:cond delay="1312"/>
                                          </p:stCondLst>
                                        </p:cTn>
                                        <p:tgtEl>
                                          <p:spTgt spid="4"/>
                                        </p:tgtEl>
                                      </p:cBhvr>
                                      <p:to x="100000" y="80000"/>
                                    </p:animScale>
                                    <p:animScale>
                                      <p:cBhvr>
                                        <p:cTn id="69" dur="166" decel="50000">
                                          <p:stCondLst>
                                            <p:cond delay="1338"/>
                                          </p:stCondLst>
                                        </p:cTn>
                                        <p:tgtEl>
                                          <p:spTgt spid="4"/>
                                        </p:tgtEl>
                                      </p:cBhvr>
                                      <p:to x="100000" y="100000"/>
                                    </p:animScale>
                                    <p:animScale>
                                      <p:cBhvr>
                                        <p:cTn id="70" dur="26">
                                          <p:stCondLst>
                                            <p:cond delay="1642"/>
                                          </p:stCondLst>
                                        </p:cTn>
                                        <p:tgtEl>
                                          <p:spTgt spid="4"/>
                                        </p:tgtEl>
                                      </p:cBhvr>
                                      <p:to x="100000" y="90000"/>
                                    </p:animScale>
                                    <p:animScale>
                                      <p:cBhvr>
                                        <p:cTn id="71" dur="166" decel="50000">
                                          <p:stCondLst>
                                            <p:cond delay="1668"/>
                                          </p:stCondLst>
                                        </p:cTn>
                                        <p:tgtEl>
                                          <p:spTgt spid="4"/>
                                        </p:tgtEl>
                                      </p:cBhvr>
                                      <p:to x="100000" y="100000"/>
                                    </p:animScale>
                                    <p:animScale>
                                      <p:cBhvr>
                                        <p:cTn id="72" dur="26">
                                          <p:stCondLst>
                                            <p:cond delay="1808"/>
                                          </p:stCondLst>
                                        </p:cTn>
                                        <p:tgtEl>
                                          <p:spTgt spid="4"/>
                                        </p:tgtEl>
                                      </p:cBhvr>
                                      <p:to x="100000" y="95000"/>
                                    </p:animScale>
                                    <p:animScale>
                                      <p:cBhvr>
                                        <p:cTn id="7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0" grpId="0" animBg="1"/>
      <p:bldP spid="12"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81116" y="1066800"/>
            <a:ext cx="9062884" cy="5262979"/>
          </a:xfrm>
          <a:prstGeom prst="rect">
            <a:avLst/>
          </a:prstGeom>
        </p:spPr>
        <p:txBody>
          <a:bodyPr wrap="square">
            <a:spAutoFit/>
          </a:bodyPr>
          <a:lstStyle/>
          <a:p>
            <a:pPr algn="just"/>
            <a:r>
              <a:rPr lang="en-US" sz="4800" dirty="0" err="1">
                <a:latin typeface="NikoshBAN" panose="02000000000000000000" pitchFamily="2" charset="0"/>
                <a:cs typeface="NikoshBAN" panose="02000000000000000000" pitchFamily="2" charset="0"/>
              </a:rPr>
              <a:t>পৃথিবীর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প্রায়</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সব</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দেশেই</a:t>
            </a:r>
            <a:r>
              <a:rPr lang="bn-BD" sz="4800" dirty="0">
                <a:latin typeface="NikoshBAN" panose="02000000000000000000" pitchFamily="2" charset="0"/>
                <a:cs typeface="NikoshBAN" panose="02000000000000000000" pitchFamily="2" charset="0"/>
              </a:rPr>
              <a:t> জন্ম, মৃত্যু, বিবাহ-বিচ্ছেদ ইত্যাদি বিষয়ের হিসাব সরকারীভাবে রেকর্ড বা নথিভূক্ত করে রাখে। জনমিতির নিবন্ধকরণ বই হতে নানাবিধ পরিসংখ্যান যেমন জন্ম তারিখ, ঠিকানা, ধর্ম, মৃত্যু সংখ্যা, বিবাহের সংখ্যা, বিবাহের তারিখ ইত্যাদি তথ্য পাওয়া যায়। </a:t>
            </a:r>
            <a:endParaRPr lang="en-US" sz="4800" dirty="0">
              <a:latin typeface="NikoshBAN" panose="02000000000000000000" pitchFamily="2" charset="0"/>
              <a:cs typeface="NikoshBAN" panose="02000000000000000000" pitchFamily="2" charset="0"/>
            </a:endParaRPr>
          </a:p>
        </p:txBody>
      </p:sp>
      <p:sp>
        <p:nvSpPr>
          <p:cNvPr id="5" name="Rectangle 4"/>
          <p:cNvSpPr/>
          <p:nvPr/>
        </p:nvSpPr>
        <p:spPr>
          <a:xfrm>
            <a:off x="2514600" y="249797"/>
            <a:ext cx="3568606" cy="584775"/>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3200" b="1" dirty="0">
                <a:ln/>
                <a:solidFill>
                  <a:srgbClr val="0C10A4"/>
                </a:solidFill>
                <a:latin typeface="NikoshBAN" panose="02000000000000000000" pitchFamily="2" charset="0"/>
                <a:cs typeface="NikoshBAN" panose="02000000000000000000" pitchFamily="2" charset="0"/>
              </a:rPr>
              <a:t>জনমিতির নিবন্ধকরণ বইঃ </a:t>
            </a:r>
            <a:endParaRPr lang="en-US" sz="3200" b="1" dirty="0">
              <a:ln/>
              <a:solidFill>
                <a:srgbClr val="0C10A4"/>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05621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Rectangle 1"/>
          <p:cNvSpPr/>
          <p:nvPr/>
        </p:nvSpPr>
        <p:spPr>
          <a:xfrm>
            <a:off x="0" y="76261"/>
            <a:ext cx="9144000" cy="6096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bn-BD" sz="3600" b="1" dirty="0" smtClean="0">
                <a:ln/>
                <a:solidFill>
                  <a:srgbClr val="A20E9B"/>
                </a:solidFill>
                <a:latin typeface="NikoshBAN" panose="02000000000000000000" pitchFamily="2" charset="0"/>
                <a:cs typeface="NikoshBAN" panose="02000000000000000000" pitchFamily="2" charset="0"/>
              </a:rPr>
              <a:t>জীব পরিসংখ্যানের পরিমাপ সমূহ </a:t>
            </a:r>
            <a:endParaRPr lang="en-US" sz="3600" b="1" dirty="0">
              <a:ln/>
              <a:solidFill>
                <a:srgbClr val="A20E9B"/>
              </a:solidFill>
              <a:latin typeface="NikoshBAN" panose="02000000000000000000" pitchFamily="2" charset="0"/>
              <a:cs typeface="NikoshBAN" panose="02000000000000000000" pitchFamily="2" charset="0"/>
            </a:endParaRPr>
          </a:p>
        </p:txBody>
      </p:sp>
      <p:sp>
        <p:nvSpPr>
          <p:cNvPr id="4" name="Rounded Rectangle 3"/>
          <p:cNvSpPr/>
          <p:nvPr/>
        </p:nvSpPr>
        <p:spPr>
          <a:xfrm>
            <a:off x="648002" y="1093642"/>
            <a:ext cx="7847995" cy="778900"/>
          </a:xfrm>
          <a:prstGeom prst="roundRect">
            <a:avLst/>
          </a:prstGeom>
          <a:solidFill>
            <a:srgbClr val="009900"/>
          </a:solid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rgbClr val="002060"/>
                </a:solidFill>
                <a:latin typeface="NikoshBAN" panose="02000000000000000000" pitchFamily="2" charset="0"/>
                <a:cs typeface="NikoshBAN" panose="02000000000000000000" pitchFamily="2" charset="0"/>
              </a:rPr>
              <a:t>জন্মহার-Birth Rate</a:t>
            </a:r>
            <a:endParaRPr lang="bn-BD" sz="4400" b="1" dirty="0">
              <a:solidFill>
                <a:srgbClr val="002060"/>
              </a:solidFill>
              <a:latin typeface="NikoshBAN" panose="02000000000000000000" pitchFamily="2" charset="0"/>
              <a:cs typeface="NikoshBAN" panose="02000000000000000000" pitchFamily="2" charset="0"/>
            </a:endParaRPr>
          </a:p>
        </p:txBody>
      </p:sp>
      <p:sp>
        <p:nvSpPr>
          <p:cNvPr id="6" name="Rounded Rectangle 5"/>
          <p:cNvSpPr/>
          <p:nvPr/>
        </p:nvSpPr>
        <p:spPr>
          <a:xfrm>
            <a:off x="648002" y="2083247"/>
            <a:ext cx="7847995" cy="783193"/>
          </a:xfrm>
          <a:prstGeom prst="roundRect">
            <a:avLst/>
          </a:prstGeom>
          <a:solidFill>
            <a:schemeClr val="tx1"/>
          </a:solidFill>
        </p:spPr>
        <p:txBody>
          <a:bodyPr wrap="square">
            <a:spAutoFit/>
          </a:bodyPr>
          <a:lstStyle/>
          <a:p>
            <a:r>
              <a:rPr lang="bn-BD" sz="40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মৃত্যু </a:t>
            </a:r>
            <a:r>
              <a:rPr lang="bn-BD" sz="40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হার </a:t>
            </a:r>
            <a:r>
              <a:rPr lang="bn-BD" sz="40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–Death Rate</a:t>
            </a:r>
            <a:endParaRPr lang="bn-BD" sz="40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7" name="Rounded Rectangle 6"/>
          <p:cNvSpPr/>
          <p:nvPr/>
        </p:nvSpPr>
        <p:spPr>
          <a:xfrm>
            <a:off x="648002" y="3097989"/>
            <a:ext cx="7847995" cy="1191816"/>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a:spAutoFit/>
          </a:bodyPr>
          <a:lstStyle/>
          <a:p>
            <a:r>
              <a:rPr lang="en-US" sz="3200" dirty="0" err="1" smtClean="0">
                <a:ln w="0"/>
                <a:solidFill>
                  <a:srgbClr val="0C10A4"/>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জনসংখ্যা</a:t>
            </a:r>
            <a:r>
              <a:rPr lang="en-US" sz="3200" dirty="0" smtClean="0">
                <a:ln w="0"/>
                <a:solidFill>
                  <a:srgbClr val="0C10A4"/>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3200" dirty="0" err="1" smtClean="0">
                <a:ln w="0"/>
                <a:solidFill>
                  <a:srgbClr val="0C10A4"/>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বৃদ্ধির</a:t>
            </a:r>
            <a:r>
              <a:rPr lang="bn-BD" sz="3200" dirty="0" smtClean="0">
                <a:ln w="0"/>
                <a:solidFill>
                  <a:srgbClr val="0C10A4"/>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bn-BD" sz="3200" dirty="0">
                <a:ln w="0"/>
                <a:solidFill>
                  <a:srgbClr val="0C10A4"/>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হার </a:t>
            </a:r>
            <a:r>
              <a:rPr lang="en-US" sz="3200" dirty="0" smtClean="0">
                <a:ln w="0"/>
                <a:solidFill>
                  <a:srgbClr val="0C10A4"/>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a:t>
            </a:r>
            <a:r>
              <a:rPr lang="en-US" sz="3200" dirty="0" err="1" smtClean="0">
                <a:ln w="0"/>
                <a:solidFill>
                  <a:srgbClr val="0C10A4"/>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Grouth</a:t>
            </a:r>
            <a:r>
              <a:rPr lang="en-US" sz="3200" dirty="0" smtClean="0">
                <a:ln w="0"/>
                <a:solidFill>
                  <a:srgbClr val="0C10A4"/>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Rate of Population</a:t>
            </a:r>
            <a:endParaRPr lang="bn-BD" sz="3200" dirty="0">
              <a:ln w="0"/>
              <a:solidFill>
                <a:srgbClr val="0C10A4"/>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
        <p:nvSpPr>
          <p:cNvPr id="8" name="Rounded Rectangle 7"/>
          <p:cNvSpPr/>
          <p:nvPr/>
        </p:nvSpPr>
        <p:spPr>
          <a:xfrm>
            <a:off x="648002" y="4538434"/>
            <a:ext cx="7847995" cy="646986"/>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a:spAutoFit/>
          </a:bodyPr>
          <a:lstStyle/>
          <a:p>
            <a:r>
              <a:rPr lang="en-US" sz="32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নির্ভরশীলতার</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অনুপাত</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–Dependency Ratio</a:t>
            </a:r>
            <a:endPar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Rounded Rectangle 8"/>
          <p:cNvSpPr/>
          <p:nvPr/>
        </p:nvSpPr>
        <p:spPr>
          <a:xfrm>
            <a:off x="677031" y="5434049"/>
            <a:ext cx="7818966" cy="646986"/>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p:spPr>
        <p:txBody>
          <a:bodyPr wrap="square">
            <a:spAutoFit/>
          </a:bodyPr>
          <a:lstStyle/>
          <a:p>
            <a:r>
              <a:rPr lang="en-US" sz="3200" dirty="0" err="1" smtClean="0">
                <a:ln w="0"/>
                <a:solidFill>
                  <a:srgbClr val="0C10A4"/>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লিঙ্গ</a:t>
            </a:r>
            <a:r>
              <a:rPr lang="en-US" sz="3200" dirty="0" smtClean="0">
                <a:ln w="0"/>
                <a:solidFill>
                  <a:srgbClr val="0C10A4"/>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3200" dirty="0" err="1" smtClean="0">
                <a:ln w="0"/>
                <a:solidFill>
                  <a:srgbClr val="0C10A4"/>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অনুপাত</a:t>
            </a:r>
            <a:r>
              <a:rPr lang="en-US" sz="3200" dirty="0" smtClean="0">
                <a:ln w="0"/>
                <a:solidFill>
                  <a:srgbClr val="0C10A4"/>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–Sex Ratio</a:t>
            </a:r>
            <a:endParaRPr lang="bn-BD" sz="3200" dirty="0">
              <a:ln w="0"/>
              <a:solidFill>
                <a:srgbClr val="0C10A4"/>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396158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90"/>
                                          </p:val>
                                        </p:tav>
                                        <p:tav tm="100000">
                                          <p:val>
                                            <p:fltVal val="0"/>
                                          </p:val>
                                        </p:tav>
                                      </p:tavLst>
                                    </p:anim>
                                    <p:animEffect transition="in" filter="fade">
                                      <p:cBhvr>
                                        <p:cTn id="31" dur="1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fltVal val="0"/>
                                          </p:val>
                                        </p:tav>
                                        <p:tav tm="100000">
                                          <p:val>
                                            <p:strVal val="#ppt_w"/>
                                          </p:val>
                                        </p:tav>
                                      </p:tavLst>
                                    </p:anim>
                                    <p:anim calcmode="lin" valueType="num">
                                      <p:cBhvr>
                                        <p:cTn id="37" dur="1000" fill="hold"/>
                                        <p:tgtEl>
                                          <p:spTgt spid="9"/>
                                        </p:tgtEl>
                                        <p:attrNameLst>
                                          <p:attrName>ppt_h</p:attrName>
                                        </p:attrNameLst>
                                      </p:cBhvr>
                                      <p:tavLst>
                                        <p:tav tm="0">
                                          <p:val>
                                            <p:fltVal val="0"/>
                                          </p:val>
                                        </p:tav>
                                        <p:tav tm="100000">
                                          <p:val>
                                            <p:strVal val="#ppt_h"/>
                                          </p:val>
                                        </p:tav>
                                      </p:tavLst>
                                    </p:anim>
                                    <p:anim calcmode="lin" valueType="num">
                                      <p:cBhvr>
                                        <p:cTn id="38" dur="1000" fill="hold"/>
                                        <p:tgtEl>
                                          <p:spTgt spid="9"/>
                                        </p:tgtEl>
                                        <p:attrNameLst>
                                          <p:attrName>style.rotation</p:attrName>
                                        </p:attrNameLst>
                                      </p:cBhvr>
                                      <p:tavLst>
                                        <p:tav tm="0">
                                          <p:val>
                                            <p:fltVal val="90"/>
                                          </p:val>
                                        </p:tav>
                                        <p:tav tm="100000">
                                          <p:val>
                                            <p:fltVal val="0"/>
                                          </p:val>
                                        </p:tav>
                                      </p:tavLst>
                                    </p:anim>
                                    <p:animEffect transition="in" filter="fade">
                                      <p:cBhvr>
                                        <p:cTn id="3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152400" y="838200"/>
            <a:ext cx="8839200" cy="5078313"/>
          </a:xfrm>
          <a:prstGeom prst="rect">
            <a:avLst/>
          </a:prstGeom>
          <a:noFill/>
        </p:spPr>
        <p:txBody>
          <a:bodyPr wrap="square" rtlCol="0">
            <a:spAutoFit/>
          </a:bodyPr>
          <a:lstStyle/>
          <a:p>
            <a:pPr marL="285750" indent="-285750">
              <a:buFont typeface="Wingdings" panose="05000000000000000000" pitchFamily="2" charset="2"/>
              <a:buChar char="q"/>
            </a:pPr>
            <a:r>
              <a:rPr lang="bn-BD" sz="4000" dirty="0" smtClean="0">
                <a:latin typeface="NikoshBAN" panose="02000000000000000000" pitchFamily="2" charset="0"/>
                <a:cs typeface="NikoshBAN" panose="02000000000000000000" pitchFamily="2" charset="0"/>
              </a:rPr>
              <a:t>স্থুলজন্মহার-</a:t>
            </a:r>
            <a:r>
              <a:rPr lang="bn-BD" sz="2800" dirty="0" smtClean="0">
                <a:latin typeface="NikoshBAN" panose="02000000000000000000" pitchFamily="2" charset="0"/>
                <a:cs typeface="NikoshBAN" panose="02000000000000000000" pitchFamily="2" charset="0"/>
              </a:rPr>
              <a:t>(</a:t>
            </a:r>
            <a:r>
              <a:rPr lang="bn-BD" sz="2800" dirty="0" smtClean="0">
                <a:solidFill>
                  <a:srgbClr val="F61EF6"/>
                </a:solidFill>
                <a:latin typeface="NikoshBAN" panose="02000000000000000000" pitchFamily="2" charset="0"/>
                <a:cs typeface="NikoshBAN" panose="02000000000000000000" pitchFamily="2" charset="0"/>
              </a:rPr>
              <a:t>Crude Birth Rate-</a:t>
            </a:r>
            <a:r>
              <a:rPr lang="bn-BD" sz="2800" b="1" dirty="0" smtClean="0">
                <a:solidFill>
                  <a:srgbClr val="F61EF6"/>
                </a:solidFill>
                <a:latin typeface="NikoshBAN" panose="02000000000000000000" pitchFamily="2" charset="0"/>
                <a:cs typeface="NikoshBAN" panose="02000000000000000000" pitchFamily="2" charset="0"/>
              </a:rPr>
              <a:t>CBR</a:t>
            </a:r>
            <a:r>
              <a:rPr lang="bn-BD" sz="2800" dirty="0" smtClean="0">
                <a:latin typeface="NikoshBAN" panose="02000000000000000000" pitchFamily="2" charset="0"/>
                <a:cs typeface="NikoshBAN" panose="02000000000000000000" pitchFamily="2" charset="0"/>
              </a:rPr>
              <a:t>)</a:t>
            </a:r>
          </a:p>
          <a:p>
            <a:pPr marL="285750" indent="-285750">
              <a:buFont typeface="Wingdings" panose="05000000000000000000" pitchFamily="2" charset="2"/>
              <a:buChar char="q"/>
            </a:pPr>
            <a:r>
              <a:rPr lang="bn-BD" sz="3200" dirty="0">
                <a:latin typeface="NikoshBAN" panose="02000000000000000000" pitchFamily="2" charset="0"/>
                <a:cs typeface="NikoshBAN" panose="02000000000000000000" pitchFamily="2" charset="0"/>
              </a:rPr>
              <a:t>বয়ঃনির্দিষ্ট </a:t>
            </a:r>
            <a:r>
              <a:rPr lang="bn-BD" sz="3200" dirty="0" smtClean="0">
                <a:latin typeface="NikoshBAN" panose="02000000000000000000" pitchFamily="2" charset="0"/>
                <a:cs typeface="NikoshBAN" panose="02000000000000000000" pitchFamily="2" charset="0"/>
              </a:rPr>
              <a:t>প্রজননহার-</a:t>
            </a:r>
            <a:r>
              <a:rPr lang="bn-BD" sz="2400" dirty="0" smtClean="0">
                <a:latin typeface="NikoshBAN" panose="02000000000000000000" pitchFamily="2" charset="0"/>
                <a:cs typeface="NikoshBAN" panose="02000000000000000000" pitchFamily="2" charset="0"/>
              </a:rPr>
              <a:t>(</a:t>
            </a:r>
            <a:r>
              <a:rPr lang="bn-BD" sz="2400" dirty="0" smtClean="0">
                <a:solidFill>
                  <a:srgbClr val="F61EF6"/>
                </a:solidFill>
                <a:latin typeface="NikoshBAN" panose="02000000000000000000" pitchFamily="2" charset="0"/>
                <a:cs typeface="NikoshBAN" panose="02000000000000000000" pitchFamily="2" charset="0"/>
              </a:rPr>
              <a:t>Age Specific Fertility Rate-</a:t>
            </a:r>
            <a:r>
              <a:rPr lang="bn-BD" sz="2400" b="1" dirty="0" smtClean="0">
                <a:solidFill>
                  <a:srgbClr val="F61EF6"/>
                </a:solidFill>
                <a:latin typeface="NikoshBAN" panose="02000000000000000000" pitchFamily="2" charset="0"/>
                <a:cs typeface="NikoshBAN" panose="02000000000000000000" pitchFamily="2" charset="0"/>
              </a:rPr>
              <a:t>ASFR</a:t>
            </a:r>
            <a:r>
              <a:rPr lang="bn-BD" sz="2400" dirty="0">
                <a:latin typeface="NikoshBAN" panose="02000000000000000000" pitchFamily="2" charset="0"/>
                <a:cs typeface="NikoshBAN" panose="02000000000000000000" pitchFamily="2" charset="0"/>
              </a:rPr>
              <a:t>)</a:t>
            </a:r>
            <a:endParaRPr lang="bn-BD" sz="2800" dirty="0">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q"/>
            </a:pPr>
            <a:r>
              <a:rPr lang="bn-BD" sz="3600" dirty="0" smtClean="0">
                <a:latin typeface="NikoshBAN" panose="02000000000000000000" pitchFamily="2" charset="0"/>
                <a:cs typeface="NikoshBAN" panose="02000000000000000000" pitchFamily="2" charset="0"/>
              </a:rPr>
              <a:t>সাধারণ প্রজনন হার </a:t>
            </a:r>
            <a:r>
              <a:rPr lang="bn-BD" sz="36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a:t>
            </a:r>
            <a:r>
              <a:rPr lang="bn-BD" sz="2800" dirty="0">
                <a:solidFill>
                  <a:srgbClr val="F61EF6"/>
                </a:solidFill>
                <a:latin typeface="NikoshBAN" panose="02000000000000000000" pitchFamily="2" charset="0"/>
                <a:cs typeface="NikoshBAN" panose="02000000000000000000" pitchFamily="2" charset="0"/>
              </a:rPr>
              <a:t>General Fertility Rate-</a:t>
            </a:r>
            <a:r>
              <a:rPr lang="bn-BD" sz="2800" b="1" dirty="0">
                <a:solidFill>
                  <a:srgbClr val="F61EF6"/>
                </a:solidFill>
                <a:latin typeface="NikoshBAN" panose="02000000000000000000" pitchFamily="2" charset="0"/>
                <a:cs typeface="NikoshBAN" panose="02000000000000000000" pitchFamily="2" charset="0"/>
              </a:rPr>
              <a:t>GFR</a:t>
            </a:r>
            <a:r>
              <a:rPr lang="bn-BD" sz="2800" dirty="0" smtClean="0">
                <a:solidFill>
                  <a:srgbClr val="F61EF6"/>
                </a:solidFill>
                <a:latin typeface="NikoshBAN" panose="02000000000000000000" pitchFamily="2" charset="0"/>
                <a:cs typeface="NikoshBAN" panose="02000000000000000000" pitchFamily="2" charset="0"/>
              </a:rPr>
              <a:t>)</a:t>
            </a:r>
          </a:p>
          <a:p>
            <a:pPr marL="285750" indent="-285750">
              <a:buFont typeface="Wingdings" panose="05000000000000000000" pitchFamily="2" charset="2"/>
              <a:buChar char="q"/>
            </a:pPr>
            <a:r>
              <a:rPr lang="bn-BD" sz="4000" dirty="0" smtClean="0">
                <a:latin typeface="NikoshBAN" panose="02000000000000000000" pitchFamily="2" charset="0"/>
                <a:cs typeface="NikoshBAN" panose="02000000000000000000" pitchFamily="2" charset="0"/>
              </a:rPr>
              <a:t>মোট প্রজনন হার-</a:t>
            </a:r>
            <a:r>
              <a:rPr lang="bn-BD" sz="2800" dirty="0" smtClean="0">
                <a:latin typeface="NikoshBAN" panose="02000000000000000000" pitchFamily="2" charset="0"/>
                <a:cs typeface="NikoshBAN" panose="02000000000000000000" pitchFamily="2" charset="0"/>
              </a:rPr>
              <a:t>(</a:t>
            </a:r>
            <a:r>
              <a:rPr lang="bn-BD" sz="2800" dirty="0" smtClean="0">
                <a:solidFill>
                  <a:srgbClr val="F61EF6"/>
                </a:solidFill>
                <a:latin typeface="NikoshBAN" panose="02000000000000000000" pitchFamily="2" charset="0"/>
                <a:cs typeface="NikoshBAN" panose="02000000000000000000" pitchFamily="2" charset="0"/>
              </a:rPr>
              <a:t>Total Fertility Rate-</a:t>
            </a:r>
            <a:r>
              <a:rPr lang="bn-BD" sz="2800" b="1" dirty="0" smtClean="0">
                <a:solidFill>
                  <a:srgbClr val="F61EF6"/>
                </a:solidFill>
                <a:latin typeface="NikoshBAN" panose="02000000000000000000" pitchFamily="2" charset="0"/>
                <a:cs typeface="NikoshBAN" panose="02000000000000000000" pitchFamily="2" charset="0"/>
              </a:rPr>
              <a:t>TFR</a:t>
            </a:r>
            <a:r>
              <a:rPr lang="bn-BD" sz="2800" dirty="0" smtClean="0">
                <a:latin typeface="NikoshBAN" panose="02000000000000000000" pitchFamily="2" charset="0"/>
                <a:cs typeface="NikoshBAN" panose="02000000000000000000" pitchFamily="2" charset="0"/>
              </a:rPr>
              <a:t>)</a:t>
            </a:r>
          </a:p>
          <a:p>
            <a:pPr marL="285750" indent="-285750">
              <a:buFont typeface="Wingdings" panose="05000000000000000000" pitchFamily="2" charset="2"/>
              <a:buChar char="q"/>
            </a:pPr>
            <a:r>
              <a:rPr lang="bn-BD" sz="4000" dirty="0" smtClean="0">
                <a:latin typeface="NikoshBAN" panose="02000000000000000000" pitchFamily="2" charset="0"/>
                <a:cs typeface="NikoshBAN" panose="02000000000000000000" pitchFamily="2" charset="0"/>
              </a:rPr>
              <a:t>বৈবাহিক বয়ঃনির্দিষ্ট প্রজননহার-</a:t>
            </a:r>
          </a:p>
          <a:p>
            <a:r>
              <a:rPr lang="bn-BD" sz="2800" dirty="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      </a:t>
            </a:r>
            <a:r>
              <a:rPr lang="bn-BD" sz="2800" dirty="0" smtClean="0">
                <a:solidFill>
                  <a:srgbClr val="F61EF6"/>
                </a:solidFill>
                <a:latin typeface="NikoshBAN" panose="02000000000000000000" pitchFamily="2" charset="0"/>
                <a:cs typeface="NikoshBAN" panose="02000000000000000000" pitchFamily="2" charset="0"/>
              </a:rPr>
              <a:t>(Marital </a:t>
            </a:r>
            <a:r>
              <a:rPr lang="bn-BD" sz="2800" dirty="0">
                <a:solidFill>
                  <a:srgbClr val="F61EF6"/>
                </a:solidFill>
                <a:latin typeface="NikoshBAN" panose="02000000000000000000" pitchFamily="2" charset="0"/>
                <a:cs typeface="NikoshBAN" panose="02000000000000000000" pitchFamily="2" charset="0"/>
              </a:rPr>
              <a:t>Age Specific Fertility </a:t>
            </a:r>
            <a:r>
              <a:rPr lang="bn-BD" sz="2800" dirty="0" smtClean="0">
                <a:solidFill>
                  <a:srgbClr val="F61EF6"/>
                </a:solidFill>
                <a:latin typeface="NikoshBAN" panose="02000000000000000000" pitchFamily="2" charset="0"/>
                <a:cs typeface="NikoshBAN" panose="02000000000000000000" pitchFamily="2" charset="0"/>
              </a:rPr>
              <a:t>Rate-</a:t>
            </a:r>
            <a:r>
              <a:rPr lang="bn-BD" sz="2800" b="1" dirty="0" smtClean="0">
                <a:solidFill>
                  <a:srgbClr val="F61EF6"/>
                </a:solidFill>
                <a:latin typeface="NikoshBAN" panose="02000000000000000000" pitchFamily="2" charset="0"/>
                <a:cs typeface="NikoshBAN" panose="02000000000000000000" pitchFamily="2" charset="0"/>
              </a:rPr>
              <a:t>MASFR</a:t>
            </a:r>
            <a:r>
              <a:rPr lang="bn-BD" sz="2800" dirty="0">
                <a:solidFill>
                  <a:srgbClr val="F61EF6"/>
                </a:solidFill>
                <a:latin typeface="NikoshBAN" panose="02000000000000000000" pitchFamily="2" charset="0"/>
                <a:cs typeface="NikoshBAN" panose="02000000000000000000" pitchFamily="2" charset="0"/>
              </a:rPr>
              <a:t>)</a:t>
            </a:r>
            <a:endParaRPr lang="bn-BD" sz="5400" dirty="0">
              <a:solidFill>
                <a:srgbClr val="F61EF6"/>
              </a:solidFill>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q"/>
            </a:pPr>
            <a:r>
              <a:rPr lang="bn-BD" sz="4000" dirty="0" smtClean="0">
                <a:latin typeface="NikoshBAN" panose="02000000000000000000" pitchFamily="2" charset="0"/>
                <a:cs typeface="NikoshBAN" panose="02000000000000000000" pitchFamily="2" charset="0"/>
              </a:rPr>
              <a:t>সঞ্চয়িত </a:t>
            </a:r>
            <a:r>
              <a:rPr lang="bn-BD" sz="4000" dirty="0">
                <a:latin typeface="NikoshBAN" panose="02000000000000000000" pitchFamily="2" charset="0"/>
                <a:cs typeface="NikoshBAN" panose="02000000000000000000" pitchFamily="2" charset="0"/>
              </a:rPr>
              <a:t>বয়ঃনির্দিষ্ট </a:t>
            </a:r>
            <a:r>
              <a:rPr lang="bn-BD" sz="4000" dirty="0" smtClean="0">
                <a:latin typeface="NikoshBAN" panose="02000000000000000000" pitchFamily="2" charset="0"/>
                <a:cs typeface="NikoshBAN" panose="02000000000000000000" pitchFamily="2" charset="0"/>
              </a:rPr>
              <a:t>প্রজননহার-</a:t>
            </a:r>
          </a:p>
          <a:p>
            <a:r>
              <a:rPr lang="bn-BD" sz="2800" dirty="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  </a:t>
            </a:r>
            <a:r>
              <a:rPr lang="bn-BD" sz="2800" dirty="0" smtClean="0">
                <a:solidFill>
                  <a:srgbClr val="F61EF6"/>
                </a:solidFill>
                <a:latin typeface="NikoshBAN" panose="02000000000000000000" pitchFamily="2" charset="0"/>
                <a:cs typeface="NikoshBAN" panose="02000000000000000000" pitchFamily="2" charset="0"/>
              </a:rPr>
              <a:t>(Cumulative Age </a:t>
            </a:r>
            <a:r>
              <a:rPr lang="bn-BD" sz="2800" dirty="0">
                <a:solidFill>
                  <a:srgbClr val="F61EF6"/>
                </a:solidFill>
                <a:latin typeface="NikoshBAN" panose="02000000000000000000" pitchFamily="2" charset="0"/>
                <a:cs typeface="NikoshBAN" panose="02000000000000000000" pitchFamily="2" charset="0"/>
              </a:rPr>
              <a:t>Specific Fertility Rate-</a:t>
            </a:r>
            <a:r>
              <a:rPr lang="bn-BD" sz="2800" b="1" dirty="0">
                <a:solidFill>
                  <a:srgbClr val="F61EF6"/>
                </a:solidFill>
                <a:latin typeface="NikoshBAN" panose="02000000000000000000" pitchFamily="2" charset="0"/>
                <a:cs typeface="NikoshBAN" panose="02000000000000000000" pitchFamily="2" charset="0"/>
              </a:rPr>
              <a:t>ASFR</a:t>
            </a:r>
            <a:r>
              <a:rPr lang="bn-BD" sz="2800" dirty="0">
                <a:solidFill>
                  <a:srgbClr val="F61EF6"/>
                </a:solidFill>
                <a:latin typeface="NikoshBAN" panose="02000000000000000000" pitchFamily="2" charset="0"/>
                <a:cs typeface="NikoshBAN" panose="02000000000000000000" pitchFamily="2" charset="0"/>
              </a:rPr>
              <a:t>)</a:t>
            </a:r>
            <a:endParaRPr lang="bn-BD" sz="3200" dirty="0">
              <a:solidFill>
                <a:srgbClr val="F61EF6"/>
              </a:solidFill>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q"/>
            </a:pPr>
            <a:r>
              <a:rPr lang="bn-BD" sz="4000" dirty="0" smtClean="0">
                <a:latin typeface="NikoshBAN" panose="02000000000000000000" pitchFamily="2" charset="0"/>
                <a:cs typeface="NikoshBAN" panose="02000000000000000000" pitchFamily="2" charset="0"/>
              </a:rPr>
              <a:t>আদর্শ জন্মহার-</a:t>
            </a:r>
            <a:r>
              <a:rPr lang="bn-BD" sz="2800" dirty="0" smtClean="0">
                <a:solidFill>
                  <a:srgbClr val="F61EF6"/>
                </a:solidFill>
                <a:latin typeface="NikoshBAN" panose="02000000000000000000" pitchFamily="2" charset="0"/>
                <a:cs typeface="NikoshBAN" panose="02000000000000000000" pitchFamily="2" charset="0"/>
              </a:rPr>
              <a:t>(Standardised Birth Rate-</a:t>
            </a:r>
            <a:r>
              <a:rPr lang="bn-BD" sz="2800" b="1" dirty="0" smtClean="0">
                <a:solidFill>
                  <a:srgbClr val="F61EF6"/>
                </a:solidFill>
                <a:latin typeface="NikoshBAN" panose="02000000000000000000" pitchFamily="2" charset="0"/>
                <a:cs typeface="NikoshBAN" panose="02000000000000000000" pitchFamily="2" charset="0"/>
              </a:rPr>
              <a:t>SBR</a:t>
            </a:r>
            <a:r>
              <a:rPr lang="bn-BD" sz="2800" dirty="0" smtClean="0">
                <a:solidFill>
                  <a:srgbClr val="F61EF6"/>
                </a:solidFill>
                <a:latin typeface="NikoshBAN" panose="02000000000000000000" pitchFamily="2" charset="0"/>
                <a:cs typeface="NikoshBAN" panose="02000000000000000000" pitchFamily="2" charset="0"/>
              </a:rPr>
              <a:t>)</a:t>
            </a:r>
            <a:r>
              <a:rPr lang="bn-BD" dirty="0" smtClean="0">
                <a:solidFill>
                  <a:srgbClr val="F61EF6"/>
                </a:solidFill>
                <a:latin typeface="NikoshBAN" panose="02000000000000000000" pitchFamily="2" charset="0"/>
                <a:cs typeface="NikoshBAN" panose="02000000000000000000" pitchFamily="2" charset="0"/>
              </a:rPr>
              <a:t> 	</a:t>
            </a:r>
            <a:endParaRPr lang="en-US" dirty="0">
              <a:solidFill>
                <a:srgbClr val="F61EF6"/>
              </a:solidFill>
              <a:latin typeface="NikoshBAN" panose="02000000000000000000" pitchFamily="2" charset="0"/>
              <a:cs typeface="NikoshBAN" panose="02000000000000000000" pitchFamily="2" charset="0"/>
            </a:endParaRPr>
          </a:p>
        </p:txBody>
      </p:sp>
      <p:sp>
        <p:nvSpPr>
          <p:cNvPr id="3" name="Rectangle 2"/>
          <p:cNvSpPr/>
          <p:nvPr/>
        </p:nvSpPr>
        <p:spPr>
          <a:xfrm>
            <a:off x="1981200" y="95935"/>
            <a:ext cx="3748142" cy="646331"/>
          </a:xfrm>
          <a:prstGeom prst="rect">
            <a:avLst/>
          </a:prstGeom>
        </p:spPr>
        <p:txBody>
          <a:bodyPr wrap="none">
            <a:spAutoFit/>
          </a:bodyPr>
          <a:lstStyle/>
          <a:p>
            <a:pPr algn="ctr"/>
            <a:r>
              <a:rPr lang="bn-BD" sz="3600" b="1" dirty="0">
                <a:solidFill>
                  <a:srgbClr val="FF0000"/>
                </a:solidFill>
                <a:latin typeface="NikoshBAN" panose="02000000000000000000" pitchFamily="2" charset="0"/>
                <a:cs typeface="NikoshBAN" panose="02000000000000000000" pitchFamily="2" charset="0"/>
              </a:rPr>
              <a:t>জন্মহার-Birth Rate</a:t>
            </a:r>
          </a:p>
        </p:txBody>
      </p:sp>
    </p:spTree>
    <p:extLst>
      <p:ext uri="{BB962C8B-B14F-4D97-AF65-F5344CB8AC3E}">
        <p14:creationId xmlns:p14="http://schemas.microsoft.com/office/powerpoint/2010/main" val="23226856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0-#ppt_h/2"/>
                                          </p:val>
                                        </p:tav>
                                        <p:tav tm="100000">
                                          <p:val>
                                            <p:strVal val="#ppt_y"/>
                                          </p:val>
                                        </p:tav>
                                      </p:tavLst>
                                    </p:anim>
                                  </p:childTnLst>
                                </p:cTn>
                              </p:par>
                              <p:par>
                                <p:cTn id="39" presetID="2" presetClass="entr" presetSubtype="3" fill="hold" nodeType="with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 calcmode="lin" valueType="num">
                                      <p:cBhvr additive="base">
                                        <p:cTn id="41"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3"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 calcmode="lin" valueType="num">
                                      <p:cBhvr additive="base">
                                        <p:cTn id="47"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
                                            <p:txEl>
                                              <p:pRg st="6" end="6"/>
                                            </p:txEl>
                                          </p:spTgt>
                                        </p:tgtEl>
                                        <p:attrNameLst>
                                          <p:attrName>ppt_y</p:attrName>
                                        </p:attrNameLst>
                                      </p:cBhvr>
                                      <p:tavLst>
                                        <p:tav tm="0">
                                          <p:val>
                                            <p:strVal val="0-#ppt_h/2"/>
                                          </p:val>
                                        </p:tav>
                                        <p:tav tm="100000">
                                          <p:val>
                                            <p:strVal val="#ppt_y"/>
                                          </p:val>
                                        </p:tav>
                                      </p:tavLst>
                                    </p:anim>
                                  </p:childTnLst>
                                </p:cTn>
                              </p:par>
                              <p:par>
                                <p:cTn id="49" presetID="2" presetClass="entr" presetSubtype="3" fill="hold" nodeType="withEffect">
                                  <p:stCondLst>
                                    <p:cond delay="0"/>
                                  </p:stCondLst>
                                  <p:childTnLst>
                                    <p:set>
                                      <p:cBhvr>
                                        <p:cTn id="50" dur="1" fill="hold">
                                          <p:stCondLst>
                                            <p:cond delay="0"/>
                                          </p:stCondLst>
                                        </p:cTn>
                                        <p:tgtEl>
                                          <p:spTgt spid="2">
                                            <p:txEl>
                                              <p:pRg st="7" end="7"/>
                                            </p:txEl>
                                          </p:spTgt>
                                        </p:tgtEl>
                                        <p:attrNameLst>
                                          <p:attrName>style.visibility</p:attrName>
                                        </p:attrNameLst>
                                      </p:cBhvr>
                                      <p:to>
                                        <p:strVal val="visible"/>
                                      </p:to>
                                    </p:set>
                                    <p:anim calcmode="lin" valueType="num">
                                      <p:cBhvr additive="base">
                                        <p:cTn id="51"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3" fill="hold" nodeType="clickEffect">
                                  <p:stCondLst>
                                    <p:cond delay="0"/>
                                  </p:stCondLst>
                                  <p:childTnLst>
                                    <p:set>
                                      <p:cBhvr>
                                        <p:cTn id="56" dur="1" fill="hold">
                                          <p:stCondLst>
                                            <p:cond delay="0"/>
                                          </p:stCondLst>
                                        </p:cTn>
                                        <p:tgtEl>
                                          <p:spTgt spid="2">
                                            <p:txEl>
                                              <p:pRg st="8" end="8"/>
                                            </p:txEl>
                                          </p:spTgt>
                                        </p:tgtEl>
                                        <p:attrNameLst>
                                          <p:attrName>style.visibility</p:attrName>
                                        </p:attrNameLst>
                                      </p:cBhvr>
                                      <p:to>
                                        <p:strVal val="visible"/>
                                      </p:to>
                                    </p:set>
                                    <p:anim calcmode="lin" valueType="num">
                                      <p:cBhvr additive="base">
                                        <p:cTn id="57" dur="500" fill="hold"/>
                                        <p:tgtEl>
                                          <p:spTgt spid="2">
                                            <p:txEl>
                                              <p:pRg st="8" end="8"/>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2">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685"/>
            <a:ext cx="9144000" cy="6858000"/>
          </a:xfrm>
          <a:prstGeom prst="rect">
            <a:avLst/>
          </a:prstGeom>
          <a:ln w="57150">
            <a:solidFill>
              <a:srgbClr val="A20E9B"/>
            </a:solidFill>
          </a:ln>
        </p:spPr>
      </p:pic>
      <p:sp>
        <p:nvSpPr>
          <p:cNvPr id="2" name="Rectangle 1"/>
          <p:cNvSpPr/>
          <p:nvPr/>
        </p:nvSpPr>
        <p:spPr>
          <a:xfrm>
            <a:off x="0" y="304800"/>
            <a:ext cx="9144000" cy="707886"/>
          </a:xfrm>
          <a:prstGeom prst="rect">
            <a:avLst/>
          </a:prstGeom>
          <a:solidFill>
            <a:schemeClr val="tx1"/>
          </a:solidFill>
        </p:spPr>
        <p:txBody>
          <a:bodyPr wrap="square">
            <a:spAutoFit/>
          </a:bodyPr>
          <a:lstStyle/>
          <a:p>
            <a:pPr algn="ctr"/>
            <a:r>
              <a:rPr lang="bn-BD" sz="4000" b="1" dirty="0" smtClean="0">
                <a:solidFill>
                  <a:schemeClr val="bg1"/>
                </a:solidFill>
                <a:latin typeface="NikoshBAN" panose="02000000000000000000" pitchFamily="2" charset="0"/>
                <a:cs typeface="NikoshBAN" panose="02000000000000000000" pitchFamily="2" charset="0"/>
              </a:rPr>
              <a:t>মৃত্যু </a:t>
            </a:r>
            <a:r>
              <a:rPr lang="bn-BD" sz="4000" b="1" dirty="0">
                <a:solidFill>
                  <a:schemeClr val="bg1"/>
                </a:solidFill>
                <a:latin typeface="NikoshBAN" panose="02000000000000000000" pitchFamily="2" charset="0"/>
                <a:cs typeface="NikoshBAN" panose="02000000000000000000" pitchFamily="2" charset="0"/>
              </a:rPr>
              <a:t>হার </a:t>
            </a:r>
            <a:r>
              <a:rPr lang="bn-BD" sz="4000" b="1" dirty="0" smtClean="0">
                <a:solidFill>
                  <a:schemeClr val="bg1"/>
                </a:solidFill>
                <a:latin typeface="NikoshBAN" panose="02000000000000000000" pitchFamily="2" charset="0"/>
                <a:cs typeface="NikoshBAN" panose="02000000000000000000" pitchFamily="2" charset="0"/>
              </a:rPr>
              <a:t>–Death Rate</a:t>
            </a:r>
            <a:endParaRPr lang="bn-BD" sz="4000" b="1" dirty="0">
              <a:solidFill>
                <a:schemeClr val="bg1"/>
              </a:solidFill>
              <a:latin typeface="NikoshBAN" panose="02000000000000000000" pitchFamily="2" charset="0"/>
              <a:cs typeface="NikoshBAN" panose="02000000000000000000" pitchFamily="2" charset="0"/>
            </a:endParaRPr>
          </a:p>
        </p:txBody>
      </p:sp>
      <p:sp>
        <p:nvSpPr>
          <p:cNvPr id="5" name="Rectangle 4"/>
          <p:cNvSpPr/>
          <p:nvPr/>
        </p:nvSpPr>
        <p:spPr>
          <a:xfrm>
            <a:off x="0" y="2057400"/>
            <a:ext cx="9144000" cy="2308324"/>
          </a:xfrm>
          <a:prstGeom prst="rect">
            <a:avLst/>
          </a:prstGeom>
          <a:ln w="57150">
            <a:solidFill>
              <a:srgbClr val="A20E9B"/>
            </a:solidFill>
          </a:ln>
        </p:spPr>
        <p:txBody>
          <a:bodyPr wrap="square">
            <a:spAutoFit/>
          </a:bodyPr>
          <a:lstStyle/>
          <a:p>
            <a:pPr marL="285750" indent="-285750" algn="just">
              <a:buFont typeface="Wingdings" pitchFamily="2" charset="2"/>
              <a:buChar char="Ø"/>
            </a:pPr>
            <a:r>
              <a:rPr lang="en-US" sz="3600" dirty="0" err="1">
                <a:ln w="0"/>
                <a:solidFill>
                  <a:srgbClr val="0C10A4"/>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স্থুল</a:t>
            </a:r>
            <a:r>
              <a:rPr lang="en-US" sz="3600" dirty="0">
                <a:ln w="0"/>
                <a:solidFill>
                  <a:srgbClr val="0C10A4"/>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solidFill>
                  <a:srgbClr val="0C10A4"/>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মৃত্যুহার</a:t>
            </a:r>
            <a:r>
              <a:rPr lang="en-US" sz="3600" dirty="0">
                <a:ln w="0"/>
                <a:solidFill>
                  <a:srgbClr val="0C10A4"/>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Crude Death Rate</a:t>
            </a:r>
          </a:p>
          <a:p>
            <a:pPr marL="285750" indent="-285750" algn="just">
              <a:buFont typeface="Wingdings" pitchFamily="2" charset="2"/>
              <a:buChar char="Ø"/>
            </a:pPr>
            <a:r>
              <a:rPr lang="en-US" sz="3600" dirty="0" err="1">
                <a:ln w="0"/>
                <a:solidFill>
                  <a:srgbClr val="0C10A4"/>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বয়ঃনির্দিষ্ট</a:t>
            </a:r>
            <a:r>
              <a:rPr lang="en-US" sz="3600" dirty="0">
                <a:ln w="0"/>
                <a:solidFill>
                  <a:srgbClr val="0C10A4"/>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solidFill>
                  <a:srgbClr val="0C10A4"/>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মৃত্যুহার</a:t>
            </a:r>
            <a:r>
              <a:rPr lang="en-US" sz="3600" dirty="0">
                <a:ln w="0"/>
                <a:solidFill>
                  <a:srgbClr val="0C10A4"/>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Age Specific Death Rate</a:t>
            </a:r>
          </a:p>
          <a:p>
            <a:pPr marL="285750" indent="-285750" algn="just">
              <a:buFont typeface="Wingdings" pitchFamily="2" charset="2"/>
              <a:buChar char="Ø"/>
            </a:pPr>
            <a:r>
              <a:rPr lang="en-US" sz="3600" dirty="0" err="1">
                <a:ln w="0"/>
                <a:solidFill>
                  <a:srgbClr val="0C10A4"/>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আদর্শ</a:t>
            </a:r>
            <a:r>
              <a:rPr lang="en-US" sz="3600" dirty="0">
                <a:ln w="0"/>
                <a:solidFill>
                  <a:srgbClr val="0C10A4"/>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solidFill>
                  <a:srgbClr val="0C10A4"/>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মৃত্যুহার</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-Standardised</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Death Rate</a:t>
            </a:r>
          </a:p>
          <a:p>
            <a:pPr marL="285750" indent="-285750" algn="just">
              <a:buFont typeface="Wingdings" pitchFamily="2" charset="2"/>
              <a:buChar char="Ø"/>
            </a:pPr>
            <a:r>
              <a:rPr lang="en-US" sz="3600" dirty="0" err="1">
                <a:ln w="0"/>
                <a:solidFill>
                  <a:srgbClr val="0C10A4"/>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শিশু</a:t>
            </a:r>
            <a:r>
              <a:rPr lang="en-US" sz="3600" dirty="0">
                <a:ln w="0"/>
                <a:solidFill>
                  <a:srgbClr val="0C10A4"/>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solidFill>
                  <a:srgbClr val="0C10A4"/>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মৃত্যুহার</a:t>
            </a:r>
            <a:r>
              <a:rPr lang="en-US" sz="3600" dirty="0">
                <a:ln w="0"/>
                <a:solidFill>
                  <a:srgbClr val="0C10A4"/>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Infant Mortality Rate </a:t>
            </a:r>
            <a:endPar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376747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circle(in)">
                                      <p:cBhvr>
                                        <p:cTn id="14" dur="20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circle(in)">
                                      <p:cBhvr>
                                        <p:cTn id="25"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14"/>
            <a:ext cx="9149892" cy="6853586"/>
          </a:xfrm>
          <a:prstGeom prst="rect">
            <a:avLst/>
          </a:prstGeom>
        </p:spPr>
      </p:pic>
      <p:sp>
        <p:nvSpPr>
          <p:cNvPr id="5" name="Title 1"/>
          <p:cNvSpPr>
            <a:spLocks noGrp="1"/>
          </p:cNvSpPr>
          <p:nvPr>
            <p:ph type="title"/>
          </p:nvPr>
        </p:nvSpPr>
        <p:spPr>
          <a:xfrm>
            <a:off x="2944586" y="165876"/>
            <a:ext cx="1752600" cy="739462"/>
          </a:xfrm>
          <a:solidFill>
            <a:srgbClr val="00FF00"/>
          </a:solidFill>
        </p:spPr>
        <p:txBody>
          <a:bodyPr>
            <a:noAutofit/>
          </a:bodyPr>
          <a:lstStyle/>
          <a:p>
            <a:r>
              <a:rPr lang="bn-BD" sz="4800" dirty="0">
                <a:solidFill>
                  <a:srgbClr val="E30F1E"/>
                </a:solidFill>
                <a:latin typeface="NikoshBAN" pitchFamily="2" charset="0"/>
                <a:cs typeface="NikoshBAN" pitchFamily="2" charset="0"/>
              </a:rPr>
              <a:t>মূল্যায়ন</a:t>
            </a:r>
            <a:endParaRPr lang="en-US" sz="4800" dirty="0">
              <a:solidFill>
                <a:srgbClr val="E30F1E"/>
              </a:solidFill>
              <a:latin typeface="NikoshBAN" pitchFamily="2" charset="0"/>
              <a:cs typeface="NikoshBAN" pitchFamily="2" charset="0"/>
            </a:endParaRPr>
          </a:p>
        </p:txBody>
      </p:sp>
      <p:sp>
        <p:nvSpPr>
          <p:cNvPr id="3" name="Content Placeholder 2"/>
          <p:cNvSpPr>
            <a:spLocks noGrp="1"/>
          </p:cNvSpPr>
          <p:nvPr>
            <p:ph idx="1"/>
          </p:nvPr>
        </p:nvSpPr>
        <p:spPr>
          <a:xfrm>
            <a:off x="228600" y="1066800"/>
            <a:ext cx="8915400" cy="5638800"/>
          </a:xfrm>
        </p:spPr>
        <p:txBody>
          <a:bodyPr>
            <a:noAutofit/>
          </a:bodyPr>
          <a:lstStyle/>
          <a:p>
            <a:pPr>
              <a:buFont typeface="Wingdings" panose="05000000000000000000" pitchFamily="2" charset="2"/>
              <a:buChar char="Ø"/>
            </a:pPr>
            <a:r>
              <a:rPr lang="bn-BD" sz="3600" dirty="0">
                <a:latin typeface="NikoshBAN" panose="02000000000000000000" pitchFamily="2" charset="0"/>
                <a:cs typeface="NikoshBAN" panose="02000000000000000000" pitchFamily="2" charset="0"/>
              </a:rPr>
              <a:t>জীব পরিসংখানের উৎস গুলির নাম বল</a:t>
            </a:r>
          </a:p>
          <a:p>
            <a:pPr>
              <a:buFont typeface="Wingdings" panose="05000000000000000000" pitchFamily="2" charset="2"/>
              <a:buChar char="ü"/>
            </a:pPr>
            <a:r>
              <a:rPr lang="bn-BD" sz="3600" dirty="0" smtClean="0">
                <a:solidFill>
                  <a:srgbClr val="009900"/>
                </a:solidFill>
                <a:latin typeface="NikoshBAN" panose="02000000000000000000" pitchFamily="2" charset="0"/>
                <a:cs typeface="NikoshBAN" panose="02000000000000000000" pitchFamily="2" charset="0"/>
              </a:rPr>
              <a:t>আদম </a:t>
            </a:r>
            <a:r>
              <a:rPr lang="bn-BD" sz="3600" dirty="0">
                <a:solidFill>
                  <a:srgbClr val="009900"/>
                </a:solidFill>
                <a:latin typeface="NikoshBAN" panose="02000000000000000000" pitchFamily="2" charset="0"/>
                <a:cs typeface="NikoshBAN" panose="02000000000000000000" pitchFamily="2" charset="0"/>
              </a:rPr>
              <a:t>শুমারী </a:t>
            </a:r>
          </a:p>
          <a:p>
            <a:pPr>
              <a:buFont typeface="Wingdings" panose="05000000000000000000" pitchFamily="2" charset="2"/>
              <a:buChar char="ü"/>
            </a:pPr>
            <a:r>
              <a:rPr lang="bn-BD" sz="3600" dirty="0">
                <a:solidFill>
                  <a:srgbClr val="009900"/>
                </a:solidFill>
                <a:latin typeface="NikoshBAN" panose="02000000000000000000" pitchFamily="2" charset="0"/>
                <a:cs typeface="NikoshBAN" panose="02000000000000000000" pitchFamily="2" charset="0"/>
              </a:rPr>
              <a:t> জনমিতির নিবন্ধকরণ বই </a:t>
            </a:r>
            <a:endParaRPr lang="bn-IN" sz="3600" dirty="0" smtClean="0">
              <a:solidFill>
                <a:srgbClr val="009900"/>
              </a:solidFill>
              <a:latin typeface="NikoshBAN" panose="02000000000000000000" pitchFamily="2" charset="0"/>
              <a:cs typeface="NikoshBAN" panose="02000000000000000000" pitchFamily="2" charset="0"/>
            </a:endParaRPr>
          </a:p>
          <a:p>
            <a:pPr>
              <a:buFont typeface="Wingdings" panose="05000000000000000000" pitchFamily="2" charset="2"/>
              <a:buChar char="Ø"/>
            </a:pPr>
            <a:r>
              <a:rPr lang="bn-BD"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কত </a:t>
            </a:r>
            <a:r>
              <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বছর পর পর আদম শুমারী হয়</a:t>
            </a:r>
            <a:r>
              <a:rPr lang="bn-BD"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a:buFont typeface="Wingdings" panose="05000000000000000000" pitchFamily="2" charset="2"/>
              <a:buChar char="ü"/>
            </a:pPr>
            <a:r>
              <a:rPr lang="bn-IN" sz="3600" dirty="0" smtClean="0">
                <a:ln w="0"/>
                <a:solidFill>
                  <a:srgbClr val="0099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১০ বছর</a:t>
            </a:r>
          </a:p>
          <a:p>
            <a:pPr>
              <a:buFont typeface="Wingdings" panose="05000000000000000000" pitchFamily="2" charset="2"/>
              <a:buChar char="Ø"/>
            </a:pP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কত সালে বাংলাদেশে আদম শুমারী শুরু হবে? </a:t>
            </a:r>
          </a:p>
          <a:p>
            <a:pPr>
              <a:buFont typeface="Wingdings" panose="05000000000000000000" pitchFamily="2" charset="2"/>
              <a:buChar char="ü"/>
            </a:pPr>
            <a:r>
              <a:rPr lang="bn-IN" sz="3600" dirty="0" smtClean="0">
                <a:ln w="0"/>
                <a:solidFill>
                  <a:srgbClr val="0099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২০২১ সালে। </a:t>
            </a:r>
          </a:p>
          <a:p>
            <a:pPr>
              <a:buFont typeface="Wingdings" panose="05000000000000000000" pitchFamily="2" charset="2"/>
              <a:buChar char="Ø"/>
            </a:pP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প্রথম কত সালে আদম শুমারী অনুষ্ঠিত হয়েছিল? </a:t>
            </a:r>
          </a:p>
          <a:p>
            <a:pPr>
              <a:buFont typeface="Wingdings" panose="05000000000000000000" pitchFamily="2" charset="2"/>
              <a:buChar char="ü"/>
            </a:pPr>
            <a:r>
              <a:rPr lang="bn-IN" sz="3600" dirty="0" smtClean="0">
                <a:ln w="0"/>
                <a:solidFill>
                  <a:srgbClr val="0099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১৯৭৪ সালে।</a:t>
            </a:r>
          </a:p>
          <a:p>
            <a:pPr marL="0" indent="0">
              <a:buNone/>
            </a:pPr>
            <a:endParaRPr lang="bn-BD" sz="2800" dirty="0">
              <a:ln w="0"/>
              <a:solidFill>
                <a:srgbClr val="0099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marL="0" indent="0">
              <a:buNone/>
            </a:pPr>
            <a:endParaRPr lang="en-US" sz="2800" dirty="0">
              <a:solidFill>
                <a:srgbClr val="002060"/>
              </a:solidFill>
              <a:latin typeface="NikoshBAN" panose="02000000000000000000" pitchFamily="2" charset="0"/>
              <a:cs typeface="NikoshBAN" panose="02000000000000000000" pitchFamily="2" charset="0"/>
            </a:endParaRPr>
          </a:p>
          <a:p>
            <a:pPr marL="0" indent="0">
              <a:buNone/>
            </a:pPr>
            <a:endParaRPr lang="en-US" sz="2800" dirty="0">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ube 3"/>
          <p:cNvSpPr/>
          <p:nvPr/>
        </p:nvSpPr>
        <p:spPr>
          <a:xfrm>
            <a:off x="533400" y="1403797"/>
            <a:ext cx="8610600" cy="5486400"/>
          </a:xfrm>
          <a:prstGeom prst="cube">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E30F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bn-BD" sz="19900" b="1" dirty="0" smtClean="0">
                <a:ln/>
                <a:solidFill>
                  <a:srgbClr val="FFFF00"/>
                </a:solidFill>
                <a:latin typeface="NikoshBAN" panose="02000000000000000000" pitchFamily="2" charset="0"/>
                <a:cs typeface="NikoshBAN" panose="02000000000000000000" pitchFamily="2" charset="0"/>
              </a:rPr>
              <a:t>ধন্যবাদ</a:t>
            </a:r>
            <a:r>
              <a:rPr lang="bn-BD" sz="19900" b="1" dirty="0" smtClean="0">
                <a:ln/>
                <a:solidFill>
                  <a:schemeClr val="accent3"/>
                </a:solidFill>
                <a:latin typeface="NikoshBAN" panose="02000000000000000000" pitchFamily="2" charset="0"/>
                <a:cs typeface="NikoshBAN" panose="02000000000000000000" pitchFamily="2" charset="0"/>
              </a:rPr>
              <a:t> </a:t>
            </a:r>
            <a:endParaRPr lang="en-US" sz="19900" b="1" dirty="0">
              <a:ln/>
              <a:solidFill>
                <a:schemeClr val="accent3"/>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380434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iterate type="lt">
                                    <p:tmPct val="27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9" presetClass="exit" presetSubtype="10" fill="hold" grpId="0" nodeType="clickEffect">
                                  <p:stCondLst>
                                    <p:cond delay="0"/>
                                  </p:stCondLst>
                                  <p:iterate type="lt">
                                    <p:tmPct val="0"/>
                                  </p:iterate>
                                  <p:childTnLst>
                                    <p:anim calcmode="lin" valueType="num">
                                      <p:cBhvr>
                                        <p:cTn id="12" dur="5000"/>
                                        <p:tgtEl>
                                          <p:spTgt spid="4">
                                            <p:txEl>
                                              <p:pRg st="0" end="0"/>
                                            </p:txEl>
                                          </p:spTgt>
                                        </p:tgtEl>
                                        <p:attrNameLst>
                                          <p:attrName>ppt_h</p:attrName>
                                        </p:attrNameLst>
                                      </p:cBhvr>
                                      <p:tavLst>
                                        <p:tav tm="0">
                                          <p:val>
                                            <p:strVal val="ppt_h"/>
                                          </p:val>
                                        </p:tav>
                                        <p:tav tm="100000">
                                          <p:val>
                                            <p:strVal val="ppt_h"/>
                                          </p:val>
                                        </p:tav>
                                      </p:tavLst>
                                    </p:anim>
                                    <p:anim calcmode="lin" valueType="num">
                                      <p:cBhvr>
                                        <p:cTn id="13" dur="5000"/>
                                        <p:tgtEl>
                                          <p:spTgt spid="4">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4" dur="1" fill="hold">
                                          <p:stCondLst>
                                            <p:cond delay="4999"/>
                                          </p:stCondLst>
                                        </p:cTn>
                                        <p:tgtEl>
                                          <p:spTgt spid="4">
                                            <p:txEl>
                                              <p:pRg st="0" end="0"/>
                                            </p:txEl>
                                          </p:spTgt>
                                        </p:tgtEl>
                                        <p:attrNameLst>
                                          <p:attrName>style.visibility</p:attrName>
                                        </p:attrNameLst>
                                      </p:cBhvr>
                                      <p:to>
                                        <p:strVal val="hidden"/>
                                      </p:to>
                                    </p:set>
                                  </p:childTnLst>
                                </p:cTn>
                              </p:par>
                              <p:par>
                                <p:cTn id="15" presetID="19" presetClass="exit" presetSubtype="10" fill="hold" grpId="0" nodeType="withEffect">
                                  <p:stCondLst>
                                    <p:cond delay="0"/>
                                  </p:stCondLst>
                                  <p:childTnLst>
                                    <p:anim calcmode="lin" valueType="num">
                                      <p:cBhvr>
                                        <p:cTn id="16" dur="5000"/>
                                        <p:tgtEl>
                                          <p:spTgt spid="4">
                                            <p:bg/>
                                          </p:spTgt>
                                        </p:tgtEl>
                                        <p:attrNameLst>
                                          <p:attrName>ppt_h</p:attrName>
                                        </p:attrNameLst>
                                      </p:cBhvr>
                                      <p:tavLst>
                                        <p:tav tm="0">
                                          <p:val>
                                            <p:strVal val="ppt_h"/>
                                          </p:val>
                                        </p:tav>
                                        <p:tav tm="100000">
                                          <p:val>
                                            <p:strVal val="ppt_h"/>
                                          </p:val>
                                        </p:tav>
                                      </p:tavLst>
                                    </p:anim>
                                    <p:anim calcmode="lin" valueType="num">
                                      <p:cBhvr>
                                        <p:cTn id="17" dur="5000"/>
                                        <p:tgtEl>
                                          <p:spTgt spid="4">
                                            <p:bg/>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8" dur="1" fill="hold">
                                          <p:stCondLst>
                                            <p:cond delay="4999"/>
                                          </p:stCondLst>
                                        </p:cTn>
                                        <p:tgtEl>
                                          <p:spTgt spid="4">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4" name="Title 1"/>
          <p:cNvSpPr txBox="1">
            <a:spLocks/>
          </p:cNvSpPr>
          <p:nvPr/>
        </p:nvSpPr>
        <p:spPr>
          <a:xfrm>
            <a:off x="4560939" y="-152400"/>
            <a:ext cx="4736592" cy="1139952"/>
          </a:xfrm>
          <a:prstGeom prst="rect">
            <a:avLst/>
          </a:prstGeom>
          <a:noFill/>
          <a:ln w="57150">
            <a:noFill/>
          </a:ln>
        </p:spPr>
        <p:txBody>
          <a:bodyPr>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bn-BD" sz="6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শিক্ষক পরিচিতি</a:t>
            </a:r>
            <a:endParaRPr lang="en-US" sz="6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6" name="TextBox 5"/>
          <p:cNvSpPr txBox="1"/>
          <p:nvPr/>
        </p:nvSpPr>
        <p:spPr>
          <a:xfrm>
            <a:off x="1" y="1292352"/>
            <a:ext cx="9121876" cy="4431983"/>
          </a:xfrm>
          <a:prstGeom prst="rect">
            <a:avLst/>
          </a:prstGeom>
          <a:noFill/>
          <a:ln w="28575">
            <a:solidFill>
              <a:srgbClr val="0C10A4"/>
            </a:solidFill>
          </a:ln>
        </p:spPr>
        <p:txBody>
          <a:bodyPr wrap="square" rtlCol="0">
            <a:spAutoFit/>
          </a:bodyPr>
          <a:lstStyle/>
          <a:p>
            <a:endParaRPr lang="en-US" sz="4400" b="1" dirty="0" smtClean="0">
              <a:ln w="9525">
                <a:solidFill>
                  <a:schemeClr val="bg1"/>
                </a:solidFill>
                <a:prstDash val="solid"/>
              </a:ln>
              <a:solidFill>
                <a:srgbClr val="0C10A4"/>
              </a:solidFill>
              <a:effectLst>
                <a:outerShdw blurRad="12700" dist="38100" dir="2700000" algn="tl" rotWithShape="0">
                  <a:schemeClr val="accent5">
                    <a:lumMod val="60000"/>
                    <a:lumOff val="40000"/>
                  </a:schemeClr>
                </a:outerShdw>
              </a:effectLst>
              <a:latin typeface="NikoshBAN" pitchFamily="2" charset="0"/>
              <a:cs typeface="NikoshBAN" pitchFamily="2" charset="0"/>
            </a:endParaRPr>
          </a:p>
          <a:p>
            <a:r>
              <a:rPr lang="bn-BD" sz="4400" b="1" dirty="0" smtClean="0">
                <a:ln w="9525">
                  <a:solidFill>
                    <a:schemeClr val="bg1"/>
                  </a:solidFill>
                  <a:prstDash val="solid"/>
                </a:ln>
                <a:solidFill>
                  <a:srgbClr val="EE26D1"/>
                </a:solidFill>
                <a:effectLst>
                  <a:outerShdw blurRad="12700" dist="38100" dir="2700000" algn="tl" rotWithShape="0">
                    <a:schemeClr val="accent5">
                      <a:lumMod val="60000"/>
                      <a:lumOff val="40000"/>
                    </a:schemeClr>
                  </a:outerShdw>
                </a:effectLst>
                <a:latin typeface="NikoshBAN" pitchFamily="2" charset="0"/>
                <a:cs typeface="NikoshBAN" pitchFamily="2" charset="0"/>
              </a:rPr>
              <a:t>ড. মোঃ আব্দুল খালেক</a:t>
            </a:r>
          </a:p>
          <a:p>
            <a:r>
              <a:rPr lang="bn-BD" sz="4400" b="1" dirty="0" smtClean="0">
                <a:ln w="9525">
                  <a:solidFill>
                    <a:schemeClr val="bg1"/>
                  </a:solidFill>
                  <a:prstDash val="solid"/>
                </a:ln>
                <a:solidFill>
                  <a:srgbClr val="0C10A4"/>
                </a:solidFill>
                <a:effectLst>
                  <a:outerShdw blurRad="12700" dist="38100" dir="2700000" algn="tl" rotWithShape="0">
                    <a:schemeClr val="accent5">
                      <a:lumMod val="60000"/>
                      <a:lumOff val="40000"/>
                    </a:schemeClr>
                  </a:outerShdw>
                </a:effectLst>
                <a:latin typeface="NikoshBAN" pitchFamily="2" charset="0"/>
                <a:cs typeface="NikoshBAN" pitchFamily="2" charset="0"/>
              </a:rPr>
              <a:t>প্রভাষক</a:t>
            </a:r>
            <a:r>
              <a:rPr lang="en-US" sz="4400" b="1" dirty="0" smtClean="0">
                <a:ln w="9525">
                  <a:solidFill>
                    <a:schemeClr val="bg1"/>
                  </a:solidFill>
                  <a:prstDash val="solid"/>
                </a:ln>
                <a:solidFill>
                  <a:srgbClr val="0C10A4"/>
                </a:solidFill>
                <a:effectLst>
                  <a:outerShdw blurRad="12700" dist="38100" dir="2700000" algn="tl" rotWithShape="0">
                    <a:schemeClr val="accent5">
                      <a:lumMod val="60000"/>
                      <a:lumOff val="40000"/>
                    </a:schemeClr>
                  </a:outerShdw>
                </a:effectLst>
                <a:latin typeface="NikoshBAN" pitchFamily="2" charset="0"/>
                <a:cs typeface="NikoshBAN" pitchFamily="2" charset="0"/>
              </a:rPr>
              <a:t>-</a:t>
            </a:r>
            <a:r>
              <a:rPr lang="bn-BD" sz="4400" b="1" dirty="0" smtClean="0">
                <a:ln w="9525">
                  <a:solidFill>
                    <a:schemeClr val="bg1"/>
                  </a:solidFill>
                  <a:prstDash val="solid"/>
                </a:ln>
                <a:solidFill>
                  <a:srgbClr val="0C10A4"/>
                </a:solidFill>
                <a:effectLst>
                  <a:outerShdw blurRad="12700" dist="38100" dir="2700000" algn="tl" rotWithShape="0">
                    <a:schemeClr val="accent5">
                      <a:lumMod val="60000"/>
                      <a:lumOff val="40000"/>
                    </a:schemeClr>
                  </a:outerShdw>
                </a:effectLst>
                <a:latin typeface="NikoshBAN" pitchFamily="2" charset="0"/>
                <a:cs typeface="NikoshBAN" pitchFamily="2" charset="0"/>
              </a:rPr>
              <a:t>পরিসংখ্যান বিভাগ </a:t>
            </a:r>
          </a:p>
          <a:p>
            <a:r>
              <a:rPr lang="bn-BD" sz="4400" b="1" dirty="0" smtClean="0">
                <a:ln w="9525">
                  <a:solidFill>
                    <a:schemeClr val="bg1"/>
                  </a:solidFill>
                  <a:prstDash val="solid"/>
                </a:ln>
                <a:solidFill>
                  <a:srgbClr val="0C10A4"/>
                </a:solidFill>
                <a:effectLst>
                  <a:outerShdw blurRad="12700" dist="38100" dir="2700000" algn="tl" rotWithShape="0">
                    <a:schemeClr val="accent5">
                      <a:lumMod val="60000"/>
                      <a:lumOff val="40000"/>
                    </a:schemeClr>
                  </a:outerShdw>
                </a:effectLst>
                <a:latin typeface="NikoshBAN" pitchFamily="2" charset="0"/>
                <a:cs typeface="NikoshBAN" pitchFamily="2" charset="0"/>
              </a:rPr>
              <a:t>নাটোর  সিটি কলেজ</a:t>
            </a:r>
            <a:r>
              <a:rPr lang="en-US" sz="4400" b="1" dirty="0" smtClean="0">
                <a:ln w="9525">
                  <a:solidFill>
                    <a:schemeClr val="bg1"/>
                  </a:solidFill>
                  <a:prstDash val="solid"/>
                </a:ln>
                <a:solidFill>
                  <a:srgbClr val="0C10A4"/>
                </a:solidFill>
                <a:effectLst>
                  <a:outerShdw blurRad="12700" dist="38100" dir="2700000" algn="tl" rotWithShape="0">
                    <a:schemeClr val="accent5">
                      <a:lumMod val="60000"/>
                      <a:lumOff val="40000"/>
                    </a:schemeClr>
                  </a:outerShdw>
                </a:effectLst>
                <a:latin typeface="NikoshBAN" pitchFamily="2" charset="0"/>
                <a:cs typeface="NikoshBAN" pitchFamily="2" charset="0"/>
              </a:rPr>
              <a:t>, </a:t>
            </a:r>
            <a:r>
              <a:rPr lang="en-US" sz="4400" b="1" dirty="0" err="1" smtClean="0">
                <a:ln w="9525">
                  <a:solidFill>
                    <a:schemeClr val="bg1"/>
                  </a:solidFill>
                  <a:prstDash val="solid"/>
                </a:ln>
                <a:solidFill>
                  <a:srgbClr val="0C10A4"/>
                </a:solidFill>
                <a:effectLst>
                  <a:outerShdw blurRad="12700" dist="38100" dir="2700000" algn="tl" rotWithShape="0">
                    <a:schemeClr val="accent5">
                      <a:lumMod val="60000"/>
                      <a:lumOff val="40000"/>
                    </a:schemeClr>
                  </a:outerShdw>
                </a:effectLst>
                <a:latin typeface="NikoshBAN" pitchFamily="2" charset="0"/>
                <a:cs typeface="NikoshBAN" pitchFamily="2" charset="0"/>
              </a:rPr>
              <a:t>নাটোর</a:t>
            </a:r>
            <a:r>
              <a:rPr lang="en-US" sz="4400" b="1" dirty="0" smtClean="0">
                <a:ln w="9525">
                  <a:solidFill>
                    <a:schemeClr val="bg1"/>
                  </a:solidFill>
                  <a:prstDash val="solid"/>
                </a:ln>
                <a:solidFill>
                  <a:srgbClr val="0C10A4"/>
                </a:solidFill>
                <a:effectLst>
                  <a:outerShdw blurRad="12700" dist="38100" dir="2700000" algn="tl" rotWithShape="0">
                    <a:schemeClr val="accent5">
                      <a:lumMod val="60000"/>
                      <a:lumOff val="40000"/>
                    </a:schemeClr>
                  </a:outerShdw>
                </a:effectLst>
                <a:latin typeface="NikoshBAN" pitchFamily="2" charset="0"/>
                <a:cs typeface="NikoshBAN" pitchFamily="2" charset="0"/>
              </a:rPr>
              <a:t>।</a:t>
            </a:r>
          </a:p>
          <a:p>
            <a:r>
              <a:rPr lang="en-US" sz="4400" b="1" dirty="0" err="1" smtClean="0">
                <a:ln w="9525">
                  <a:solidFill>
                    <a:schemeClr val="bg1"/>
                  </a:solidFill>
                  <a:prstDash val="solid"/>
                </a:ln>
                <a:solidFill>
                  <a:srgbClr val="0C10A4"/>
                </a:solidFill>
                <a:effectLst>
                  <a:outerShdw blurRad="12700" dist="38100" dir="2700000" algn="tl" rotWithShape="0">
                    <a:schemeClr val="accent5">
                      <a:lumMod val="60000"/>
                      <a:lumOff val="40000"/>
                    </a:schemeClr>
                  </a:outerShdw>
                </a:effectLst>
                <a:latin typeface="NikoshBAN" pitchFamily="2" charset="0"/>
                <a:cs typeface="NikoshBAN" pitchFamily="2" charset="0"/>
              </a:rPr>
              <a:t>মোবাইলঃ</a:t>
            </a:r>
            <a:r>
              <a:rPr lang="en-US" sz="4400" b="1" dirty="0" smtClean="0">
                <a:ln w="9525">
                  <a:solidFill>
                    <a:schemeClr val="bg1"/>
                  </a:solidFill>
                  <a:prstDash val="solid"/>
                </a:ln>
                <a:solidFill>
                  <a:srgbClr val="0C10A4"/>
                </a:solidFill>
                <a:effectLst>
                  <a:outerShdw blurRad="12700" dist="38100" dir="2700000" algn="tl" rotWithShape="0">
                    <a:schemeClr val="accent5">
                      <a:lumMod val="60000"/>
                      <a:lumOff val="40000"/>
                    </a:schemeClr>
                  </a:outerShdw>
                </a:effectLst>
                <a:latin typeface="NikoshBAN" pitchFamily="2" charset="0"/>
                <a:cs typeface="NikoshBAN" pitchFamily="2" charset="0"/>
              </a:rPr>
              <a:t> </a:t>
            </a:r>
            <a:r>
              <a:rPr lang="en-US" sz="4400" b="1" dirty="0" smtClean="0">
                <a:ln w="9525">
                  <a:solidFill>
                    <a:schemeClr val="bg1"/>
                  </a:solidFill>
                  <a:prstDash val="solid"/>
                </a:ln>
                <a:solidFill>
                  <a:srgbClr val="0C10A4"/>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01718-540369</a:t>
            </a:r>
          </a:p>
          <a:p>
            <a:r>
              <a:rPr lang="en-US" sz="4400" b="1" dirty="0" smtClean="0">
                <a:ln w="9525">
                  <a:solidFill>
                    <a:schemeClr val="bg1"/>
                  </a:solidFill>
                  <a:prstDash val="solid"/>
                </a:ln>
                <a:solidFill>
                  <a:srgbClr val="0C10A4"/>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ই-</a:t>
            </a:r>
            <a:r>
              <a:rPr lang="en-US" sz="4400" b="1" dirty="0" err="1" smtClean="0">
                <a:ln w="9525">
                  <a:solidFill>
                    <a:schemeClr val="bg1"/>
                  </a:solidFill>
                  <a:prstDash val="solid"/>
                </a:ln>
                <a:solidFill>
                  <a:srgbClr val="0C10A4"/>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মেইলঃ</a:t>
            </a:r>
            <a:r>
              <a:rPr lang="en-US" sz="4400" b="1" dirty="0" smtClean="0">
                <a:ln w="9525">
                  <a:solidFill>
                    <a:schemeClr val="bg1"/>
                  </a:solidFill>
                  <a:prstDash val="solid"/>
                </a:ln>
                <a:solidFill>
                  <a:srgbClr val="0C10A4"/>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  </a:t>
            </a:r>
            <a:r>
              <a:rPr lang="en-US" sz="40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mkhaleque</a:t>
            </a:r>
            <a:r>
              <a:rPr lang="en-US" sz="40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16</a:t>
            </a:r>
            <a:r>
              <a:rPr lang="en-US" sz="40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@gmail.com</a:t>
            </a:r>
            <a:r>
              <a:rPr lang="en-US" sz="40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 </a:t>
            </a:r>
            <a:endParaRPr lang="en-US" sz="4000" dirty="0" smtClean="0">
              <a:solidFill>
                <a:srgbClr val="FF0000"/>
              </a:solidFill>
              <a:latin typeface="NikoshBAN" panose="02000000000000000000" pitchFamily="2" charset="0"/>
              <a:cs typeface="NikoshBAN" panose="02000000000000000000" pitchFamily="2" charset="0"/>
            </a:endParaRPr>
          </a:p>
          <a:p>
            <a:endParaRPr lang="en-US" dirty="0"/>
          </a:p>
        </p:txBody>
      </p:sp>
      <p:sp>
        <p:nvSpPr>
          <p:cNvPr id="2" name="Oval 1"/>
          <p:cNvSpPr/>
          <p:nvPr/>
        </p:nvSpPr>
        <p:spPr>
          <a:xfrm>
            <a:off x="6781800" y="1389394"/>
            <a:ext cx="1752600" cy="1679448"/>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63643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p:cTn id="18"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6">
                                            <p:txEl>
                                              <p:pRg st="1" end="1"/>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p:cTn id="24"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6">
                                            <p:txEl>
                                              <p:pRg st="2" end="2"/>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 calcmode="lin" valueType="num">
                                      <p:cBhvr>
                                        <p:cTn id="30"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6">
                                            <p:txEl>
                                              <p:pRg st="3" end="3"/>
                                            </p:txEl>
                                          </p:spTgt>
                                        </p:tgtEl>
                                      </p:cBhvr>
                                    </p:animEffect>
                                  </p:childTnLst>
                                </p:cTn>
                              </p:par>
                              <p:par>
                                <p:cTn id="34" presetID="31" presetClass="entr" presetSubtype="0" fill="hold" nodeType="with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 calcmode="lin" valueType="num">
                                      <p:cBhvr>
                                        <p:cTn id="36"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39" dur="1000"/>
                                        <p:tgtEl>
                                          <p:spTgt spid="6">
                                            <p:txEl>
                                              <p:pRg st="4" end="4"/>
                                            </p:txEl>
                                          </p:spTgt>
                                        </p:tgtEl>
                                      </p:cBhvr>
                                    </p:animEffect>
                                  </p:childTnLst>
                                </p:cTn>
                              </p:par>
                              <p:par>
                                <p:cTn id="40" presetID="31" presetClass="entr" presetSubtype="0" fill="hold" nodeType="with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 calcmode="lin" valueType="num">
                                      <p:cBhvr>
                                        <p:cTn id="42"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45"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1"/>
          </a:xfrm>
          <a:prstGeom prst="rect">
            <a:avLst/>
          </a:prstGeom>
        </p:spPr>
      </p:pic>
      <p:sp>
        <p:nvSpPr>
          <p:cNvPr id="3" name="Title 1"/>
          <p:cNvSpPr txBox="1">
            <a:spLocks/>
          </p:cNvSpPr>
          <p:nvPr/>
        </p:nvSpPr>
        <p:spPr>
          <a:xfrm>
            <a:off x="0" y="0"/>
            <a:ext cx="9144000" cy="762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57150">
            <a:solidFill>
              <a:srgbClr val="C00000"/>
            </a:solidFill>
          </a:ln>
        </p:spPr>
        <p:txBody>
          <a:bodyPr>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bn-BD" sz="4400" b="1" dirty="0" smtClean="0">
                <a:solidFill>
                  <a:srgbClr val="0C10A4"/>
                </a:solidFill>
                <a:latin typeface="NikoshBAN" pitchFamily="2" charset="0"/>
                <a:cs typeface="NikoshBAN" pitchFamily="2" charset="0"/>
              </a:rPr>
              <a:t>পাঠ পরিচিতি</a:t>
            </a:r>
            <a:endParaRPr lang="en-US" sz="4400" b="1" dirty="0">
              <a:solidFill>
                <a:srgbClr val="0C10A4"/>
              </a:solidFill>
            </a:endParaRPr>
          </a:p>
        </p:txBody>
      </p:sp>
      <p:sp>
        <p:nvSpPr>
          <p:cNvPr id="4" name="TextBox 3"/>
          <p:cNvSpPr txBox="1"/>
          <p:nvPr/>
        </p:nvSpPr>
        <p:spPr>
          <a:xfrm>
            <a:off x="1447800" y="4615071"/>
            <a:ext cx="5647766" cy="2123658"/>
          </a:xfrm>
          <a:prstGeom prst="rect">
            <a:avLst/>
          </a:prstGeom>
          <a:noFill/>
        </p:spPr>
        <p:txBody>
          <a:bodyPr wrap="square" rtlCol="0">
            <a:spAutoFit/>
          </a:bodyPr>
          <a:lstStyle/>
          <a:p>
            <a:pPr algn="ctr"/>
            <a:r>
              <a:rPr lang="bn-BD" sz="4400" dirty="0">
                <a:ln w="0"/>
                <a:effectLst>
                  <a:outerShdw blurRad="38100" dist="19050" dir="2700000" algn="tl" rotWithShape="0">
                    <a:schemeClr val="dk1">
                      <a:alpha val="40000"/>
                    </a:schemeClr>
                  </a:outerShdw>
                </a:effectLst>
                <a:latin typeface="NikoshBAN" pitchFamily="2" charset="0"/>
                <a:cs typeface="NikoshBAN" pitchFamily="2" charset="0"/>
              </a:rPr>
              <a:t>শ্রেনিঃ দ্বাদশ </a:t>
            </a:r>
          </a:p>
          <a:p>
            <a:pPr algn="ctr"/>
            <a:r>
              <a:rPr lang="bn-BD" sz="4400" dirty="0">
                <a:ln w="0"/>
                <a:effectLst>
                  <a:outerShdw blurRad="38100" dist="19050" dir="2700000" algn="tl" rotWithShape="0">
                    <a:schemeClr val="dk1">
                      <a:alpha val="40000"/>
                    </a:schemeClr>
                  </a:outerShdw>
                </a:effectLst>
                <a:latin typeface="NikoshBAN" pitchFamily="2" charset="0"/>
                <a:cs typeface="NikoshBAN" pitchFamily="2" charset="0"/>
              </a:rPr>
              <a:t>বিষয়ঃ পরিসংখ্যান </a:t>
            </a:r>
            <a:r>
              <a:rPr lang="bn-IN" sz="4400" dirty="0">
                <a:ln w="0"/>
                <a:effectLst>
                  <a:outerShdw blurRad="38100" dist="19050" dir="2700000" algn="tl" rotWithShape="0">
                    <a:schemeClr val="dk1">
                      <a:alpha val="40000"/>
                    </a:schemeClr>
                  </a:outerShdw>
                </a:effectLst>
                <a:latin typeface="NikoshBAN" pitchFamily="2" charset="0"/>
                <a:cs typeface="NikoshBAN" pitchFamily="2" charset="0"/>
              </a:rPr>
              <a:t>২য় পত্র</a:t>
            </a:r>
          </a:p>
          <a:p>
            <a:pPr algn="ctr"/>
            <a:r>
              <a:rPr lang="bn-IN" sz="4400" dirty="0">
                <a:ln w="0"/>
                <a:effectLst>
                  <a:outerShdw blurRad="38100" dist="19050" dir="2700000" algn="tl" rotWithShape="0">
                    <a:schemeClr val="dk1">
                      <a:alpha val="40000"/>
                    </a:schemeClr>
                  </a:outerShdw>
                </a:effectLst>
                <a:latin typeface="NikoshBAN" pitchFamily="2" charset="0"/>
                <a:cs typeface="NikoshBAN" pitchFamily="2" charset="0"/>
              </a:rPr>
              <a:t>অধ্যায়ঃ নবম </a:t>
            </a:r>
            <a:endParaRPr lang="en-US" dirty="0">
              <a:ln w="0"/>
              <a:effectLst>
                <a:outerShdw blurRad="38100" dist="19050" dir="2700000" algn="tl" rotWithShape="0">
                  <a:schemeClr val="dk1">
                    <a:alpha val="40000"/>
                  </a:schemeClr>
                </a:outerShdw>
              </a:effectLs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62000"/>
            <a:ext cx="9152964" cy="3733800"/>
          </a:xfrm>
          <a:prstGeom prst="rect">
            <a:avLst/>
          </a:prstGeom>
        </p:spPr>
      </p:pic>
    </p:spTree>
    <p:extLst>
      <p:ext uri="{BB962C8B-B14F-4D97-AF65-F5344CB8AC3E}">
        <p14:creationId xmlns:p14="http://schemas.microsoft.com/office/powerpoint/2010/main" val="5566018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191"/>
            <a:ext cx="9144000" cy="6841455"/>
          </a:xfrm>
          <a:prstGeom prst="rect">
            <a:avLst/>
          </a:prstGeom>
        </p:spPr>
      </p:pic>
      <p:sp>
        <p:nvSpPr>
          <p:cNvPr id="2" name="Rectangle 1"/>
          <p:cNvSpPr/>
          <p:nvPr/>
        </p:nvSpPr>
        <p:spPr>
          <a:xfrm>
            <a:off x="-1" y="1095975"/>
            <a:ext cx="3092343" cy="2024829"/>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352801" y="1095976"/>
            <a:ext cx="2590800" cy="2024828"/>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204060" y="1180748"/>
            <a:ext cx="2717836" cy="1872798"/>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840" y="4108930"/>
            <a:ext cx="3290961" cy="2062163"/>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515171" y="4108930"/>
            <a:ext cx="2541453" cy="2062162"/>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14642" y="4108929"/>
            <a:ext cx="3100530" cy="2062163"/>
          </a:xfrm>
          <a:prstGeom prst="rect">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83596" y="3222646"/>
            <a:ext cx="1329210" cy="707886"/>
          </a:xfrm>
          <a:prstGeom prst="rect">
            <a:avLst/>
          </a:prstGeom>
          <a:solidFill>
            <a:schemeClr val="accent4">
              <a:lumMod val="60000"/>
              <a:lumOff val="40000"/>
            </a:schemeClr>
          </a:solidFill>
        </p:spPr>
        <p:txBody>
          <a:bodyPr wrap="none" rtlCol="0">
            <a:spAutoFit/>
          </a:bodyPr>
          <a:lstStyle/>
          <a:p>
            <a:r>
              <a:rPr lang="bn-IN" dirty="0" smtClean="0"/>
              <a:t> </a:t>
            </a:r>
            <a:r>
              <a:rPr lang="bn-IN" sz="4000" dirty="0" smtClean="0">
                <a:latin typeface="NikoshBAN" panose="02000000000000000000" pitchFamily="2" charset="0"/>
                <a:cs typeface="NikoshBAN" panose="02000000000000000000" pitchFamily="2" charset="0"/>
              </a:rPr>
              <a:t>জড়বস্তু</a:t>
            </a:r>
            <a:endParaRPr lang="en-US" sz="4000" dirty="0"/>
          </a:p>
        </p:txBody>
      </p:sp>
      <p:sp>
        <p:nvSpPr>
          <p:cNvPr id="9" name="TextBox 8"/>
          <p:cNvSpPr txBox="1"/>
          <p:nvPr/>
        </p:nvSpPr>
        <p:spPr>
          <a:xfrm>
            <a:off x="4164735" y="6448421"/>
            <a:ext cx="966931" cy="707886"/>
          </a:xfrm>
          <a:prstGeom prst="rect">
            <a:avLst/>
          </a:prstGeom>
          <a:solidFill>
            <a:schemeClr val="accent2">
              <a:lumMod val="75000"/>
            </a:schemeClr>
          </a:solidFill>
        </p:spPr>
        <p:txBody>
          <a:bodyPr wrap="none" rtlCol="0">
            <a:spAutoFit/>
          </a:bodyPr>
          <a:lstStyle/>
          <a:p>
            <a:r>
              <a:rPr lang="bn-IN" sz="4000" dirty="0" smtClean="0"/>
              <a:t> </a:t>
            </a:r>
            <a:r>
              <a:rPr lang="bn-IN" sz="4000" dirty="0" smtClean="0">
                <a:latin typeface="NikoshBAN" panose="02000000000000000000" pitchFamily="2" charset="0"/>
                <a:cs typeface="NikoshBAN" panose="02000000000000000000" pitchFamily="2" charset="0"/>
              </a:rPr>
              <a:t>জীব</a:t>
            </a:r>
            <a:endParaRPr lang="en-US" sz="4000" dirty="0"/>
          </a:p>
        </p:txBody>
      </p:sp>
      <p:sp>
        <p:nvSpPr>
          <p:cNvPr id="10" name="TextBox 9"/>
          <p:cNvSpPr txBox="1"/>
          <p:nvPr/>
        </p:nvSpPr>
        <p:spPr>
          <a:xfrm>
            <a:off x="3659938" y="112964"/>
            <a:ext cx="4432469" cy="646331"/>
          </a:xfrm>
          <a:prstGeom prst="rect">
            <a:avLst/>
          </a:prstGeom>
          <a:blipFill dpi="0" rotWithShape="1">
            <a:blip r:embed="rId9">
              <a:extLst>
                <a:ext uri="{28A0092B-C50C-407E-A947-70E740481C1C}">
                  <a14:useLocalDpi xmlns:a14="http://schemas.microsoft.com/office/drawing/2010/main" val="0"/>
                </a:ext>
              </a:extLst>
            </a:blip>
            <a:srcRect/>
            <a:stretch>
              <a:fillRect/>
            </a:stretch>
          </a:blipFill>
        </p:spPr>
        <p:txBody>
          <a:bodyPr wrap="square" rtlCol="0">
            <a:spAutoFit/>
          </a:bodyPr>
          <a:lstStyle/>
          <a:p>
            <a:r>
              <a:rPr lang="bn-IN" sz="3600" dirty="0" smtClean="0">
                <a:solidFill>
                  <a:srgbClr val="0070C0"/>
                </a:solidFill>
                <a:latin typeface="NikoshBAN" panose="02000000000000000000" pitchFamily="2" charset="0"/>
                <a:cs typeface="NikoshBAN" panose="02000000000000000000" pitchFamily="2" charset="0"/>
              </a:rPr>
              <a:t>নিচের ছবিগুলো লক্ষ্য কর </a:t>
            </a:r>
            <a:endParaRPr lang="en-US" sz="36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840145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circle(in)">
                                      <p:cBhvr>
                                        <p:cTn id="43" dur="2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circle(in)">
                                      <p:cBhvr>
                                        <p:cTn id="4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600200" y="1723549"/>
            <a:ext cx="5562600" cy="4031873"/>
          </a:xfrm>
          <a:prstGeom prst="rect">
            <a:avLst/>
          </a:prstGeom>
        </p:spPr>
        <p:txBody>
          <a:bodyPr wrap="square">
            <a:spAutoFit/>
          </a:bodyPr>
          <a:lstStyle/>
          <a:p>
            <a:pPr algn="ctr"/>
            <a:r>
              <a:rPr lang="bn-BD" sz="8000" b="1" dirty="0" smtClean="0">
                <a:ln w="6600">
                  <a:solidFill>
                    <a:srgbClr val="A20E9B"/>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জীব পরিসংখ্যান</a:t>
            </a:r>
            <a:endParaRPr lang="bn-IN" sz="8000" b="1" dirty="0" smtClean="0">
              <a:ln w="6600">
                <a:solidFill>
                  <a:srgbClr val="A20E9B"/>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a:p>
            <a:pPr algn="ctr"/>
            <a:r>
              <a:rPr lang="en-US" sz="8800" b="1" dirty="0" smtClean="0">
                <a:ln w="6600">
                  <a:solidFill>
                    <a:srgbClr val="A20E9B"/>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Vital </a:t>
            </a:r>
            <a:r>
              <a:rPr lang="en-US" sz="8800" b="1" dirty="0">
                <a:ln w="6600">
                  <a:solidFill>
                    <a:srgbClr val="A20E9B"/>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Statistics</a:t>
            </a:r>
            <a:r>
              <a:rPr lang="bn-BD" sz="8800" b="1" dirty="0">
                <a:ln w="6600">
                  <a:solidFill>
                    <a:srgbClr val="A20E9B"/>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p>
        </p:txBody>
      </p:sp>
      <p:sp>
        <p:nvSpPr>
          <p:cNvPr id="4" name="TextBox 3"/>
          <p:cNvSpPr txBox="1"/>
          <p:nvPr/>
        </p:nvSpPr>
        <p:spPr>
          <a:xfrm>
            <a:off x="672535" y="0"/>
            <a:ext cx="7798930" cy="1723549"/>
          </a:xfrm>
          <a:prstGeom prst="rect">
            <a:avLst/>
          </a:prstGeom>
          <a:noFill/>
        </p:spPr>
        <p:txBody>
          <a:bodyPr wrap="none" rtlCol="0">
            <a:spAutoFit/>
          </a:bodyPr>
          <a:lstStyle/>
          <a:p>
            <a:r>
              <a:rPr lang="bn-BD" sz="8800" b="1" dirty="0">
                <a:ln/>
                <a:solidFill>
                  <a:srgbClr val="009900"/>
                </a:solidFill>
                <a:latin typeface="NikoshBAN" panose="02000000000000000000" pitchFamily="2" charset="0"/>
                <a:cs typeface="NikoshBAN" panose="02000000000000000000" pitchFamily="2" charset="0"/>
              </a:rPr>
              <a:t>আজকের পাঠের বিষয়</a:t>
            </a:r>
          </a:p>
          <a:p>
            <a:endParaRPr lang="en-US" dirty="0"/>
          </a:p>
        </p:txBody>
      </p:sp>
    </p:spTree>
    <p:extLst>
      <p:ext uri="{BB962C8B-B14F-4D97-AF65-F5344CB8AC3E}">
        <p14:creationId xmlns:p14="http://schemas.microsoft.com/office/powerpoint/2010/main" val="14202105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7552"/>
            <a:ext cx="9144000" cy="5870447"/>
          </a:xfrm>
          <a:prstGeom prst="rect">
            <a:avLst/>
          </a:prstGeom>
        </p:spPr>
      </p:pic>
      <p:sp>
        <p:nvSpPr>
          <p:cNvPr id="2" name="Title 1"/>
          <p:cNvSpPr txBox="1">
            <a:spLocks/>
          </p:cNvSpPr>
          <p:nvPr/>
        </p:nvSpPr>
        <p:spPr>
          <a:xfrm>
            <a:off x="0" y="0"/>
            <a:ext cx="9166479" cy="987552"/>
          </a:xfrm>
          <a:prstGeom prst="rect">
            <a:avLst/>
          </a:prstGeom>
          <a:blipFill>
            <a:blip r:embed="rId3"/>
            <a:tile tx="0" ty="0" sx="100000" sy="100000" flip="none" algn="tl"/>
          </a:blipFill>
        </p:spPr>
        <p:txBody>
          <a:bodyPr>
            <a:noAutofit/>
            <a:scene3d>
              <a:camera prst="orthographicFront"/>
              <a:lightRig rig="harsh" dir="t"/>
            </a:scene3d>
            <a:sp3d extrusionH="57150" prstMaterial="matte">
              <a:bevelT w="63500" h="12700" prst="angle"/>
              <a:contourClr>
                <a:schemeClr val="bg1">
                  <a:lumMod val="65000"/>
                </a:schemeClr>
              </a:contourClr>
            </a:sp3d>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bn-BD" sz="6600" b="1" dirty="0" smtClean="0">
                <a:ln/>
                <a:solidFill>
                  <a:srgbClr val="0C10A4"/>
                </a:solidFill>
                <a:latin typeface="NikoshBAN" pitchFamily="2" charset="0"/>
                <a:cs typeface="NikoshBAN" pitchFamily="2" charset="0"/>
              </a:rPr>
              <a:t>শিখনফল</a:t>
            </a:r>
            <a:endParaRPr lang="en-US" sz="6600" b="1" dirty="0">
              <a:ln/>
              <a:solidFill>
                <a:srgbClr val="0C10A4"/>
              </a:solidFill>
              <a:latin typeface="NikoshBAN" pitchFamily="2" charset="0"/>
              <a:cs typeface="NikoshBAN" pitchFamily="2" charset="0"/>
            </a:endParaRPr>
          </a:p>
        </p:txBody>
      </p:sp>
      <p:sp>
        <p:nvSpPr>
          <p:cNvPr id="3" name="Content Placeholder 3"/>
          <p:cNvSpPr txBox="1">
            <a:spLocks/>
          </p:cNvSpPr>
          <p:nvPr/>
        </p:nvSpPr>
        <p:spPr>
          <a:xfrm>
            <a:off x="457200" y="1371600"/>
            <a:ext cx="7924800" cy="3352800"/>
          </a:xfrm>
          <a:prstGeom prst="rect">
            <a:avLst/>
          </a:prstGeom>
        </p:spPr>
        <p:txBody>
          <a:bodyP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bn-BD" sz="5400" dirty="0" smtClean="0">
                <a:latin typeface="NikoshBAN" panose="02000000000000000000" pitchFamily="2" charset="0"/>
                <a:cs typeface="NikoshBAN" panose="02000000000000000000" pitchFamily="2" charset="0"/>
              </a:rPr>
              <a:t>পাঠ শেষে শিক্ষার্থীরা .....</a:t>
            </a:r>
          </a:p>
          <a:p>
            <a:r>
              <a:rPr lang="bn-BD" sz="3600" dirty="0" smtClean="0">
                <a:latin typeface="NikoshBAN" panose="02000000000000000000" pitchFamily="2" charset="0"/>
                <a:cs typeface="NikoshBAN" panose="02000000000000000000" pitchFamily="2" charset="0"/>
              </a:rPr>
              <a:t> জীব পরিসংখান কি বলতে পারবে</a:t>
            </a:r>
          </a:p>
          <a:p>
            <a:r>
              <a:rPr lang="bn-BD" sz="3600" dirty="0" smtClean="0">
                <a:latin typeface="NikoshBAN" panose="02000000000000000000" pitchFamily="2" charset="0"/>
                <a:cs typeface="NikoshBAN" panose="02000000000000000000" pitchFamily="2" charset="0"/>
              </a:rPr>
              <a:t> জীব পরিসংখানের উৎসগুলি বর্ণনা করতে পারবে </a:t>
            </a:r>
            <a:endParaRPr lang="en-US" sz="3600" dirty="0" smtClean="0">
              <a:latin typeface="NikoshBAN" panose="02000000000000000000" pitchFamily="2" charset="0"/>
              <a:cs typeface="NikoshBAN" panose="02000000000000000000" pitchFamily="2" charset="0"/>
            </a:endParaRPr>
          </a:p>
          <a:p>
            <a:r>
              <a:rPr lang="bn-BD" sz="3600" dirty="0">
                <a:latin typeface="NikoshBAN" panose="02000000000000000000" pitchFamily="2" charset="0"/>
                <a:cs typeface="NikoshBAN" panose="02000000000000000000" pitchFamily="2" charset="0"/>
              </a:rPr>
              <a:t>জীব </a:t>
            </a:r>
            <a:r>
              <a:rPr lang="bn-BD" sz="3600" dirty="0" smtClean="0">
                <a:latin typeface="NikoshBAN" panose="02000000000000000000" pitchFamily="2" charset="0"/>
                <a:cs typeface="NikoshBAN" panose="02000000000000000000" pitchFamily="2" charset="0"/>
              </a:rPr>
              <a:t>পরিসংখানের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পরমাপগুলো</a:t>
            </a:r>
            <a:r>
              <a:rPr lang="en-US" sz="3600" dirty="0" smtClean="0">
                <a:latin typeface="NikoshBAN" panose="02000000000000000000" pitchFamily="2" charset="0"/>
                <a:cs typeface="NikoshBAN" panose="02000000000000000000" pitchFamily="2" charset="0"/>
              </a:rPr>
              <a:t> ব</a:t>
            </a:r>
            <a:r>
              <a:rPr lang="bn-IN" sz="3600" dirty="0" smtClean="0">
                <a:latin typeface="NikoshBAN" panose="02000000000000000000" pitchFamily="2" charset="0"/>
                <a:cs typeface="NikoshBAN" panose="02000000000000000000" pitchFamily="2" charset="0"/>
              </a:rPr>
              <a:t>লতে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a:t>
            </a:r>
            <a:r>
              <a:rPr lang="en-US" sz="3600" dirty="0" smtClean="0">
                <a:latin typeface="NikoshBAN" panose="02000000000000000000" pitchFamily="2" charset="0"/>
                <a:cs typeface="NikoshBAN" panose="02000000000000000000" pitchFamily="2" charset="0"/>
              </a:rPr>
              <a:t>। </a:t>
            </a:r>
            <a:endParaRPr lang="en-US" dirty="0"/>
          </a:p>
        </p:txBody>
      </p:sp>
    </p:spTree>
    <p:extLst>
      <p:ext uri="{BB962C8B-B14F-4D97-AF65-F5344CB8AC3E}">
        <p14:creationId xmlns:p14="http://schemas.microsoft.com/office/powerpoint/2010/main" val="2793833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9" y="-43543"/>
            <a:ext cx="9144000" cy="6858000"/>
          </a:xfrm>
          <a:prstGeom prst="rect">
            <a:avLst/>
          </a:prstGeom>
        </p:spPr>
      </p:pic>
      <p:sp>
        <p:nvSpPr>
          <p:cNvPr id="2" name="Rectangle 1"/>
          <p:cNvSpPr/>
          <p:nvPr/>
        </p:nvSpPr>
        <p:spPr>
          <a:xfrm>
            <a:off x="152400" y="842682"/>
            <a:ext cx="9017000" cy="58805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6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পরিসংখ্যানের যে শাখায় জনসংখ্যার তথ্য এবং তার নানাবিধ পরিমাপ যেমন </a:t>
            </a:r>
            <a:r>
              <a:rPr lang="bn-BD" sz="6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6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জন্ম সংখ্যা, জন্মহার, মৃত্যুসংখ্যা, মৃত্যুহার, বৃদ্ধিহার, দেশান্তর ইত্যাদি পরিমাপ করা হয় তাকে জীব পরিসংখ্যান বলে।  </a:t>
            </a:r>
            <a:endParaRPr lang="en-US" sz="6000" dirty="0">
              <a:latin typeface="NikoshBAN" panose="02000000000000000000" pitchFamily="2" charset="0"/>
              <a:cs typeface="NikoshBAN" panose="02000000000000000000" pitchFamily="2" charset="0"/>
            </a:endParaRPr>
          </a:p>
        </p:txBody>
      </p:sp>
      <p:sp>
        <p:nvSpPr>
          <p:cNvPr id="3" name="TextBox 2"/>
          <p:cNvSpPr txBox="1"/>
          <p:nvPr/>
        </p:nvSpPr>
        <p:spPr>
          <a:xfrm>
            <a:off x="1338516" y="134796"/>
            <a:ext cx="6644768" cy="70788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none" rtlCol="0">
            <a:spAutoFit/>
          </a:bodyPr>
          <a:lstStyle/>
          <a:p>
            <a:r>
              <a:rPr lang="bn-BD"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জীব পরিসংখ্যান</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-Vital </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Statistics</a:t>
            </a:r>
            <a:endParaRPr lang="en-US" sz="4000" dirty="0"/>
          </a:p>
        </p:txBody>
      </p:sp>
    </p:spTree>
    <p:extLst>
      <p:ext uri="{BB962C8B-B14F-4D97-AF65-F5344CB8AC3E}">
        <p14:creationId xmlns:p14="http://schemas.microsoft.com/office/powerpoint/2010/main" val="2987404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Rectangle 22"/>
          <p:cNvSpPr/>
          <p:nvPr/>
        </p:nvSpPr>
        <p:spPr>
          <a:xfrm>
            <a:off x="489462" y="3232541"/>
            <a:ext cx="3244338" cy="1862907"/>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rgbClr val="002060"/>
                </a:solidFill>
                <a:latin typeface="NikoshBAN" panose="02000000000000000000" pitchFamily="2" charset="0"/>
                <a:cs typeface="NikoshBAN" panose="02000000000000000000" pitchFamily="2" charset="0"/>
              </a:rPr>
              <a:t>আদম শুমারী </a:t>
            </a:r>
            <a:endParaRPr lang="en-US" sz="6000" dirty="0">
              <a:solidFill>
                <a:srgbClr val="002060"/>
              </a:solidFill>
              <a:latin typeface="NikoshBAN" panose="02000000000000000000" pitchFamily="2" charset="0"/>
              <a:cs typeface="NikoshBAN" panose="02000000000000000000" pitchFamily="2" charset="0"/>
            </a:endParaRPr>
          </a:p>
        </p:txBody>
      </p:sp>
      <p:sp>
        <p:nvSpPr>
          <p:cNvPr id="24" name="Rectangle 23"/>
          <p:cNvSpPr/>
          <p:nvPr/>
        </p:nvSpPr>
        <p:spPr>
          <a:xfrm>
            <a:off x="4386443" y="3218027"/>
            <a:ext cx="4038600" cy="1827243"/>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rgbClr val="A20E9B"/>
                </a:solidFill>
                <a:latin typeface="NikoshBAN" panose="02000000000000000000" pitchFamily="2" charset="0"/>
                <a:cs typeface="NikoshBAN" panose="02000000000000000000" pitchFamily="2" charset="0"/>
              </a:rPr>
              <a:t>জনমিতির নিবন্ধকরণ বই </a:t>
            </a:r>
            <a:endParaRPr lang="en-US" sz="4400" dirty="0">
              <a:solidFill>
                <a:srgbClr val="A20E9B"/>
              </a:solidFill>
              <a:latin typeface="NikoshBAN" panose="02000000000000000000" pitchFamily="2" charset="0"/>
              <a:cs typeface="NikoshBAN" panose="02000000000000000000" pitchFamily="2" charset="0"/>
            </a:endParaRPr>
          </a:p>
        </p:txBody>
      </p:sp>
      <p:sp>
        <p:nvSpPr>
          <p:cNvPr id="7" name="Rectangle 6"/>
          <p:cNvSpPr/>
          <p:nvPr/>
        </p:nvSpPr>
        <p:spPr>
          <a:xfrm>
            <a:off x="-381000" y="191571"/>
            <a:ext cx="9080257" cy="1015663"/>
          </a:xfrm>
          <a:prstGeom prst="rect">
            <a:avLst/>
          </a:prstGeom>
        </p:spPr>
        <p:txBody>
          <a:bodyPr wrap="square">
            <a:spAutoFit/>
          </a:bodyPr>
          <a:lstStyle/>
          <a:p>
            <a:pPr algn="ctr"/>
            <a:r>
              <a:rPr lang="bn-BD" sz="6000" dirty="0">
                <a:solidFill>
                  <a:srgbClr val="0C10A4"/>
                </a:solidFill>
                <a:latin typeface="NikoshBAN" panose="02000000000000000000" pitchFamily="2" charset="0"/>
                <a:cs typeface="NikoshBAN" panose="02000000000000000000" pitchFamily="2" charset="0"/>
              </a:rPr>
              <a:t>জীব পরিসংখ্যানের উৎস</a:t>
            </a:r>
          </a:p>
        </p:txBody>
      </p:sp>
      <p:sp>
        <p:nvSpPr>
          <p:cNvPr id="8" name="Right Arrow 7"/>
          <p:cNvSpPr/>
          <p:nvPr/>
        </p:nvSpPr>
        <p:spPr>
          <a:xfrm rot="16200000" flipH="1">
            <a:off x="3555216" y="903654"/>
            <a:ext cx="600664" cy="607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1371600" y="1863773"/>
            <a:ext cx="545076" cy="13542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6904089" y="1834744"/>
            <a:ext cx="545076" cy="13977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01228" y="1468964"/>
            <a:ext cx="5813972" cy="395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23510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circle(in)">
                                      <p:cBhvr>
                                        <p:cTn id="31" dur="20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circle(in)">
                                      <p:cBhvr>
                                        <p:cTn id="36"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8" grpId="0" animBg="1"/>
      <p:bldP spid="10" grpId="0" animBg="1"/>
      <p:bldP spid="18"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2390319" y="0"/>
            <a:ext cx="3733800" cy="769441"/>
          </a:xfrm>
          <a:prstGeom prst="rect">
            <a:avLst/>
          </a:prstGeom>
          <a:solidFill>
            <a:srgbClr val="24F055"/>
          </a:solidFill>
        </p:spPr>
        <p:txBody>
          <a:bodyPr wrap="square" rtlCol="0">
            <a:spAutoFit/>
          </a:bodyPr>
          <a:lstStyle/>
          <a:p>
            <a:pPr algn="ctr"/>
            <a:r>
              <a:rPr lang="en-US" sz="4400" dirty="0" err="1" smtClean="0">
                <a:latin typeface="NikoshBAN" pitchFamily="2" charset="0"/>
                <a:cs typeface="NikoshBAN" pitchFamily="2" charset="0"/>
              </a:rPr>
              <a:t>আদম</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শুমারী</a:t>
            </a:r>
            <a:r>
              <a:rPr lang="bn-BD" sz="4400" dirty="0" smtClean="0">
                <a:latin typeface="NikoshBAN" pitchFamily="2" charset="0"/>
                <a:cs typeface="NikoshBAN" pitchFamily="2" charset="0"/>
              </a:rPr>
              <a:t>ঃ  </a:t>
            </a:r>
            <a:r>
              <a:rPr lang="en-US" sz="4400" dirty="0" smtClean="0">
                <a:latin typeface="NikoshBAN" pitchFamily="2" charset="0"/>
                <a:cs typeface="NikoshBAN" pitchFamily="2" charset="0"/>
              </a:rPr>
              <a:t> </a:t>
            </a:r>
            <a:endParaRPr lang="en-US" sz="4400" dirty="0">
              <a:latin typeface="NikoshBAN" pitchFamily="2" charset="0"/>
              <a:cs typeface="NikoshBAN" pitchFamily="2" charset="0"/>
            </a:endParaRPr>
          </a:p>
        </p:txBody>
      </p:sp>
      <p:sp>
        <p:nvSpPr>
          <p:cNvPr id="3" name="Rectangle 2"/>
          <p:cNvSpPr/>
          <p:nvPr/>
        </p:nvSpPr>
        <p:spPr>
          <a:xfrm>
            <a:off x="0" y="757974"/>
            <a:ext cx="4343400" cy="2701234"/>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419600" y="3926389"/>
            <a:ext cx="4621892" cy="2322011"/>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658" y="3926389"/>
            <a:ext cx="4347027" cy="2322011"/>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314370" y="757974"/>
            <a:ext cx="4772479" cy="2701234"/>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60296" y="6226629"/>
            <a:ext cx="1766208" cy="646331"/>
          </a:xfrm>
          <a:prstGeom prst="rect">
            <a:avLst/>
          </a:prstGeom>
          <a:solidFill>
            <a:srgbClr val="FFFF00"/>
          </a:solidFill>
        </p:spPr>
        <p:txBody>
          <a:bodyPr wrap="square" rtlCol="0">
            <a:spAutoFit/>
          </a:bodyPr>
          <a:lstStyle/>
          <a:p>
            <a:pPr algn="ctr"/>
            <a:r>
              <a:rPr lang="en-US" sz="3600" dirty="0" err="1" smtClean="0">
                <a:latin typeface="NikoshBAN" pitchFamily="2" charset="0"/>
                <a:cs typeface="NikoshBAN" pitchFamily="2" charset="0"/>
              </a:rPr>
              <a:t>তথ্য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সংগ্রহ</a:t>
            </a:r>
            <a:r>
              <a:rPr lang="en-US"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10305773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2074</TotalTime>
  <Words>393</Words>
  <Application>Microsoft Office PowerPoint</Application>
  <PresentationFormat>On-screen Show (4:3)</PresentationFormat>
  <Paragraphs>70</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NikoshBAN</vt:lpstr>
      <vt:lpstr>Vrinda</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মূল্যায়ন</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DOEL</dc:creator>
  <cp:lastModifiedBy>NCC-PC</cp:lastModifiedBy>
  <cp:revision>376</cp:revision>
  <dcterms:created xsi:type="dcterms:W3CDTF">2006-08-16T00:00:00Z</dcterms:created>
  <dcterms:modified xsi:type="dcterms:W3CDTF">2020-09-07T14:16:51Z</dcterms:modified>
</cp:coreProperties>
</file>