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67" r:id="rId5"/>
    <p:sldId id="264" r:id="rId6"/>
    <p:sldId id="265" r:id="rId7"/>
    <p:sldId id="262" r:id="rId8"/>
    <p:sldId id="270" r:id="rId9"/>
    <p:sldId id="263" r:id="rId10"/>
    <p:sldId id="260" r:id="rId11"/>
    <p:sldId id="273" r:id="rId12"/>
    <p:sldId id="272" r:id="rId13"/>
    <p:sldId id="261" r:id="rId14"/>
    <p:sldId id="271" r:id="rId15"/>
    <p:sldId id="268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514B-D377-4541-87FF-02FBA4D4FDBA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E6BDA-6536-47A8-A6A8-4F457FAE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8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48B78-F250-439D-A6B5-D6FF87642F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মধ্যমান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বিচ্যুতির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হাইপার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ফাইলে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E6BDA-6536-47A8-A6A8-4F457FAE48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নিম্নমান+ শ্রেণির ঊর্ধবমানে টিগার দেয়া আছে।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E6BDA-6536-47A8-A6A8-4F457FAE48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মধ্যমান,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আনুমানিক গড়, </a:t>
            </a:r>
            <a:r>
              <a:rPr lang="bn-BD" baseline="0" dirty="0" smtClean="0">
                <a:latin typeface="+mn-lt"/>
                <a:cs typeface="NikoshBAN" pitchFamily="2" charset="0"/>
              </a:rPr>
              <a:t>62(a)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টিগার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E6BDA-6536-47A8-A6A8-4F457FAE48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6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62, -3, 49, 5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টিগার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E6BDA-6536-47A8-A6A8-4F457FAE48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3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486;&#2509;&#2480;&#2503;&#2467;&#2495;%20&#2478;&#2471;&#2509;&#2479;&#2476;&#2495;&#2472;&#2509;&#2470;&#2497;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2471;&#2494;&#2474;%20&#2476;&#2495;&#2458;&#2509;&#2479;&#2497;&#2468;&#2495;.ppt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486;&#2509;&#2480;&#2503;&#2467;&#2495;%20&#2478;&#2471;&#2509;&#2479;&#2476;&#2495;&#2472;&#2509;&#2470;&#2497;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767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943600"/>
            <a:ext cx="21336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D000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5400" dirty="0" err="1" smtClean="0">
                <a:solidFill>
                  <a:srgbClr val="D000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IN" sz="5400" dirty="0">
              <a:solidFill>
                <a:srgbClr val="D0005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0" y="5941528"/>
            <a:ext cx="3352800" cy="840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48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গড় =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353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Lucida Calligraphy" pitchFamily="66" charset="0"/>
              </a:rPr>
              <a:t>a +</a:t>
            </a:r>
            <a:endParaRPr lang="en-US" sz="3600" b="1" dirty="0">
              <a:latin typeface="Lucida Calligraphy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6153" y="119488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Lucida Calligraphy" pitchFamily="66" charset="0"/>
                <a:sym typeface="Symbol"/>
              </a:rPr>
              <a:t> f</a:t>
            </a:r>
            <a:r>
              <a:rPr lang="bn-BD" sz="3600" b="1" baseline="-25000" dirty="0" smtClean="0">
                <a:latin typeface="Lucida Calligraphy" pitchFamily="66" charset="0"/>
                <a:sym typeface="Symbol"/>
              </a:rPr>
              <a:t>i</a:t>
            </a:r>
            <a:r>
              <a:rPr lang="bn-BD" sz="3600" b="1" dirty="0" smtClean="0">
                <a:latin typeface="Lucida Calligraphy" pitchFamily="66" charset="0"/>
                <a:sym typeface="Symbol"/>
              </a:rPr>
              <a:t>u</a:t>
            </a:r>
            <a:r>
              <a:rPr lang="bn-BD" sz="3600" b="1" baseline="-25000" dirty="0" smtClean="0">
                <a:latin typeface="Lucida Calligraphy" pitchFamily="66" charset="0"/>
                <a:sym typeface="Symbol"/>
              </a:rPr>
              <a:t>i</a:t>
            </a:r>
            <a:endParaRPr lang="en-US" sz="3600" b="1" dirty="0">
              <a:latin typeface="Lucida Calligraphy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453" y="191789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Lucida Calligraphy" pitchFamily="66" charset="0"/>
              </a:rPr>
              <a:t>n</a:t>
            </a:r>
            <a:endParaRPr lang="en-US" sz="3600" b="1" dirty="0">
              <a:latin typeface="Lucida Calligraphy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0153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Lucida Calligraphy" pitchFamily="66" charset="0"/>
              </a:rPr>
              <a:t>× h</a:t>
            </a:r>
            <a:endParaRPr lang="en-US" sz="3600" b="1" dirty="0">
              <a:latin typeface="Lucida Calligraphy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0" y="1841212"/>
            <a:ext cx="160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0898" y="28588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= 62 +</a:t>
            </a:r>
            <a:endParaRPr lang="en-US" sz="36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790986" y="3182034"/>
            <a:ext cx="752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72353" y="25540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-3</a:t>
            </a:r>
            <a:endParaRPr lang="en-US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43939" y="3124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49</a:t>
            </a:r>
            <a:endParaRPr lang="en-US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581400" y="2858869"/>
            <a:ext cx="92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×5</a:t>
            </a:r>
            <a:endParaRPr lang="en-US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348353" y="47638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= 62 – 0.306</a:t>
            </a:r>
            <a:endParaRPr lang="en-US" sz="3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348353" y="5449669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= 61.694</a:t>
            </a:r>
            <a:endParaRPr lang="en-US" sz="3600" b="1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5648"/>
              </p:ext>
            </p:extLst>
          </p:nvPr>
        </p:nvGraphicFramePr>
        <p:xfrm>
          <a:off x="4953000" y="2743200"/>
          <a:ext cx="4038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/>
                <a:gridCol w="777240"/>
                <a:gridCol w="762000"/>
                <a:gridCol w="685800"/>
                <a:gridCol w="1066800"/>
              </a:tblGrid>
              <a:tr h="588108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ব্যবধান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মধ্যবিন্দু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বিচ্যুতি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 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  <a:sym typeface="Symbol"/>
                        </a:rPr>
                        <a:t>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  <a:sym typeface="Symbol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বিচ্যুতি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Calligraphy" pitchFamily="66" charset="0"/>
                          <a:cs typeface="NikoshBAN" pitchFamily="2" charset="0"/>
                        </a:rPr>
                        <a:t>h= 5</a:t>
                      </a:r>
                      <a:endParaRPr lang="en-US" sz="1800" dirty="0">
                        <a:latin typeface="Lucida Calligraphy" pitchFamily="66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Calligraphy" pitchFamily="66" charset="0"/>
                          <a:cs typeface="NikoshBAN" pitchFamily="2" charset="0"/>
                        </a:rPr>
                        <a:t>x</a:t>
                      </a:r>
                      <a:r>
                        <a:rPr lang="en-US" sz="1800" baseline="-25000" dirty="0" smtClean="0">
                          <a:latin typeface="Lucida Calligraphy" pitchFamily="66" charset="0"/>
                          <a:cs typeface="NikoshBAN" pitchFamily="2" charset="0"/>
                        </a:rPr>
                        <a:t>i</a:t>
                      </a:r>
                      <a:endParaRPr lang="en-US" sz="1800" dirty="0">
                        <a:latin typeface="Lucida Calligraphy" pitchFamily="66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Calligraphy" pitchFamily="66" charset="0"/>
                          <a:cs typeface="NikoshBAN" pitchFamily="2" charset="0"/>
                        </a:rPr>
                        <a:t>f</a:t>
                      </a:r>
                      <a:r>
                        <a:rPr lang="en-US" sz="1800" baseline="-25000" dirty="0" smtClean="0">
                          <a:latin typeface="Lucida Calligraphy" pitchFamily="66" charset="0"/>
                          <a:cs typeface="NikoshBAN" pitchFamily="2" charset="0"/>
                        </a:rPr>
                        <a:t>i</a:t>
                      </a:r>
                      <a:endParaRPr lang="en-US" sz="1800" dirty="0">
                        <a:latin typeface="Lucida Calligraphy" pitchFamily="66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Lucida Calligraphy" pitchFamily="66" charset="0"/>
                          <a:cs typeface="NikoshBAN" pitchFamily="2" charset="0"/>
                        </a:rPr>
                        <a:t>u</a:t>
                      </a:r>
                      <a:r>
                        <a:rPr lang="en-US" sz="1800" baseline="-25000" dirty="0" err="1" smtClean="0">
                          <a:latin typeface="Lucida Calligraphy" pitchFamily="66" charset="0"/>
                          <a:cs typeface="NikoshBAN" pitchFamily="2" charset="0"/>
                        </a:rPr>
                        <a:t>i</a:t>
                      </a:r>
                      <a:endParaRPr lang="en-US" sz="1800" dirty="0">
                        <a:latin typeface="Lucida Calligraphy" pitchFamily="66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Lucida Calligraphy" pitchFamily="66" charset="0"/>
                          <a:cs typeface="NikoshBAN" pitchFamily="2" charset="0"/>
                        </a:rPr>
                        <a:t>f</a:t>
                      </a:r>
                      <a:r>
                        <a:rPr lang="en-US" sz="1800" baseline="-25000" dirty="0" err="1" smtClean="0">
                          <a:latin typeface="Lucida Calligraphy" pitchFamily="66" charset="0"/>
                          <a:cs typeface="NikoshBAN" pitchFamily="2" charset="0"/>
                        </a:rPr>
                        <a:t>i</a:t>
                      </a:r>
                      <a:r>
                        <a:rPr lang="en-US" sz="1800" dirty="0" err="1" smtClean="0">
                          <a:latin typeface="Lucida Calligraphy" pitchFamily="66" charset="0"/>
                          <a:cs typeface="NikoshBAN" pitchFamily="2" charset="0"/>
                        </a:rPr>
                        <a:t>u</a:t>
                      </a:r>
                      <a:r>
                        <a:rPr lang="en-US" sz="1800" baseline="-25000" dirty="0" err="1" smtClean="0">
                          <a:latin typeface="Lucida Calligraphy" pitchFamily="66" charset="0"/>
                          <a:cs typeface="NikoshBAN" pitchFamily="2" charset="0"/>
                        </a:rPr>
                        <a:t>i</a:t>
                      </a:r>
                      <a:endParaRPr lang="en-US" sz="1800" dirty="0">
                        <a:latin typeface="Lucida Calligraphy" pitchFamily="66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45-49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47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1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-3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-3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50-54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52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3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-2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-6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55-59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57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11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-1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-11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60-64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NikoshBAN" pitchFamily="2" charset="0"/>
                        </a:rPr>
                        <a:t>62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  <a:cs typeface="NikoshBAN" pitchFamily="2" charset="0"/>
                        </a:rPr>
                        <a:t>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NikoshBAN" pitchFamily="2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22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0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0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65-69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67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7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1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7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70-74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72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5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2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10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336062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মোটঃ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ucida Calligraphy" pitchFamily="66" charset="0"/>
                          <a:cs typeface="NikoshBAN" pitchFamily="2" charset="0"/>
                          <a:sym typeface="Symbol"/>
                        </a:rPr>
                        <a:t>n</a:t>
                      </a:r>
                      <a:r>
                        <a:rPr lang="en-US" sz="1800" baseline="0" dirty="0" smtClean="0">
                          <a:latin typeface="+mn-lt"/>
                          <a:cs typeface="NikoshBAN" pitchFamily="2" charset="0"/>
                          <a:sym typeface="Symbol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=49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ucida Calligraphy" pitchFamily="66" charset="0"/>
                          <a:cs typeface="NikoshBAN" pitchFamily="2" charset="0"/>
                          <a:sym typeface="Symbol"/>
                        </a:rPr>
                        <a:t></a:t>
                      </a:r>
                      <a:r>
                        <a:rPr lang="en-US" sz="1800" dirty="0" err="1" smtClean="0">
                          <a:latin typeface="Lucida Calligraphy" pitchFamily="66" charset="0"/>
                          <a:cs typeface="NikoshBAN" pitchFamily="2" charset="0"/>
                        </a:rPr>
                        <a:t>f</a:t>
                      </a:r>
                      <a:r>
                        <a:rPr lang="en-US" sz="1800" baseline="-25000" dirty="0" err="1" smtClean="0">
                          <a:latin typeface="Lucida Calligraphy" pitchFamily="66" charset="0"/>
                          <a:cs typeface="NikoshBAN" pitchFamily="2" charset="0"/>
                        </a:rPr>
                        <a:t>i</a:t>
                      </a:r>
                      <a:r>
                        <a:rPr lang="en-US" sz="1800" dirty="0" err="1" smtClean="0">
                          <a:latin typeface="Lucida Calligraphy" pitchFamily="66" charset="0"/>
                          <a:cs typeface="NikoshBAN" pitchFamily="2" charset="0"/>
                        </a:rPr>
                        <a:t>u</a:t>
                      </a:r>
                      <a:r>
                        <a:rPr lang="en-US" sz="1800" baseline="-25000" dirty="0" err="1" smtClean="0">
                          <a:latin typeface="Lucida Calligraphy" pitchFamily="66" charset="0"/>
                          <a:cs typeface="NikoshBAN" pitchFamily="2" charset="0"/>
                        </a:rPr>
                        <a:t>i</a:t>
                      </a:r>
                      <a:r>
                        <a:rPr lang="en-US" sz="1800" baseline="-25000" dirty="0" smtClean="0">
                          <a:latin typeface="Lucida Calligraphy" pitchFamily="66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cs typeface="NikoshBAN" pitchFamily="2" charset="0"/>
                        </a:rPr>
                        <a:t>=-3</a:t>
                      </a:r>
                      <a:endParaRPr lang="en-US" sz="18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Rounded Rectangle 51"/>
          <p:cNvSpPr/>
          <p:nvPr/>
        </p:nvSpPr>
        <p:spPr>
          <a:xfrm>
            <a:off x="4953000" y="3352799"/>
            <a:ext cx="753605" cy="3765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924800" y="5943600"/>
            <a:ext cx="990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472480" y="5943600"/>
            <a:ext cx="76652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706605" y="4876800"/>
            <a:ext cx="808495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05086" y="396513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= 62 </a:t>
            </a:r>
            <a:r>
              <a:rPr lang="en-US" sz="3600" b="1" dirty="0" smtClean="0"/>
              <a:t>-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66541" y="3660338"/>
            <a:ext cx="88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15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38127" y="4230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49</a:t>
            </a:r>
            <a:endParaRPr lang="en-US" sz="36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19400" y="4282698"/>
            <a:ext cx="752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7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/>
      <p:bldP spid="6" grpId="0"/>
      <p:bldP spid="7" grpId="0"/>
      <p:bldP spid="12" grpId="0"/>
      <p:bldP spid="44" grpId="1"/>
      <p:bldP spid="45" grpId="0"/>
      <p:bldP spid="46" grpId="0"/>
      <p:bldP spid="47" grpId="1"/>
      <p:bldP spid="48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13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আনুমানিক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600" spc="-1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সংক্ষিপ্ত পদ্ধতিতে গড় নির্ণয়ের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কি 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বলো ?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743200" y="762000"/>
            <a:ext cx="4114800" cy="1752600"/>
          </a:xfrm>
          <a:prstGeom prst="downArrowCallout">
            <a:avLst>
              <a:gd name="adj1" fmla="val 25000"/>
              <a:gd name="adj2" fmla="val 116481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615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2590800" y="0"/>
            <a:ext cx="4191000" cy="190500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M SHAJAHAN\Flowre\pink_flower-32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-23078"/>
            <a:ext cx="6705600" cy="69635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16200000">
            <a:off x="-1298511" y="1385636"/>
            <a:ext cx="4987263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103674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তীয় পর্ব দেখার আমন্ত্রণ জানিয়ে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05204"/>
            <a:ext cx="6934200" cy="29484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1700A4"/>
                </a:solidFill>
                <a:latin typeface="NikoshBAN" pitchFamily="2" charset="0"/>
                <a:cs typeface="NikoshBAN" pitchFamily="2" charset="0"/>
              </a:rPr>
              <a:t>মোহাম্মদ শাহজাহান, এম.এস</a:t>
            </a:r>
            <a:r>
              <a:rPr lang="en-US" sz="3200" dirty="0" smtClean="0">
                <a:solidFill>
                  <a:srgbClr val="1700A4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1700A4"/>
                </a:solidFill>
                <a:latin typeface="NikoshBAN" pitchFamily="2" charset="0"/>
                <a:cs typeface="NikoshBAN" pitchFamily="2" charset="0"/>
              </a:rPr>
              <a:t>সি. (গণিত)</a:t>
            </a:r>
            <a:endParaRPr lang="en-US" sz="3200" dirty="0" smtClean="0">
              <a:solidFill>
                <a:srgbClr val="1700A4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1700A4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3200" dirty="0" smtClean="0">
                <a:solidFill>
                  <a:srgbClr val="1700A4"/>
                </a:solidFill>
                <a:latin typeface="NikoshBAN" pitchFamily="2" charset="0"/>
                <a:cs typeface="NikoshBAN" pitchFamily="2" charset="0"/>
              </a:rPr>
              <a:t>  শিক্ষক, </a:t>
            </a:r>
            <a:endParaRPr lang="en-US" sz="3200" dirty="0" smtClean="0">
              <a:solidFill>
                <a:srgbClr val="1700A4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1700A4"/>
                </a:solidFill>
                <a:latin typeface="NikoshBAN" pitchFamily="2" charset="0"/>
                <a:cs typeface="NikoshBAN" pitchFamily="2" charset="0"/>
              </a:rPr>
              <a:t>ফুলগাজী পাইলট বালিকা উচ্চ বিদ্যালয়, </a:t>
            </a:r>
            <a:endParaRPr lang="en-US" sz="3200" dirty="0" smtClean="0">
              <a:solidFill>
                <a:srgbClr val="1700A4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1700A4"/>
                </a:solidFill>
                <a:latin typeface="NikoshBAN" pitchFamily="2" charset="0"/>
                <a:cs typeface="NikoshBAN" pitchFamily="2" charset="0"/>
              </a:rPr>
              <a:t>ফুলগাজী, ফেনী। </a:t>
            </a:r>
            <a:endParaRPr lang="en-US" sz="3200" dirty="0" smtClean="0">
              <a:solidFill>
                <a:srgbClr val="1700A4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1700A4"/>
                </a:solidFill>
                <a:latin typeface="NikoshBAN" pitchFamily="2" charset="0"/>
                <a:cs typeface="NikoshBAN" pitchFamily="2" charset="0"/>
              </a:rPr>
              <a:t>ইমেল নং </a:t>
            </a:r>
            <a:r>
              <a:rPr lang="en-US" sz="2800" dirty="0" smtClean="0">
                <a:solidFill>
                  <a:srgbClr val="1700A4"/>
                </a:solidFill>
                <a:cs typeface="NikoshBAN" pitchFamily="2" charset="0"/>
              </a:rPr>
              <a:t>ful.ms.jahan80@gmail.com</a:t>
            </a:r>
            <a:endParaRPr lang="bn-BD" sz="3200" dirty="0" smtClean="0">
              <a:solidFill>
                <a:srgbClr val="1700A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" descr="F:\Removable Disk (D)\Photos\RB TELECOM (9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150989"/>
            <a:ext cx="3581399" cy="305082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467600" y="3505204"/>
            <a:ext cx="1447800" cy="29484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০১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৮১৯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৬১০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৮৬৮</a:t>
            </a:r>
          </a:p>
        </p:txBody>
      </p:sp>
      <p:sp>
        <p:nvSpPr>
          <p:cNvPr id="6" name="Frame 5"/>
          <p:cNvSpPr/>
          <p:nvPr/>
        </p:nvSpPr>
        <p:spPr>
          <a:xfrm>
            <a:off x="6324600" y="304800"/>
            <a:ext cx="2743200" cy="2819400"/>
          </a:xfrm>
          <a:prstGeom prst="frame">
            <a:avLst>
              <a:gd name="adj1" fmla="val 103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F:\Pictur\Profile Picture\For_Thamnil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6" y="718167"/>
            <a:ext cx="2105444" cy="21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vel 7"/>
          <p:cNvSpPr/>
          <p:nvPr/>
        </p:nvSpPr>
        <p:spPr>
          <a:xfrm>
            <a:off x="228600" y="304800"/>
            <a:ext cx="2743200" cy="2743200"/>
          </a:xfrm>
          <a:prstGeom prst="bevel">
            <a:avLst>
              <a:gd name="adj" fmla="val 113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557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5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150"/>
                            </p:stCondLst>
                            <p:childTnLst>
                              <p:par>
                                <p:cTn id="4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150"/>
                            </p:stCondLst>
                            <p:childTnLst>
                              <p:par>
                                <p:cTn id="4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25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2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3124200"/>
            <a:ext cx="76961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6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16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2098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60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0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8324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097142"/>
            <a:ext cx="48006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সংক্ষিপ্ত পদ্ধতিতে গড় নির্ণয়।  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1219200"/>
            <a:ext cx="2895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0"/>
            <a:ext cx="76200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পদ্ধতিতে অনুসৃত ধাপের আলোকে গড় নির্ণয়ের সারণি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আনুমানিক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>
              <a:buFontTx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পদ্ধতিতে গড়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619655" y="340242"/>
            <a:ext cx="190468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0235"/>
              </p:ext>
            </p:extLst>
          </p:nvPr>
        </p:nvGraphicFramePr>
        <p:xfrm>
          <a:off x="1371600" y="2317674"/>
          <a:ext cx="6477000" cy="4159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894"/>
                <a:gridCol w="3384106"/>
              </a:tblGrid>
              <a:tr h="570222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ব্যবধান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02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45-49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1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5702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50-54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3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6423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55-59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11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6002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60-64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22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6002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65-69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7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  <a:tr h="5702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70-74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NikoshBAN" pitchFamily="2" charset="0"/>
                        </a:rPr>
                        <a:t>5</a:t>
                      </a:r>
                      <a:endParaRPr lang="en-US" sz="3200" dirty="0">
                        <a:latin typeface="+mn-lt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8200" y="980182"/>
            <a:ext cx="7543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গণসংখ্যা নিবেশন সারণি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নিম্নরূপ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সংক্ষিপ্ত পদ্ধতিতে গড়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14053"/>
              </p:ext>
            </p:extLst>
          </p:nvPr>
        </p:nvGraphicFramePr>
        <p:xfrm>
          <a:off x="76200" y="876303"/>
          <a:ext cx="8915400" cy="585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/>
                <a:gridCol w="1783080"/>
                <a:gridCol w="1539240"/>
                <a:gridCol w="1828800"/>
                <a:gridCol w="1981200"/>
              </a:tblGrid>
              <a:tr h="9133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সংক্ষিপ্ত পদ্ধতিতে অনুসৃত ধাপের আলোকে গড় নির্ণয়ের সারণি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নিম্নরূপঃ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819" y="865882"/>
            <a:ext cx="1292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 ব্যবধান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hlinkClick r:id="rId3" action="ppaction://hlinkpres?slideindex=1&amp;slidetitle="/>
          </p:cNvPr>
          <p:cNvSpPr/>
          <p:nvPr/>
        </p:nvSpPr>
        <p:spPr>
          <a:xfrm>
            <a:off x="1979862" y="838200"/>
            <a:ext cx="1220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মধ্যমান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2814" y="947162"/>
            <a:ext cx="1316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hlinkClick r:id="rId4" action="ppaction://hlinkpres?slideindex=1&amp;slidetitle="/>
          </p:cNvPr>
          <p:cNvSpPr/>
          <p:nvPr/>
        </p:nvSpPr>
        <p:spPr>
          <a:xfrm>
            <a:off x="5181600" y="980035"/>
            <a:ext cx="1640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7863" y="838200"/>
            <a:ext cx="188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গণসংখ্যা </a:t>
            </a:r>
            <a:r>
              <a:rPr lang="en-US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831" y="1837615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3539" y="1797804"/>
            <a:ext cx="579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Lucida Calligraphy" pitchFamily="66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9322" y="1828800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f</a:t>
            </a:r>
            <a:r>
              <a:rPr lang="en-US" sz="3200" baseline="-250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Lucida Calligraphy" pitchFamily="66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9508" y="1828800"/>
            <a:ext cx="574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u</a:t>
            </a:r>
            <a:r>
              <a:rPr lang="en-US" sz="3200" baseline="-250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Lucida Calligraphy" pitchFamily="66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1478" y="1828800"/>
            <a:ext cx="845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f</a:t>
            </a:r>
            <a:r>
              <a:rPr lang="en-US" sz="3200" baseline="-250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r>
              <a:rPr lang="en-US" sz="32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u</a:t>
            </a:r>
            <a:r>
              <a:rPr lang="en-US" sz="3200" baseline="-250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Lucida Calligraphy" pitchFamily="66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6278" y="2463225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45-49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858" y="31242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50-54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3836" y="36576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55-59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0989" y="42672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60-64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74" y="4977825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65-69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079" y="5488834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70-74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382" y="6149975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মোটঃ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6421" y="2387025"/>
            <a:ext cx="60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47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92795" y="296639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52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95200" y="3682425"/>
            <a:ext cx="60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57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86295" y="4243743"/>
            <a:ext cx="1218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 smtClean="0">
                <a:solidFill>
                  <a:srgbClr val="FF0000"/>
                </a:solidFill>
                <a:cs typeface="NikoshBAN" pitchFamily="2" charset="0"/>
              </a:rPr>
              <a:t>62 </a:t>
            </a:r>
            <a:r>
              <a:rPr lang="en-US" sz="3200" dirty="0">
                <a:solidFill>
                  <a:srgbClr val="FF0000"/>
                </a:solidFill>
                <a:cs typeface="NikoshBAN" pitchFamily="2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Lucida Calligraphy" pitchFamily="66" charset="0"/>
                <a:cs typeface="NikoshBAN" pitchFamily="2" charset="0"/>
              </a:rPr>
              <a:t>a</a:t>
            </a:r>
            <a:r>
              <a:rPr lang="en-US" sz="3200" dirty="0">
                <a:solidFill>
                  <a:srgbClr val="FF0000"/>
                </a:solidFill>
                <a:cs typeface="NikoshBAN" pitchFamily="2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82375" y="4901625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67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99206" y="5511225"/>
            <a:ext cx="60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72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00950" y="2422171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1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7412" y="300716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3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69916" y="361877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11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92357" y="4206369"/>
            <a:ext cx="598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22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74168" y="4901625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91000" y="5435025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5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44496" y="2422390"/>
            <a:ext cx="514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3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79979" y="3075479"/>
            <a:ext cx="51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32158" y="3678237"/>
            <a:ext cx="514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1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93072" y="4243742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0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53986" y="4825425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1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32379" y="5511225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50212" y="2530707"/>
            <a:ext cx="514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3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37388" y="3075479"/>
            <a:ext cx="532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6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22716" y="3679605"/>
            <a:ext cx="723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11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45232" y="4292025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0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71215" y="4825425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08614" y="5511225"/>
            <a:ext cx="60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10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98215" y="6093220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  <a:sym typeface="Symbol"/>
              </a:rPr>
              <a:t></a:t>
            </a:r>
            <a:r>
              <a:rPr lang="en-US" sz="32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f</a:t>
            </a:r>
            <a:r>
              <a:rPr lang="en-US" sz="3200" baseline="-250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r>
              <a:rPr lang="en-US" sz="32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u</a:t>
            </a:r>
            <a:r>
              <a:rPr lang="en-US" sz="3200" baseline="-250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r>
              <a:rPr lang="en-US" sz="3200" baseline="-250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prstClr val="black"/>
                </a:solidFill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3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02525" y="6120825"/>
            <a:ext cx="1191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  <a:sym typeface="Symbol"/>
              </a:rPr>
              <a:t>n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=49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50"/>
                            </p:stCondLst>
                            <p:childTnLst>
                              <p:par>
                                <p:cTn id="2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100"/>
                            </p:stCondLst>
                            <p:childTnLst>
                              <p:par>
                                <p:cTn id="2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650"/>
                            </p:stCondLst>
                            <p:childTnLst>
                              <p:par>
                                <p:cTn id="2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350"/>
                            </p:stCondLst>
                            <p:childTnLst>
                              <p:par>
                                <p:cTn id="2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900"/>
                            </p:stCondLst>
                            <p:childTnLst>
                              <p:par>
                                <p:cTn id="2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00"/>
                            </p:stCondLst>
                            <p:childTnLst>
                              <p:par>
                                <p:cTn id="3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200"/>
                            </p:stCondLst>
                            <p:childTnLst>
                              <p:par>
                                <p:cTn id="36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400"/>
                            </p:stCondLst>
                            <p:childTnLst>
                              <p:par>
                                <p:cTn id="3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400"/>
                            </p:stCondLst>
                            <p:childTnLst>
                              <p:par>
                                <p:cTn id="37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400"/>
                            </p:stCondLst>
                            <p:childTnLst>
                              <p:par>
                                <p:cTn id="38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6500"/>
                            </p:stCondLst>
                            <p:childTnLst>
                              <p:par>
                                <p:cTn id="39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evel 55"/>
          <p:cNvSpPr/>
          <p:nvPr/>
        </p:nvSpPr>
        <p:spPr>
          <a:xfrm>
            <a:off x="3581399" y="1229179"/>
            <a:ext cx="5562599" cy="5628821"/>
          </a:xfrm>
          <a:prstGeom prst="bevel">
            <a:avLst>
              <a:gd name="adj" fmla="val 6029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1819" y="1551682"/>
            <a:ext cx="1292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 ব্যবধান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862" y="1524000"/>
            <a:ext cx="1220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মধ্যমান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831" y="2523415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3539" y="2483604"/>
            <a:ext cx="579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Lucida Calligraphy" pitchFamily="66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278" y="3149025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45-49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858" y="38100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50-54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836" y="43434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55-59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989" y="49530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60-64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374" y="55626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65-69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079" y="60960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70-74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6421" y="3179254"/>
            <a:ext cx="60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47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2795" y="3834825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52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95200" y="4368225"/>
            <a:ext cx="60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57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4929543"/>
            <a:ext cx="60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 smtClean="0">
                <a:cs typeface="NikoshBAN" pitchFamily="2" charset="0"/>
              </a:rPr>
              <a:t>62</a:t>
            </a:r>
            <a:endParaRPr lang="en-US" sz="3200" dirty="0"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2375" y="5587425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67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99206" y="6096000"/>
            <a:ext cx="60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72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245036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নিম্নমান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BD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aŸ©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02071" y="1524000"/>
            <a:ext cx="2263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মধ্যমান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307947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</a:rPr>
              <a:t>2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95800" y="3035140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64206" y="379009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45 </a:t>
            </a:r>
            <a:endParaRPr lang="en-US" sz="3200" dirty="0"/>
          </a:p>
        </p:txBody>
      </p:sp>
      <p:sp>
        <p:nvSpPr>
          <p:cNvPr id="45" name="Rectangle 44"/>
          <p:cNvSpPr/>
          <p:nvPr/>
        </p:nvSpPr>
        <p:spPr>
          <a:xfrm>
            <a:off x="5350006" y="3790096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</a:rPr>
              <a:t>+ 49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1707" y="437487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2</a:t>
            </a:r>
            <a:endParaRPr lang="en-US" sz="32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4588006" y="4334339"/>
            <a:ext cx="17561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038600" y="3950970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45406" y="3892846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0099"/>
                </a:solidFill>
                <a:cs typeface="NikoshBAN" pitchFamily="2" charset="0"/>
              </a:rPr>
              <a:t>= 47</a:t>
            </a:r>
            <a:endParaRPr lang="en-US" sz="3600" b="1" dirty="0">
              <a:solidFill>
                <a:srgbClr val="000099"/>
              </a:solidFill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19455" y="2678510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38600" y="5029200"/>
            <a:ext cx="466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পরবর্তীগুলো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538" y="3276600"/>
            <a:ext cx="1143262" cy="5064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"/>
                            </p:stCondLst>
                            <p:childTnLst>
                              <p:par>
                                <p:cTn id="1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"/>
                            </p:stCondLst>
                            <p:childTnLst>
                              <p:par>
                                <p:cTn id="2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650"/>
                            </p:stCondLst>
                            <p:childTnLst>
                              <p:par>
                                <p:cTn id="2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200"/>
                            </p:stCondLst>
                            <p:childTnLst>
                              <p:par>
                                <p:cTn id="2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53" presetClass="exit" presetSubtype="3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6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5" grpId="0"/>
      <p:bldP spid="28" grpId="0"/>
      <p:bldP spid="45" grpId="0"/>
      <p:bldP spid="46" grpId="0"/>
      <p:bldP spid="52" grpId="0"/>
      <p:bldP spid="53" grpId="0"/>
      <p:bldP spid="54" grpId="0"/>
      <p:bldP spid="57" grpId="0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evel 64"/>
          <p:cNvSpPr/>
          <p:nvPr/>
        </p:nvSpPr>
        <p:spPr>
          <a:xfrm>
            <a:off x="5088453" y="24825"/>
            <a:ext cx="4055545" cy="6833175"/>
          </a:xfrm>
          <a:prstGeom prst="bevel">
            <a:avLst>
              <a:gd name="adj" fmla="val 6029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79914"/>
              </p:ext>
            </p:extLst>
          </p:nvPr>
        </p:nvGraphicFramePr>
        <p:xfrm>
          <a:off x="76200" y="876303"/>
          <a:ext cx="4953000" cy="585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371600"/>
                <a:gridCol w="1371600"/>
                <a:gridCol w="1066800"/>
              </a:tblGrid>
              <a:tr h="9133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865882"/>
            <a:ext cx="1292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 ব্যবধান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hlinkClick r:id="rId3" action="ppaction://hlinkpres?slideindex=1&amp;slidetitle="/>
          </p:cNvPr>
          <p:cNvSpPr/>
          <p:nvPr/>
        </p:nvSpPr>
        <p:spPr>
          <a:xfrm>
            <a:off x="1143000" y="838200"/>
            <a:ext cx="1220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মধ্যমান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9814" y="947162"/>
            <a:ext cx="1316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777498"/>
            <a:ext cx="10567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ধাপ </a:t>
            </a:r>
          </a:p>
          <a:p>
            <a:pPr lvl="0" algn="ctr"/>
            <a:r>
              <a:rPr lang="en-US" sz="3200" b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012" y="1837615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6677" y="1797804"/>
            <a:ext cx="579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Lucida Calligraphy" pitchFamily="66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6322" y="1828800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f</a:t>
            </a:r>
            <a:r>
              <a:rPr lang="en-US" sz="3200" baseline="-250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Lucida Calligraphy" pitchFamily="66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2362" y="1828800"/>
            <a:ext cx="574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u</a:t>
            </a:r>
            <a:r>
              <a:rPr lang="en-US" sz="3200" baseline="-25000" dirty="0" err="1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Lucida Calligraphy" pitchFamily="66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59" y="23622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45-49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39" y="3023175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50-54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17" y="36576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55-59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170" y="426720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60-64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555" y="4977825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65-69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260" y="5488834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a typeface="Microsoft YaHei UI" pitchFamily="34" charset="-122"/>
                <a:cs typeface="NikoshBAN" pitchFamily="2" charset="0"/>
              </a:rPr>
              <a:t>70-74</a:t>
            </a:r>
            <a:endParaRPr lang="en-US" sz="3200" dirty="0">
              <a:solidFill>
                <a:prstClr val="black"/>
              </a:solidFill>
              <a:ea typeface="Microsoft YaHei UI" pitchFamily="34" charset="-122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2563" y="6149975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মোটঃ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9559" y="2387025"/>
            <a:ext cx="60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47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55933" y="296639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52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58338" y="3682425"/>
            <a:ext cx="60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57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49433" y="4243743"/>
            <a:ext cx="1218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 smtClean="0">
                <a:solidFill>
                  <a:srgbClr val="000099"/>
                </a:solidFill>
                <a:cs typeface="NikoshBAN" pitchFamily="2" charset="0"/>
              </a:rPr>
              <a:t>62 (</a:t>
            </a:r>
            <a:r>
              <a:rPr lang="en-US" sz="3200" dirty="0" smtClean="0">
                <a:solidFill>
                  <a:srgbClr val="000099"/>
                </a:solidFill>
                <a:latin typeface="Lucida Calligraphy" pitchFamily="66" charset="0"/>
                <a:cs typeface="NikoshBAN" pitchFamily="2" charset="0"/>
              </a:rPr>
              <a:t>a</a:t>
            </a:r>
            <a:r>
              <a:rPr lang="en-US" sz="3200" dirty="0" smtClean="0">
                <a:solidFill>
                  <a:srgbClr val="000099"/>
                </a:solidFill>
                <a:cs typeface="NikoshBAN" pitchFamily="2" charset="0"/>
              </a:rPr>
              <a:t>)</a:t>
            </a:r>
            <a:endParaRPr lang="en-US" sz="3200" dirty="0">
              <a:solidFill>
                <a:srgbClr val="000099"/>
              </a:solidFill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5513" y="4901625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67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62344" y="5511225"/>
            <a:ext cx="60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72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57950" y="2422171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1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54412" y="300716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3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26916" y="361877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11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49357" y="4206369"/>
            <a:ext cx="598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22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31168" y="4901625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7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0" y="5435025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5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57350" y="2422390"/>
            <a:ext cx="514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3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2833" y="3075479"/>
            <a:ext cx="51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45012" y="3678237"/>
            <a:ext cx="514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1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05926" y="4243742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0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66840" y="4825425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1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45233" y="5511225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2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59525" y="6120825"/>
            <a:ext cx="1191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Lucida Calligraphy" pitchFamily="66" charset="0"/>
                <a:cs typeface="NikoshBAN" pitchFamily="2" charset="0"/>
                <a:sym typeface="Symbol"/>
              </a:rPr>
              <a:t>n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=49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2829" y="228600"/>
            <a:ext cx="18088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3200" y="684075"/>
            <a:ext cx="237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আনুমানিক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53200" y="1212156"/>
            <a:ext cx="94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ব্যাপ্তি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715000" y="1208977"/>
            <a:ext cx="3124200" cy="279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791200" y="17260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4</a:t>
            </a:r>
            <a:r>
              <a:rPr lang="en-US" sz="3200" b="1" dirty="0" smtClean="0"/>
              <a:t>7</a:t>
            </a:r>
            <a:r>
              <a:rPr lang="bn-BD" sz="3200" b="1" dirty="0" smtClean="0"/>
              <a:t> </a:t>
            </a:r>
            <a:endParaRPr lang="en-US" sz="3200" b="1" dirty="0"/>
          </a:p>
        </p:txBody>
      </p:sp>
      <p:sp>
        <p:nvSpPr>
          <p:cNvPr id="59" name="Rectangle 58"/>
          <p:cNvSpPr/>
          <p:nvPr/>
        </p:nvSpPr>
        <p:spPr>
          <a:xfrm>
            <a:off x="6324600" y="1726050"/>
            <a:ext cx="840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-</a:t>
            </a:r>
            <a:r>
              <a:rPr lang="bn-BD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62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98705" y="23108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5867400" y="2241699"/>
            <a:ext cx="12190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317994" y="1886924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51920" y="1942744"/>
            <a:ext cx="893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0099"/>
                </a:solidFill>
                <a:cs typeface="NikoshBAN" pitchFamily="2" charset="0"/>
              </a:rPr>
              <a:t>= -3</a:t>
            </a:r>
            <a:endParaRPr lang="en-US" sz="3600" b="1" dirty="0">
              <a:solidFill>
                <a:srgbClr val="000099"/>
              </a:solidFill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41794" y="895420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91400" y="17508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-15</a:t>
            </a:r>
            <a:endParaRPr lang="en-US" sz="3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696200" y="22842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7620000" y="2265909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146794" y="1911749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65803" y="2679412"/>
            <a:ext cx="35733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নিয়মঃ</a:t>
            </a:r>
            <a:endParaRPr lang="en-US" sz="32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আনুমানিক গড়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০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ক্রমিক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ঋণাত্নক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358525" y="4273270"/>
            <a:ext cx="1200417" cy="555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1314183" y="2416552"/>
            <a:ext cx="1200417" cy="555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710625"/>
            <a:ext cx="126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মধ্যমান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75242" y="3811012"/>
            <a:ext cx="4057267" cy="304698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আনুমানিক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 মধ্যমানসমুহ থেকে সুবিধাজনক কোন মানকে </a:t>
            </a:r>
          </a:p>
          <a:p>
            <a:pPr algn="just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আনুমানিক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rgbClr val="000099"/>
                </a:solidFill>
                <a:latin typeface="Lucida Calligraphy" pitchFamily="66" charset="0"/>
                <a:cs typeface="NikoshBAN" pitchFamily="2" charset="0"/>
              </a:rPr>
              <a:t>a</a:t>
            </a:r>
            <a:r>
              <a:rPr lang="en-US" sz="3200" dirty="0" smtClean="0">
                <a:solidFill>
                  <a:srgbClr val="000099"/>
                </a:solidFill>
                <a:cs typeface="NikoshBAN" pitchFamily="2" charset="0"/>
              </a:rPr>
              <a:t>)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ধরতে হবে। সে ক্ষেত্রে মাঝের যে শ্রেণিতে গণ সংখ্যা বেশি সেই শ্রেণির মধ্যমান কে ধরাই শ্রেয়।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4300"/>
                            </p:stCondLst>
                            <p:childTnLst>
                              <p:par>
                                <p:cTn id="2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0" presetClass="exit" presetSubtype="0" fill="hold" grpId="1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34" grpId="0"/>
      <p:bldP spid="35" grpId="0"/>
      <p:bldP spid="36" grpId="0"/>
      <p:bldP spid="37" grpId="0"/>
      <p:bldP spid="38" grpId="0"/>
      <p:bldP spid="39" grpId="0"/>
      <p:bldP spid="2" grpId="0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66" grpId="0"/>
      <p:bldP spid="67" grpId="0"/>
      <p:bldP spid="69" grpId="0"/>
      <p:bldP spid="72" grpId="0"/>
      <p:bldP spid="73" grpId="0" animBg="1"/>
      <p:bldP spid="73" grpId="1" animBg="1"/>
      <p:bldP spid="74" grpId="0" animBg="1"/>
      <p:bldP spid="74" grpId="1" animBg="1"/>
      <p:bldP spid="9" grpId="0"/>
      <p:bldP spid="14" grpId="0" animBg="1"/>
      <p:bldP spid="14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510</TotalTime>
  <Words>548</Words>
  <Application>Microsoft Office PowerPoint</Application>
  <PresentationFormat>On-screen Show (4:3)</PresentationFormat>
  <Paragraphs>234</Paragraphs>
  <Slides>13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Pushpin</vt:lpstr>
      <vt:lpstr>Angles</vt:lpstr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Shajahan</dc:creator>
  <cp:lastModifiedBy>Microsoft</cp:lastModifiedBy>
  <cp:revision>77</cp:revision>
  <dcterms:created xsi:type="dcterms:W3CDTF">2006-08-16T00:00:00Z</dcterms:created>
  <dcterms:modified xsi:type="dcterms:W3CDTF">2020-09-08T10:09:59Z</dcterms:modified>
</cp:coreProperties>
</file>