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3366"/>
    <a:srgbClr val="008080"/>
    <a:srgbClr val="FFFFFF"/>
    <a:srgbClr val="009900"/>
    <a:srgbClr val="33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5E4A9-4739-4E67-B42F-1E8DA0B7E806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9D223-DCB6-4A2A-BB91-4AA4B157C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4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8E14FA-3527-46FC-B7E8-94CD71EA83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5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5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5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8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5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67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7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60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2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CEDE8938-5CA7-40D7-BD0A-2D1BB9454169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52EBA0B-B5DE-49D2-A8EE-B5E58457B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5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3418"/>
            </a:avLst>
          </a:prstGeom>
          <a:blipFill>
            <a:blip r:embed="rId1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2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3C54EB6-6C9F-4C24-8EF4-743B77185CD3}"/>
              </a:ext>
            </a:extLst>
          </p:cNvPr>
          <p:cNvSpPr txBox="1"/>
          <p:nvPr/>
        </p:nvSpPr>
        <p:spPr>
          <a:xfrm>
            <a:off x="485779" y="1258599"/>
            <a:ext cx="8778240" cy="43761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2795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905000">
                    <a:schemeClr val="accent3">
                      <a:satMod val="175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63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905000">
                  <a:schemeClr val="accent3">
                    <a:satMod val="175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93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78EB07A-F595-4A97-8F5F-42BA69469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" y="1365885"/>
            <a:ext cx="8309610" cy="4126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8B8517-2BC0-4288-BA32-6FC424EE7B72}"/>
              </a:ext>
            </a:extLst>
          </p:cNvPr>
          <p:cNvSpPr txBox="1"/>
          <p:nvPr/>
        </p:nvSpPr>
        <p:spPr>
          <a:xfrm>
            <a:off x="3598545" y="547414"/>
            <a:ext cx="2436496" cy="842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75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শুষ্ক অঞ্চল</a:t>
            </a:r>
            <a:endParaRPr lang="en-US" sz="4875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E11C75-3E0B-4E19-8C3D-18152660A457}"/>
              </a:ext>
            </a:extLst>
          </p:cNvPr>
          <p:cNvSpPr txBox="1"/>
          <p:nvPr/>
        </p:nvSpPr>
        <p:spPr>
          <a:xfrm>
            <a:off x="902017" y="5492115"/>
            <a:ext cx="8205787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388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ইরাক, ইরান, জর্ডান, ইসরাইল</a:t>
            </a:r>
            <a:endParaRPr lang="en-US" sz="4388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86088" y="385763"/>
            <a:ext cx="3629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মরুভূমি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3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308A7E-8AF3-4C29-A1C5-D196B13E6938}"/>
              </a:ext>
            </a:extLst>
          </p:cNvPr>
          <p:cNvSpPr txBox="1"/>
          <p:nvPr/>
        </p:nvSpPr>
        <p:spPr>
          <a:xfrm>
            <a:off x="571500" y="767794"/>
            <a:ext cx="909828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4344" indent="-464344">
              <a:buFont typeface="Wingdings" panose="05000000000000000000" pitchFamily="2" charset="2"/>
              <a:buChar char="Ø"/>
            </a:pPr>
            <a:r>
              <a:rPr lang="bn-BD" sz="325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কাজ: এসো সবাই মিলে এশিয়ার মানচিত্রটি দেখি এবং কয়েকটি দেশের নামের তালিকা তৈরি করি। </a:t>
            </a:r>
            <a:endParaRPr lang="en-US" sz="325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A8D10C9-C2F4-47B2-97A4-396C9F48A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1" y="1843088"/>
            <a:ext cx="6606540" cy="417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45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BBFAF3-6B20-46DD-98F8-C63AC0F4112B}"/>
              </a:ext>
            </a:extLst>
          </p:cNvPr>
          <p:cNvSpPr txBox="1"/>
          <p:nvPr/>
        </p:nvSpPr>
        <p:spPr>
          <a:xfrm>
            <a:off x="1245870" y="642938"/>
            <a:ext cx="5772150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7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মানচিত্রে বাংলাদেশকে চিহ্নিত করি</a:t>
            </a:r>
            <a:endParaRPr lang="en-US" sz="357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D60BD4-0A89-4EEC-B022-8183EC2828D2}"/>
              </a:ext>
            </a:extLst>
          </p:cNvPr>
          <p:cNvSpPr txBox="1"/>
          <p:nvPr/>
        </p:nvSpPr>
        <p:spPr>
          <a:xfrm>
            <a:off x="8241031" y="2711261"/>
            <a:ext cx="169164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75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5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9FFF874-1146-4B48-9DA1-74912CB2A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1568768"/>
            <a:ext cx="7115799" cy="449772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4FF0DBB0-96FD-49F2-B0B5-9BB2F01FD916}"/>
              </a:ext>
            </a:extLst>
          </p:cNvPr>
          <p:cNvSpPr/>
          <p:nvPr/>
        </p:nvSpPr>
        <p:spPr>
          <a:xfrm>
            <a:off x="3749040" y="3809048"/>
            <a:ext cx="355399" cy="435599"/>
          </a:xfrm>
          <a:custGeom>
            <a:avLst/>
            <a:gdLst>
              <a:gd name="connsiteX0" fmla="*/ 0 w 437414"/>
              <a:gd name="connsiteY0" fmla="*/ 211015 h 536122"/>
              <a:gd name="connsiteX1" fmla="*/ 14068 w 437414"/>
              <a:gd name="connsiteY1" fmla="*/ 98474 h 536122"/>
              <a:gd name="connsiteX2" fmla="*/ 28135 w 437414"/>
              <a:gd name="connsiteY2" fmla="*/ 0 h 536122"/>
              <a:gd name="connsiteX3" fmla="*/ 98474 w 437414"/>
              <a:gd name="connsiteY3" fmla="*/ 42203 h 536122"/>
              <a:gd name="connsiteX4" fmla="*/ 126609 w 437414"/>
              <a:gd name="connsiteY4" fmla="*/ 84406 h 536122"/>
              <a:gd name="connsiteX5" fmla="*/ 211015 w 437414"/>
              <a:gd name="connsiteY5" fmla="*/ 98474 h 536122"/>
              <a:gd name="connsiteX6" fmla="*/ 239151 w 437414"/>
              <a:gd name="connsiteY6" fmla="*/ 126609 h 536122"/>
              <a:gd name="connsiteX7" fmla="*/ 407963 w 437414"/>
              <a:gd name="connsiteY7" fmla="*/ 168812 h 536122"/>
              <a:gd name="connsiteX8" fmla="*/ 393895 w 437414"/>
              <a:gd name="connsiteY8" fmla="*/ 211015 h 536122"/>
              <a:gd name="connsiteX9" fmla="*/ 379828 w 437414"/>
              <a:gd name="connsiteY9" fmla="*/ 295421 h 536122"/>
              <a:gd name="connsiteX10" fmla="*/ 422031 w 437414"/>
              <a:gd name="connsiteY10" fmla="*/ 309489 h 536122"/>
              <a:gd name="connsiteX11" fmla="*/ 436099 w 437414"/>
              <a:gd name="connsiteY11" fmla="*/ 351692 h 536122"/>
              <a:gd name="connsiteX12" fmla="*/ 379828 w 437414"/>
              <a:gd name="connsiteY12" fmla="*/ 407963 h 536122"/>
              <a:gd name="connsiteX13" fmla="*/ 365760 w 437414"/>
              <a:gd name="connsiteY13" fmla="*/ 450166 h 536122"/>
              <a:gd name="connsiteX14" fmla="*/ 351692 w 437414"/>
              <a:gd name="connsiteY14" fmla="*/ 534572 h 536122"/>
              <a:gd name="connsiteX15" fmla="*/ 337625 w 437414"/>
              <a:gd name="connsiteY15" fmla="*/ 436098 h 536122"/>
              <a:gd name="connsiteX16" fmla="*/ 253219 w 437414"/>
              <a:gd name="connsiteY16" fmla="*/ 422031 h 536122"/>
              <a:gd name="connsiteX17" fmla="*/ 84406 w 437414"/>
              <a:gd name="connsiteY17" fmla="*/ 379827 h 536122"/>
              <a:gd name="connsiteX18" fmla="*/ 56271 w 437414"/>
              <a:gd name="connsiteY18" fmla="*/ 337624 h 536122"/>
              <a:gd name="connsiteX19" fmla="*/ 42203 w 437414"/>
              <a:gd name="connsiteY19" fmla="*/ 267286 h 536122"/>
              <a:gd name="connsiteX20" fmla="*/ 28135 w 437414"/>
              <a:gd name="connsiteY20" fmla="*/ 225083 h 536122"/>
              <a:gd name="connsiteX21" fmla="*/ 42203 w 437414"/>
              <a:gd name="connsiteY21" fmla="*/ 168812 h 536122"/>
              <a:gd name="connsiteX22" fmla="*/ 42203 w 437414"/>
              <a:gd name="connsiteY22" fmla="*/ 112541 h 53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7414" h="536122">
                <a:moveTo>
                  <a:pt x="0" y="211015"/>
                </a:moveTo>
                <a:cubicBezTo>
                  <a:pt x="101922" y="41146"/>
                  <a:pt x="25822" y="216008"/>
                  <a:pt x="14068" y="98474"/>
                </a:cubicBezTo>
                <a:cubicBezTo>
                  <a:pt x="10769" y="65481"/>
                  <a:pt x="23446" y="32825"/>
                  <a:pt x="28135" y="0"/>
                </a:cubicBezTo>
                <a:cubicBezTo>
                  <a:pt x="71147" y="14336"/>
                  <a:pt x="70385" y="7092"/>
                  <a:pt x="98474" y="42203"/>
                </a:cubicBezTo>
                <a:cubicBezTo>
                  <a:pt x="109036" y="55405"/>
                  <a:pt x="111487" y="76845"/>
                  <a:pt x="126609" y="84406"/>
                </a:cubicBezTo>
                <a:cubicBezTo>
                  <a:pt x="152121" y="97162"/>
                  <a:pt x="182880" y="93785"/>
                  <a:pt x="211015" y="98474"/>
                </a:cubicBezTo>
                <a:cubicBezTo>
                  <a:pt x="220394" y="107852"/>
                  <a:pt x="228115" y="119252"/>
                  <a:pt x="239151" y="126609"/>
                </a:cubicBezTo>
                <a:cubicBezTo>
                  <a:pt x="301518" y="168186"/>
                  <a:pt x="324583" y="158389"/>
                  <a:pt x="407963" y="168812"/>
                </a:cubicBezTo>
                <a:cubicBezTo>
                  <a:pt x="403274" y="182880"/>
                  <a:pt x="401524" y="198299"/>
                  <a:pt x="393895" y="211015"/>
                </a:cubicBezTo>
                <a:cubicBezTo>
                  <a:pt x="372824" y="246134"/>
                  <a:pt x="332318" y="236034"/>
                  <a:pt x="379828" y="295421"/>
                </a:cubicBezTo>
                <a:cubicBezTo>
                  <a:pt x="389091" y="307000"/>
                  <a:pt x="407963" y="304800"/>
                  <a:pt x="422031" y="309489"/>
                </a:cubicBezTo>
                <a:cubicBezTo>
                  <a:pt x="426720" y="323557"/>
                  <a:pt x="441940" y="338062"/>
                  <a:pt x="436099" y="351692"/>
                </a:cubicBezTo>
                <a:cubicBezTo>
                  <a:pt x="425650" y="376074"/>
                  <a:pt x="379828" y="407963"/>
                  <a:pt x="379828" y="407963"/>
                </a:cubicBezTo>
                <a:cubicBezTo>
                  <a:pt x="375139" y="422031"/>
                  <a:pt x="368977" y="435690"/>
                  <a:pt x="365760" y="450166"/>
                </a:cubicBezTo>
                <a:cubicBezTo>
                  <a:pt x="359572" y="478010"/>
                  <a:pt x="377204" y="547328"/>
                  <a:pt x="351692" y="534572"/>
                </a:cubicBezTo>
                <a:cubicBezTo>
                  <a:pt x="322035" y="519743"/>
                  <a:pt x="359460" y="461052"/>
                  <a:pt x="337625" y="436098"/>
                </a:cubicBezTo>
                <a:cubicBezTo>
                  <a:pt x="318842" y="414632"/>
                  <a:pt x="281354" y="426720"/>
                  <a:pt x="253219" y="422031"/>
                </a:cubicBezTo>
                <a:cubicBezTo>
                  <a:pt x="176602" y="345414"/>
                  <a:pt x="292137" y="449071"/>
                  <a:pt x="84406" y="379827"/>
                </a:cubicBezTo>
                <a:cubicBezTo>
                  <a:pt x="68366" y="374480"/>
                  <a:pt x="65649" y="351692"/>
                  <a:pt x="56271" y="337624"/>
                </a:cubicBezTo>
                <a:cubicBezTo>
                  <a:pt x="51582" y="314178"/>
                  <a:pt x="48002" y="290482"/>
                  <a:pt x="42203" y="267286"/>
                </a:cubicBezTo>
                <a:cubicBezTo>
                  <a:pt x="38606" y="252900"/>
                  <a:pt x="28135" y="239912"/>
                  <a:pt x="28135" y="225083"/>
                </a:cubicBezTo>
                <a:cubicBezTo>
                  <a:pt x="28135" y="205749"/>
                  <a:pt x="39805" y="187997"/>
                  <a:pt x="42203" y="168812"/>
                </a:cubicBezTo>
                <a:cubicBezTo>
                  <a:pt x="44530" y="150200"/>
                  <a:pt x="42203" y="131298"/>
                  <a:pt x="42203" y="112541"/>
                </a:cubicBezTo>
              </a:path>
            </a:pathLst>
          </a:custGeom>
          <a:noFill/>
          <a:ln w="285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263237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CEC5451-A23E-4F2E-8D7A-DFA16871EC87}"/>
              </a:ext>
            </a:extLst>
          </p:cNvPr>
          <p:cNvSpPr txBox="1"/>
          <p:nvPr/>
        </p:nvSpPr>
        <p:spPr>
          <a:xfrm>
            <a:off x="2114550" y="848677"/>
            <a:ext cx="512064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4344" indent="-464344" algn="ctr">
              <a:buFont typeface="Wingdings" panose="05000000000000000000" pitchFamily="2" charset="2"/>
              <a:buChar char="q"/>
            </a:pPr>
            <a:r>
              <a:rPr lang="bn-BD" sz="3575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575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C063648-8074-47FD-9CA4-8C3DEEAE1D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1515" y="2352094"/>
          <a:ext cx="8155940" cy="31391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539">
                  <a:extLst>
                    <a:ext uri="{9D8B030D-6E8A-4147-A177-3AD203B41FA5}">
                      <a16:colId xmlns:a16="http://schemas.microsoft.com/office/drawing/2014/main" xmlns="" val="2360615281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xmlns="" val="4288356577"/>
                    </a:ext>
                  </a:extLst>
                </a:gridCol>
              </a:tblGrid>
              <a:tr h="790258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সবচেয়ে গরম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marT="37148" marB="3714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500" dirty="0"/>
                        <a:t> </a:t>
                      </a:r>
                      <a:endParaRPr lang="en-US" sz="1500" dirty="0"/>
                    </a:p>
                  </a:txBody>
                  <a:tcPr marL="74295" marR="74295" marT="37148" marB="3714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2049191"/>
                  </a:ext>
                </a:extLst>
              </a:tr>
              <a:tr h="782956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সবচেয়ে ঠান্ডা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marT="37148" marB="3714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61992"/>
                  </a:ext>
                </a:extLst>
              </a:tr>
              <a:tr h="782956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সবচেয়ে শুষ্ক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marT="37148" marB="3714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500" dirty="0"/>
                        <a:t> </a:t>
                      </a:r>
                      <a:endParaRPr lang="en-US" sz="1500" dirty="0"/>
                    </a:p>
                  </a:txBody>
                  <a:tcPr marL="74295" marR="74295" marT="37148" marB="3714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3146398"/>
                  </a:ext>
                </a:extLst>
              </a:tr>
              <a:tr h="782956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সবচেয়ে বৃষ্টিবহুল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74295" marR="74295" marT="37148" marB="3714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03072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E82A84C-0CA7-48A2-B5D1-B7578485995D}"/>
              </a:ext>
            </a:extLst>
          </p:cNvPr>
          <p:cNvSpPr txBox="1"/>
          <p:nvPr/>
        </p:nvSpPr>
        <p:spPr>
          <a:xfrm>
            <a:off x="875031" y="1473848"/>
            <a:ext cx="7788910" cy="5924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5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এশিয়ার জলবায়ু সম্পর্কে লিখ। </a:t>
            </a:r>
            <a:endParaRPr lang="en-US" sz="32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5E5FCB-0277-4254-B9E8-D8F30626A1FC}"/>
              </a:ext>
            </a:extLst>
          </p:cNvPr>
          <p:cNvSpPr txBox="1"/>
          <p:nvPr/>
        </p:nvSpPr>
        <p:spPr>
          <a:xfrm>
            <a:off x="3496310" y="4067067"/>
            <a:ext cx="207010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63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5E0814-EB62-4DB0-9401-AF5C7F6581B4}"/>
              </a:ext>
            </a:extLst>
          </p:cNvPr>
          <p:cNvSpPr txBox="1"/>
          <p:nvPr/>
        </p:nvSpPr>
        <p:spPr>
          <a:xfrm>
            <a:off x="3427731" y="2317259"/>
            <a:ext cx="5499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 মাঝখানে মরুভূমি অবস্থিত।তাই এই অঞ্চলে গরম।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E575BF-A887-4793-A77D-CA96D5D2C382}"/>
              </a:ext>
            </a:extLst>
          </p:cNvPr>
          <p:cNvSpPr txBox="1"/>
          <p:nvPr/>
        </p:nvSpPr>
        <p:spPr>
          <a:xfrm>
            <a:off x="3416935" y="3119458"/>
            <a:ext cx="54305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এশিয়ার উত্তরে সাইবেরিয়া অবস্থিত।এই অঞ্চলে সবচেয়ে ঠান্ডা পরে।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91258D-FE6D-4D70-BC13-DFECE1A76CCF}"/>
              </a:ext>
            </a:extLst>
          </p:cNvPr>
          <p:cNvSpPr txBox="1"/>
          <p:nvPr/>
        </p:nvSpPr>
        <p:spPr>
          <a:xfrm>
            <a:off x="3399154" y="3921656"/>
            <a:ext cx="5466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মধ্য এশিয়ার (ইরাক,ইরান,জর্ডান ও ইসরাইল) এই অঞ্চল সবচেয়ে শুষ্ক।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2ED58D4-8CAA-40DA-B5D4-3132047393DA}"/>
              </a:ext>
            </a:extLst>
          </p:cNvPr>
          <p:cNvSpPr txBox="1"/>
          <p:nvPr/>
        </p:nvSpPr>
        <p:spPr>
          <a:xfrm>
            <a:off x="3520439" y="4796896"/>
            <a:ext cx="5327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ইন্দোনেশিয়া ও মালেশিয়া সবচেয়ে বৃষ্টি বহুল।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60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D69524-CA87-4029-BA40-CAB111A41F7C}"/>
              </a:ext>
            </a:extLst>
          </p:cNvPr>
          <p:cNvSpPr txBox="1"/>
          <p:nvPr/>
        </p:nvSpPr>
        <p:spPr>
          <a:xfrm>
            <a:off x="217169" y="1777632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>
              <a:buFont typeface="Wingdings" panose="05000000000000000000" pitchFamily="2" charset="2"/>
              <a:buChar char="Ø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কত ভাগ জনসংখ্যা এশিয়া মহাদেশে বাস করে?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FFE9A9A-F3B6-47C1-87DE-3A30ADCE59CA}"/>
              </a:ext>
            </a:extLst>
          </p:cNvPr>
          <p:cNvSpPr txBox="1"/>
          <p:nvPr/>
        </p:nvSpPr>
        <p:spPr>
          <a:xfrm>
            <a:off x="697227" y="2288927"/>
            <a:ext cx="16573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৬০ ভাগ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FA57A1E-C37B-43B1-84E0-5B046F596F08}"/>
              </a:ext>
            </a:extLst>
          </p:cNvPr>
          <p:cNvSpPr txBox="1"/>
          <p:nvPr/>
        </p:nvSpPr>
        <p:spPr>
          <a:xfrm>
            <a:off x="217169" y="2799373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>
              <a:buFont typeface="Wingdings" panose="05000000000000000000" pitchFamily="2" charset="2"/>
              <a:buChar char="Ø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 কতটি দেশ আছে?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07C991-5EE2-4FBA-B307-AD0AA667E882}"/>
              </a:ext>
            </a:extLst>
          </p:cNvPr>
          <p:cNvSpPr txBox="1"/>
          <p:nvPr/>
        </p:nvSpPr>
        <p:spPr>
          <a:xfrm>
            <a:off x="697227" y="3257269"/>
            <a:ext cx="1703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৪৭টি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E1D4D8C-F94A-48F6-A3BC-1A2B7446E297}"/>
              </a:ext>
            </a:extLst>
          </p:cNvPr>
          <p:cNvSpPr txBox="1"/>
          <p:nvPr/>
        </p:nvSpPr>
        <p:spPr>
          <a:xfrm>
            <a:off x="217169" y="3785798"/>
            <a:ext cx="59550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>
              <a:buFont typeface="Wingdings" panose="05000000000000000000" pitchFamily="2" charset="2"/>
              <a:buChar char="Ø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এশিয়ার দীর্ঘতম নদী ইয়াংজি কথায় অবস্থিত?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7A0D66-0B44-4228-86AC-D15C178BE7F8}"/>
              </a:ext>
            </a:extLst>
          </p:cNvPr>
          <p:cNvSpPr txBox="1"/>
          <p:nvPr/>
        </p:nvSpPr>
        <p:spPr>
          <a:xfrm>
            <a:off x="697228" y="4230500"/>
            <a:ext cx="365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চীনে</a:t>
            </a:r>
            <a:endParaRPr lang="en-US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0A17BA-482A-4700-B343-BB8FB7B79655}"/>
              </a:ext>
            </a:extLst>
          </p:cNvPr>
          <p:cNvSpPr txBox="1"/>
          <p:nvPr/>
        </p:nvSpPr>
        <p:spPr>
          <a:xfrm>
            <a:off x="217170" y="4689269"/>
            <a:ext cx="6297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75" indent="-371475">
              <a:buFont typeface="Wingdings" panose="05000000000000000000" pitchFamily="2" charset="2"/>
              <a:buChar char="Ø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এশিয়ার কোন অঞ্চলে ঠান্ডা ও তীব্র শীতে তুষারপাত হয়?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5C60E7C-C1EA-420A-9B8F-BC5324A67185}"/>
              </a:ext>
            </a:extLst>
          </p:cNvPr>
          <p:cNvSpPr txBox="1"/>
          <p:nvPr/>
        </p:nvSpPr>
        <p:spPr>
          <a:xfrm>
            <a:off x="697228" y="5164399"/>
            <a:ext cx="3657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সাইবেরিয়ায়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20623FD-88F6-4BD7-9201-94CC49E4F984}"/>
              </a:ext>
            </a:extLst>
          </p:cNvPr>
          <p:cNvSpPr txBox="1"/>
          <p:nvPr/>
        </p:nvSpPr>
        <p:spPr>
          <a:xfrm>
            <a:off x="2301239" y="830914"/>
            <a:ext cx="5303523" cy="767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 algn="ctr">
              <a:buFont typeface="Wingdings" panose="05000000000000000000" pitchFamily="2" charset="2"/>
              <a:buChar char="v"/>
            </a:pPr>
            <a:r>
              <a:rPr lang="bn-BD" sz="4388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 গুলোর উত্তর দাও</a:t>
            </a:r>
            <a:endParaRPr lang="en-US" sz="4388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BD9856-2675-4CCD-BBED-336D841AA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12" y="1263760"/>
            <a:ext cx="1916057" cy="1053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CD3D12D-D2C7-461B-A2B7-9B1EC5B04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0" y="2468716"/>
            <a:ext cx="1916057" cy="960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C1AF079-D21A-4EE5-BA06-B7F85079F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13" y="3580413"/>
            <a:ext cx="1921255" cy="960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11E396-AF67-4DEF-BB1D-06B1671CD3A3}"/>
              </a:ext>
            </a:extLst>
          </p:cNvPr>
          <p:cNvSpPr txBox="1"/>
          <p:nvPr/>
        </p:nvSpPr>
        <p:spPr>
          <a:xfrm>
            <a:off x="6717116" y="4808686"/>
            <a:ext cx="216027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75" dirty="0">
                <a:latin typeface="NikoshBAN" panose="02000000000000000000" pitchFamily="2" charset="0"/>
                <a:cs typeface="NikoshBAN" panose="02000000000000000000" pitchFamily="2" charset="0"/>
              </a:rPr>
              <a:t>ইয়াংজি নদী</a:t>
            </a:r>
            <a:endParaRPr lang="en-US" sz="35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F86BB6C-3ACD-4678-BEAD-63CA1CA53C40}"/>
              </a:ext>
            </a:extLst>
          </p:cNvPr>
          <p:cNvSpPr txBox="1"/>
          <p:nvPr/>
        </p:nvSpPr>
        <p:spPr>
          <a:xfrm>
            <a:off x="6717116" y="1267363"/>
            <a:ext cx="198882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75" dirty="0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en-US" sz="35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874AE98-1EEC-47B1-B4CD-B446CF8C845F}"/>
              </a:ext>
            </a:extLst>
          </p:cNvPr>
          <p:cNvSpPr txBox="1"/>
          <p:nvPr/>
        </p:nvSpPr>
        <p:spPr>
          <a:xfrm>
            <a:off x="6717116" y="3537173"/>
            <a:ext cx="2160269" cy="1192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75" dirty="0">
                <a:latin typeface="NikoshBAN" panose="02000000000000000000" pitchFamily="2" charset="0"/>
                <a:cs typeface="NikoshBAN" panose="02000000000000000000" pitchFamily="2" charset="0"/>
              </a:rPr>
              <a:t>শুষ্ক আবহাওয়া</a:t>
            </a:r>
            <a:endParaRPr lang="en-US" sz="35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07BD3EF-8E9B-416A-BC53-C266F083196D}"/>
              </a:ext>
            </a:extLst>
          </p:cNvPr>
          <p:cNvSpPr txBox="1"/>
          <p:nvPr/>
        </p:nvSpPr>
        <p:spPr>
          <a:xfrm>
            <a:off x="4539659" y="1579948"/>
            <a:ext cx="826682" cy="284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7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ও কথা মিল কর</a:t>
            </a:r>
            <a:endParaRPr lang="en-US" sz="357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54F936C-736C-4092-9251-66C2163E60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10" y="4758910"/>
            <a:ext cx="1891280" cy="1044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70105CC-AAA9-4BA1-8162-1EE64BBA8045}"/>
              </a:ext>
            </a:extLst>
          </p:cNvPr>
          <p:cNvSpPr txBox="1"/>
          <p:nvPr/>
        </p:nvSpPr>
        <p:spPr>
          <a:xfrm>
            <a:off x="6717116" y="2400466"/>
            <a:ext cx="2160270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575" dirty="0">
                <a:latin typeface="NikoshBAN" panose="02000000000000000000" pitchFamily="2" charset="0"/>
                <a:cs typeface="NikoshBAN" panose="02000000000000000000" pitchFamily="2" charset="0"/>
              </a:rPr>
              <a:t>তুষারপাত</a:t>
            </a:r>
            <a:endParaRPr lang="en-US" sz="35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51455322-4F1C-44E5-874A-E74C5DE8F2D4}"/>
              </a:ext>
            </a:extLst>
          </p:cNvPr>
          <p:cNvCxnSpPr>
            <a:endCxn id="7" idx="3"/>
          </p:cNvCxnSpPr>
          <p:nvPr/>
        </p:nvCxnSpPr>
        <p:spPr>
          <a:xfrm flipH="1">
            <a:off x="2568469" y="1579948"/>
            <a:ext cx="4552421" cy="248060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7CFF629E-01CF-403C-AD8F-1EED6E8B4C61}"/>
              </a:ext>
            </a:extLst>
          </p:cNvPr>
          <p:cNvCxnSpPr>
            <a:endCxn id="14" idx="3"/>
          </p:cNvCxnSpPr>
          <p:nvPr/>
        </p:nvCxnSpPr>
        <p:spPr>
          <a:xfrm flipH="1">
            <a:off x="2548890" y="2700338"/>
            <a:ext cx="4572000" cy="258102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09F28885-1D18-47C7-8517-C624EE7AB863}"/>
              </a:ext>
            </a:extLst>
          </p:cNvPr>
          <p:cNvCxnSpPr>
            <a:endCxn id="3" idx="3"/>
          </p:cNvCxnSpPr>
          <p:nvPr/>
        </p:nvCxnSpPr>
        <p:spPr>
          <a:xfrm flipH="1" flipV="1">
            <a:off x="2568469" y="1790531"/>
            <a:ext cx="4323821" cy="33307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C59F06B-E27D-411C-B7BB-DEE6FFF90A6D}"/>
              </a:ext>
            </a:extLst>
          </p:cNvPr>
          <p:cNvCxnSpPr/>
          <p:nvPr/>
        </p:nvCxnSpPr>
        <p:spPr>
          <a:xfrm flipH="1" flipV="1">
            <a:off x="2573667" y="2820252"/>
            <a:ext cx="4318623" cy="117059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45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040D29B6-510D-4B76-88D8-C6FBB0D3DEFA}"/>
              </a:ext>
            </a:extLst>
          </p:cNvPr>
          <p:cNvSpPr/>
          <p:nvPr/>
        </p:nvSpPr>
        <p:spPr>
          <a:xfrm>
            <a:off x="2486025" y="882968"/>
            <a:ext cx="4933951" cy="1634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8688" indent="-928688" algn="ctr">
              <a:buFont typeface="Wingdings" panose="05000000000000000000" pitchFamily="2" charset="2"/>
              <a:buChar char="v"/>
            </a:pPr>
            <a:r>
              <a:rPr lang="bn-BD" sz="5363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363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D2E226-1726-4ECF-917E-3C2A6816D11C}"/>
              </a:ext>
            </a:extLst>
          </p:cNvPr>
          <p:cNvSpPr txBox="1"/>
          <p:nvPr/>
        </p:nvSpPr>
        <p:spPr>
          <a:xfrm>
            <a:off x="1070610" y="3351846"/>
            <a:ext cx="7406640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172" indent="-232172" algn="ctr">
              <a:buFont typeface="Wingdings" panose="05000000000000000000" pitchFamily="2" charset="2"/>
              <a:buChar char="Ø"/>
            </a:pPr>
            <a:r>
              <a:rPr lang="bn-BD" sz="4875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মহাদেশের জলবায়ুর প্রকৃতি বর্ণনা কর।</a:t>
            </a:r>
            <a:endParaRPr lang="en-US" sz="4875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EBF4E33-D20E-4169-B405-50223D2C126B}"/>
              </a:ext>
            </a:extLst>
          </p:cNvPr>
          <p:cNvSpPr txBox="1"/>
          <p:nvPr/>
        </p:nvSpPr>
        <p:spPr>
          <a:xfrm>
            <a:off x="-125730" y="2191161"/>
            <a:ext cx="49042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7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6A4AE89-B247-4B35-B46F-2F212120E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743" y="1411014"/>
            <a:ext cx="4904257" cy="367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11C3C31-7E97-48F3-8194-2D8B207012C3}"/>
              </a:ext>
            </a:extLst>
          </p:cNvPr>
          <p:cNvSpPr txBox="1"/>
          <p:nvPr/>
        </p:nvSpPr>
        <p:spPr>
          <a:xfrm>
            <a:off x="581025" y="605789"/>
            <a:ext cx="874395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52400">
              <a:srgbClr val="FF0000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4000" u="sng" dirty="0">
                <a:effectLst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u="sng" dirty="0">
              <a:effectLst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2A1C35-EE95-4FD8-BFE0-70576B00F85D}"/>
              </a:ext>
            </a:extLst>
          </p:cNvPr>
          <p:cNvSpPr txBox="1"/>
          <p:nvPr/>
        </p:nvSpPr>
        <p:spPr>
          <a:xfrm>
            <a:off x="335280" y="2388402"/>
            <a:ext cx="9235440" cy="356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সঞ্জিত ভট্টাচার্য্য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পদবী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সহকারি শিক্ষক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চন্ডিটিয়র সরকারি প্রাথমিক বিদ্যালয়।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সুনামগঞ্জ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68" y="1893726"/>
            <a:ext cx="1371600" cy="173736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6323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4F9D05-DE9B-4CF8-9DDE-B858C50B2D98}"/>
              </a:ext>
            </a:extLst>
          </p:cNvPr>
          <p:cNvSpPr txBox="1"/>
          <p:nvPr/>
        </p:nvSpPr>
        <p:spPr>
          <a:xfrm>
            <a:off x="2072640" y="860107"/>
            <a:ext cx="5760720" cy="842538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FFC000"/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696516" indent="-696516" algn="ctr">
              <a:buFont typeface="Wingdings" panose="05000000000000000000" pitchFamily="2" charset="2"/>
              <a:buChar char="v"/>
            </a:pPr>
            <a:r>
              <a:rPr lang="bn-BD" sz="4875" u="sng" dirty="0">
                <a:uFill>
                  <a:solidFill>
                    <a:srgbClr val="00B05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75" u="sng" dirty="0">
              <a:uFill>
                <a:solidFill>
                  <a:srgbClr val="00B050"/>
                </a:solidFill>
              </a:u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7A5470-D4FE-46F3-AE41-91327183C439}"/>
              </a:ext>
            </a:extLst>
          </p:cNvPr>
          <p:cNvSpPr txBox="1"/>
          <p:nvPr/>
        </p:nvSpPr>
        <p:spPr>
          <a:xfrm>
            <a:off x="848514" y="2142807"/>
            <a:ext cx="840105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75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শ্রেণি: চতুর্থ</a:t>
            </a:r>
          </a:p>
          <a:p>
            <a:r>
              <a:rPr lang="bn-BD" sz="4875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বিষয়: বাংলাদেশ ও বিশ্ব পরিচয়</a:t>
            </a:r>
          </a:p>
          <a:p>
            <a:r>
              <a:rPr lang="bn-BD" sz="4875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পাঠ: এশিয়া মহাদেশ</a:t>
            </a:r>
          </a:p>
          <a:p>
            <a:r>
              <a:rPr lang="bn-BD" sz="4875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পাঠ্যাংশ: বৃহত্তম মহাদেশ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204" y="2292603"/>
            <a:ext cx="1737360" cy="22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B8A9615-EEF2-4B8A-AE56-2C0A17BAF867}"/>
              </a:ext>
            </a:extLst>
          </p:cNvPr>
          <p:cNvGrpSpPr/>
          <p:nvPr/>
        </p:nvGrpSpPr>
        <p:grpSpPr>
          <a:xfrm>
            <a:off x="1238250" y="481048"/>
            <a:ext cx="7429500" cy="1485901"/>
            <a:chOff x="1369256" y="295421"/>
            <a:chExt cx="9144000" cy="1828801"/>
          </a:xfrm>
          <a:blipFill>
            <a:blip r:embed="rId2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0D1237E-C2B2-4684-84A5-75DDD6125BDA}"/>
                </a:ext>
              </a:extLst>
            </p:cNvPr>
            <p:cNvSpPr txBox="1"/>
            <p:nvPr/>
          </p:nvSpPr>
          <p:spPr>
            <a:xfrm>
              <a:off x="1369256" y="748156"/>
              <a:ext cx="9144000" cy="944716"/>
            </a:xfrm>
            <a:prstGeom prst="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marL="557213" indent="-557213" algn="ctr">
                <a:buFont typeface="Wingdings" panose="05000000000000000000" pitchFamily="2" charset="2"/>
                <a:buChar char="Ø"/>
              </a:pPr>
              <a:r>
                <a:rPr lang="bn-BD" sz="4388" b="1" u="sng" dirty="0">
                  <a:ln w="0"/>
                  <a:solidFill>
                    <a:srgbClr val="FF0000"/>
                  </a:soli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4388" b="1" u="sng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Arrow: Left-Right 5">
              <a:extLst>
                <a:ext uri="{FF2B5EF4-FFF2-40B4-BE49-F238E27FC236}">
                  <a16:creationId xmlns:a16="http://schemas.microsoft.com/office/drawing/2014/main" xmlns="" id="{D58CBA57-89AD-4C2E-BC88-454A2ABB92F8}"/>
                </a:ext>
              </a:extLst>
            </p:cNvPr>
            <p:cNvSpPr/>
            <p:nvPr/>
          </p:nvSpPr>
          <p:spPr>
            <a:xfrm>
              <a:off x="3866272" y="295421"/>
              <a:ext cx="4574344" cy="1828801"/>
            </a:xfrm>
            <a:prstGeom prst="leftRightArrow">
              <a:avLst/>
            </a:prstGeom>
            <a:grpFill/>
            <a:ln w="28575"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 b="1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DA96285-47B5-4D62-81FD-E0FF36AEAC58}"/>
              </a:ext>
            </a:extLst>
          </p:cNvPr>
          <p:cNvSpPr txBox="1"/>
          <p:nvPr/>
        </p:nvSpPr>
        <p:spPr>
          <a:xfrm>
            <a:off x="379621" y="2692060"/>
            <a:ext cx="9132571" cy="284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5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১৩.১.১ মানচিত্রে এশিয়া মহাদশের অবস্থান দেখাতে পারবে।</a:t>
            </a:r>
          </a:p>
          <a:p>
            <a:r>
              <a:rPr lang="bn-BD" sz="35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১৩.১.২ এশিয়ার মানচিত্রে বাংলাদেশের অবস্থান চিহ্নিত করতে পারবে।</a:t>
            </a:r>
          </a:p>
          <a:p>
            <a:r>
              <a:rPr lang="bn-BD" sz="3575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১৩.১.৩ এশিয়া মহাদশের কয়েকটি উল্লেখযোগ্য বৈশিষ্ট্য উল্লেখ করতে পারবে।    </a:t>
            </a:r>
            <a:endParaRPr lang="en-US" sz="3575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60000" endA="900" endPos="58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EB6B14-BD25-4650-BA98-F08F6B64CEAE}"/>
              </a:ext>
            </a:extLst>
          </p:cNvPr>
          <p:cNvSpPr txBox="1"/>
          <p:nvPr/>
        </p:nvSpPr>
        <p:spPr>
          <a:xfrm>
            <a:off x="1420711" y="4577022"/>
            <a:ext cx="2453640" cy="707886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বাংলাদেশ।</a:t>
            </a:r>
            <a:endParaRPr lang="en-US" sz="4000" b="1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6CFA85-7898-4B59-BA10-DC6453A078CB}"/>
              </a:ext>
            </a:extLst>
          </p:cNvPr>
          <p:cNvSpPr txBox="1"/>
          <p:nvPr/>
        </p:nvSpPr>
        <p:spPr>
          <a:xfrm>
            <a:off x="5235831" y="1503063"/>
            <a:ext cx="4114801" cy="1200329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কোন মহদেশে অবস্থিত?</a:t>
            </a:r>
            <a:endParaRPr lang="en-US" sz="3600" b="1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D65AAB-EBB4-46E6-9EDB-747E9099714D}"/>
              </a:ext>
            </a:extLst>
          </p:cNvPr>
          <p:cNvSpPr txBox="1"/>
          <p:nvPr/>
        </p:nvSpPr>
        <p:spPr>
          <a:xfrm>
            <a:off x="6052184" y="4577022"/>
            <a:ext cx="2677478" cy="707886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</a:t>
            </a:r>
            <a:endParaRPr lang="en-US" sz="4000" b="1" dirty="0">
              <a:ln w="0"/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B134B6A-5AB2-46D1-B591-11C680E637AB}"/>
              </a:ext>
            </a:extLst>
          </p:cNvPr>
          <p:cNvSpPr txBox="1"/>
          <p:nvPr/>
        </p:nvSpPr>
        <p:spPr>
          <a:xfrm>
            <a:off x="635852" y="1502146"/>
            <a:ext cx="4023360" cy="1323439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3EB2A34B-0E29-4567-9A24-E47B07ACD799}"/>
              </a:ext>
            </a:extLst>
          </p:cNvPr>
          <p:cNvSpPr/>
          <p:nvPr/>
        </p:nvSpPr>
        <p:spPr>
          <a:xfrm rot="5400000">
            <a:off x="1928236" y="3091179"/>
            <a:ext cx="1438590" cy="1220249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8">
            <a:extLst>
              <a:ext uri="{FF2B5EF4-FFF2-40B4-BE49-F238E27FC236}">
                <a16:creationId xmlns:a16="http://schemas.microsoft.com/office/drawing/2014/main" xmlns="" id="{3EB2A34B-0E29-4567-9A24-E47B07ACD799}"/>
              </a:ext>
            </a:extLst>
          </p:cNvPr>
          <p:cNvSpPr/>
          <p:nvPr/>
        </p:nvSpPr>
        <p:spPr>
          <a:xfrm rot="5400000">
            <a:off x="6671628" y="2934756"/>
            <a:ext cx="1438590" cy="1220249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4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B06C5C-9760-432D-91BE-0CD5AA07EE86}"/>
              </a:ext>
            </a:extLst>
          </p:cNvPr>
          <p:cNvSpPr txBox="1"/>
          <p:nvPr/>
        </p:nvSpPr>
        <p:spPr>
          <a:xfrm>
            <a:off x="1669373" y="603539"/>
            <a:ext cx="648081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marL="557213" indent="-557213" algn="ctr">
              <a:buFont typeface="Wingdings" panose="05000000000000000000" pitchFamily="2" charset="2"/>
              <a:buChar char="v"/>
            </a:pPr>
            <a:r>
              <a:rPr lang="bn-BD" sz="4000" dirty="0">
                <a:ln w="0"/>
                <a:solidFill>
                  <a:srgbClr val="3399FF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4000" dirty="0">
              <a:ln w="0"/>
              <a:solidFill>
                <a:srgbClr val="3399FF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xmlns="" id="{3541FF9E-845B-469B-8E1D-AED5CB76728E}"/>
              </a:ext>
            </a:extLst>
          </p:cNvPr>
          <p:cNvSpPr/>
          <p:nvPr/>
        </p:nvSpPr>
        <p:spPr>
          <a:xfrm>
            <a:off x="6585259" y="2716616"/>
            <a:ext cx="2863697" cy="1180827"/>
          </a:xfrm>
          <a:prstGeom prst="lef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বৃহত্তম মহাদেশ</a:t>
            </a:r>
            <a:endParaRPr lang="en-US" sz="3200" dirty="0">
              <a:ln w="0"/>
              <a:solidFill>
                <a:schemeClr val="tx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90A20A6-5C7E-410E-9AAE-CAB7AF027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2" y="1587901"/>
            <a:ext cx="5875258" cy="4759415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27F0783-0522-462A-B276-E584579FED84}"/>
              </a:ext>
            </a:extLst>
          </p:cNvPr>
          <p:cNvSpPr/>
          <p:nvPr/>
        </p:nvSpPr>
        <p:spPr>
          <a:xfrm>
            <a:off x="4265201" y="2728390"/>
            <a:ext cx="1833600" cy="1804307"/>
          </a:xfrm>
          <a:custGeom>
            <a:avLst/>
            <a:gdLst>
              <a:gd name="connsiteX0" fmla="*/ 511483 w 2256738"/>
              <a:gd name="connsiteY0" fmla="*/ 1553029 h 2220686"/>
              <a:gd name="connsiteX1" fmla="*/ 584054 w 2256738"/>
              <a:gd name="connsiteY1" fmla="*/ 1625600 h 2220686"/>
              <a:gd name="connsiteX2" fmla="*/ 627597 w 2256738"/>
              <a:gd name="connsiteY2" fmla="*/ 1640115 h 2220686"/>
              <a:gd name="connsiteX3" fmla="*/ 671140 w 2256738"/>
              <a:gd name="connsiteY3" fmla="*/ 1669143 h 2220686"/>
              <a:gd name="connsiteX4" fmla="*/ 685654 w 2256738"/>
              <a:gd name="connsiteY4" fmla="*/ 1756229 h 2220686"/>
              <a:gd name="connsiteX5" fmla="*/ 714683 w 2256738"/>
              <a:gd name="connsiteY5" fmla="*/ 1959429 h 2220686"/>
              <a:gd name="connsiteX6" fmla="*/ 743711 w 2256738"/>
              <a:gd name="connsiteY6" fmla="*/ 2046515 h 2220686"/>
              <a:gd name="connsiteX7" fmla="*/ 801768 w 2256738"/>
              <a:gd name="connsiteY7" fmla="*/ 2133600 h 2220686"/>
              <a:gd name="connsiteX8" fmla="*/ 874340 w 2256738"/>
              <a:gd name="connsiteY8" fmla="*/ 2206172 h 2220686"/>
              <a:gd name="connsiteX9" fmla="*/ 917883 w 2256738"/>
              <a:gd name="connsiteY9" fmla="*/ 2220686 h 2220686"/>
              <a:gd name="connsiteX10" fmla="*/ 961425 w 2256738"/>
              <a:gd name="connsiteY10" fmla="*/ 2177143 h 2220686"/>
              <a:gd name="connsiteX11" fmla="*/ 1004968 w 2256738"/>
              <a:gd name="connsiteY11" fmla="*/ 2046515 h 2220686"/>
              <a:gd name="connsiteX12" fmla="*/ 1019483 w 2256738"/>
              <a:gd name="connsiteY12" fmla="*/ 2002972 h 2220686"/>
              <a:gd name="connsiteX13" fmla="*/ 1048511 w 2256738"/>
              <a:gd name="connsiteY13" fmla="*/ 1959429 h 2220686"/>
              <a:gd name="connsiteX14" fmla="*/ 1033997 w 2256738"/>
              <a:gd name="connsiteY14" fmla="*/ 1756229 h 2220686"/>
              <a:gd name="connsiteX15" fmla="*/ 990454 w 2256738"/>
              <a:gd name="connsiteY15" fmla="*/ 1770743 h 2220686"/>
              <a:gd name="connsiteX16" fmla="*/ 1019483 w 2256738"/>
              <a:gd name="connsiteY16" fmla="*/ 1828800 h 2220686"/>
              <a:gd name="connsiteX17" fmla="*/ 1106568 w 2256738"/>
              <a:gd name="connsiteY17" fmla="*/ 1901372 h 2220686"/>
              <a:gd name="connsiteX18" fmla="*/ 1208168 w 2256738"/>
              <a:gd name="connsiteY18" fmla="*/ 1930400 h 2220686"/>
              <a:gd name="connsiteX19" fmla="*/ 1251711 w 2256738"/>
              <a:gd name="connsiteY19" fmla="*/ 1944915 h 2220686"/>
              <a:gd name="connsiteX20" fmla="*/ 1469425 w 2256738"/>
              <a:gd name="connsiteY20" fmla="*/ 1930400 h 2220686"/>
              <a:gd name="connsiteX21" fmla="*/ 1512968 w 2256738"/>
              <a:gd name="connsiteY21" fmla="*/ 1915886 h 2220686"/>
              <a:gd name="connsiteX22" fmla="*/ 1541997 w 2256738"/>
              <a:gd name="connsiteY22" fmla="*/ 1872343 h 2220686"/>
              <a:gd name="connsiteX23" fmla="*/ 1556511 w 2256738"/>
              <a:gd name="connsiteY23" fmla="*/ 1828800 h 2220686"/>
              <a:gd name="connsiteX24" fmla="*/ 1527483 w 2256738"/>
              <a:gd name="connsiteY24" fmla="*/ 1698172 h 2220686"/>
              <a:gd name="connsiteX25" fmla="*/ 1512968 w 2256738"/>
              <a:gd name="connsiteY25" fmla="*/ 1625600 h 2220686"/>
              <a:gd name="connsiteX26" fmla="*/ 1527483 w 2256738"/>
              <a:gd name="connsiteY26" fmla="*/ 1538515 h 2220686"/>
              <a:gd name="connsiteX27" fmla="*/ 1614568 w 2256738"/>
              <a:gd name="connsiteY27" fmla="*/ 1494972 h 2220686"/>
              <a:gd name="connsiteX28" fmla="*/ 1658111 w 2256738"/>
              <a:gd name="connsiteY28" fmla="*/ 1465943 h 2220686"/>
              <a:gd name="connsiteX29" fmla="*/ 1701654 w 2256738"/>
              <a:gd name="connsiteY29" fmla="*/ 1378858 h 2220686"/>
              <a:gd name="connsiteX30" fmla="*/ 1672625 w 2256738"/>
              <a:gd name="connsiteY30" fmla="*/ 1103086 h 2220686"/>
              <a:gd name="connsiteX31" fmla="*/ 1643597 w 2256738"/>
              <a:gd name="connsiteY31" fmla="*/ 1045029 h 2220686"/>
              <a:gd name="connsiteX32" fmla="*/ 1687140 w 2256738"/>
              <a:gd name="connsiteY32" fmla="*/ 1016000 h 2220686"/>
              <a:gd name="connsiteX33" fmla="*/ 1962911 w 2256738"/>
              <a:gd name="connsiteY33" fmla="*/ 972458 h 2220686"/>
              <a:gd name="connsiteX34" fmla="*/ 2020968 w 2256738"/>
              <a:gd name="connsiteY34" fmla="*/ 885372 h 2220686"/>
              <a:gd name="connsiteX35" fmla="*/ 2006454 w 2256738"/>
              <a:gd name="connsiteY35" fmla="*/ 725715 h 2220686"/>
              <a:gd name="connsiteX36" fmla="*/ 1991940 w 2256738"/>
              <a:gd name="connsiteY36" fmla="*/ 682172 h 2220686"/>
              <a:gd name="connsiteX37" fmla="*/ 1977425 w 2256738"/>
              <a:gd name="connsiteY37" fmla="*/ 624115 h 2220686"/>
              <a:gd name="connsiteX38" fmla="*/ 2035483 w 2256738"/>
              <a:gd name="connsiteY38" fmla="*/ 595086 h 2220686"/>
              <a:gd name="connsiteX39" fmla="*/ 2253197 w 2256738"/>
              <a:gd name="connsiteY39" fmla="*/ 537029 h 2220686"/>
              <a:gd name="connsiteX40" fmla="*/ 2238683 w 2256738"/>
              <a:gd name="connsiteY40" fmla="*/ 275772 h 2220686"/>
              <a:gd name="connsiteX41" fmla="*/ 2122568 w 2256738"/>
              <a:gd name="connsiteY41" fmla="*/ 217715 h 2220686"/>
              <a:gd name="connsiteX42" fmla="*/ 2035483 w 2256738"/>
              <a:gd name="connsiteY42" fmla="*/ 188686 h 2220686"/>
              <a:gd name="connsiteX43" fmla="*/ 1643597 w 2256738"/>
              <a:gd name="connsiteY43" fmla="*/ 145143 h 2220686"/>
              <a:gd name="connsiteX44" fmla="*/ 1571025 w 2256738"/>
              <a:gd name="connsiteY44" fmla="*/ 101600 h 2220686"/>
              <a:gd name="connsiteX45" fmla="*/ 1309768 w 2256738"/>
              <a:gd name="connsiteY45" fmla="*/ 58058 h 2220686"/>
              <a:gd name="connsiteX46" fmla="*/ 1280740 w 2256738"/>
              <a:gd name="connsiteY46" fmla="*/ 14515 h 2220686"/>
              <a:gd name="connsiteX47" fmla="*/ 1222683 w 2256738"/>
              <a:gd name="connsiteY47" fmla="*/ 0 h 2220686"/>
              <a:gd name="connsiteX48" fmla="*/ 1033997 w 2256738"/>
              <a:gd name="connsiteY48" fmla="*/ 14515 h 2220686"/>
              <a:gd name="connsiteX49" fmla="*/ 961425 w 2256738"/>
              <a:gd name="connsiteY49" fmla="*/ 29029 h 2220686"/>
              <a:gd name="connsiteX50" fmla="*/ 917883 w 2256738"/>
              <a:gd name="connsiteY50" fmla="*/ 43543 h 2220686"/>
              <a:gd name="connsiteX51" fmla="*/ 859825 w 2256738"/>
              <a:gd name="connsiteY51" fmla="*/ 58058 h 2220686"/>
              <a:gd name="connsiteX52" fmla="*/ 816283 w 2256738"/>
              <a:gd name="connsiteY52" fmla="*/ 101600 h 2220686"/>
              <a:gd name="connsiteX53" fmla="*/ 787254 w 2256738"/>
              <a:gd name="connsiteY53" fmla="*/ 188686 h 2220686"/>
              <a:gd name="connsiteX54" fmla="*/ 801768 w 2256738"/>
              <a:gd name="connsiteY54" fmla="*/ 246743 h 2220686"/>
              <a:gd name="connsiteX55" fmla="*/ 816283 w 2256738"/>
              <a:gd name="connsiteY55" fmla="*/ 290286 h 2220686"/>
              <a:gd name="connsiteX56" fmla="*/ 801768 w 2256738"/>
              <a:gd name="connsiteY56" fmla="*/ 420915 h 2220686"/>
              <a:gd name="connsiteX57" fmla="*/ 700168 w 2256738"/>
              <a:gd name="connsiteY57" fmla="*/ 537029 h 2220686"/>
              <a:gd name="connsiteX58" fmla="*/ 671140 w 2256738"/>
              <a:gd name="connsiteY58" fmla="*/ 580572 h 2220686"/>
              <a:gd name="connsiteX59" fmla="*/ 584054 w 2256738"/>
              <a:gd name="connsiteY59" fmla="*/ 638629 h 2220686"/>
              <a:gd name="connsiteX60" fmla="*/ 569540 w 2256738"/>
              <a:gd name="connsiteY60" fmla="*/ 711200 h 2220686"/>
              <a:gd name="connsiteX61" fmla="*/ 525997 w 2256738"/>
              <a:gd name="connsiteY61" fmla="*/ 885372 h 2220686"/>
              <a:gd name="connsiteX62" fmla="*/ 467940 w 2256738"/>
              <a:gd name="connsiteY62" fmla="*/ 914400 h 2220686"/>
              <a:gd name="connsiteX63" fmla="*/ 380854 w 2256738"/>
              <a:gd name="connsiteY63" fmla="*/ 972458 h 2220686"/>
              <a:gd name="connsiteX64" fmla="*/ 337311 w 2256738"/>
              <a:gd name="connsiteY64" fmla="*/ 1059543 h 2220686"/>
              <a:gd name="connsiteX65" fmla="*/ 322797 w 2256738"/>
              <a:gd name="connsiteY65" fmla="*/ 1103086 h 2220686"/>
              <a:gd name="connsiteX66" fmla="*/ 148625 w 2256738"/>
              <a:gd name="connsiteY66" fmla="*/ 1146629 h 2220686"/>
              <a:gd name="connsiteX67" fmla="*/ 17997 w 2256738"/>
              <a:gd name="connsiteY67" fmla="*/ 1219200 h 2220686"/>
              <a:gd name="connsiteX68" fmla="*/ 17997 w 2256738"/>
              <a:gd name="connsiteY68" fmla="*/ 1407886 h 2220686"/>
              <a:gd name="connsiteX69" fmla="*/ 61540 w 2256738"/>
              <a:gd name="connsiteY69" fmla="*/ 1553029 h 2220686"/>
              <a:gd name="connsiteX70" fmla="*/ 119597 w 2256738"/>
              <a:gd name="connsiteY70" fmla="*/ 1625600 h 2220686"/>
              <a:gd name="connsiteX71" fmla="*/ 148625 w 2256738"/>
              <a:gd name="connsiteY71" fmla="*/ 1669143 h 2220686"/>
              <a:gd name="connsiteX72" fmla="*/ 235711 w 2256738"/>
              <a:gd name="connsiteY72" fmla="*/ 1727200 h 2220686"/>
              <a:gd name="connsiteX73" fmla="*/ 250225 w 2256738"/>
              <a:gd name="connsiteY73" fmla="*/ 1857829 h 2220686"/>
              <a:gd name="connsiteX74" fmla="*/ 293768 w 2256738"/>
              <a:gd name="connsiteY74" fmla="*/ 1901372 h 2220686"/>
              <a:gd name="connsiteX75" fmla="*/ 453425 w 2256738"/>
              <a:gd name="connsiteY75" fmla="*/ 1843315 h 2220686"/>
              <a:gd name="connsiteX76" fmla="*/ 467940 w 2256738"/>
              <a:gd name="connsiteY76" fmla="*/ 1799772 h 2220686"/>
              <a:gd name="connsiteX77" fmla="*/ 496968 w 2256738"/>
              <a:gd name="connsiteY77" fmla="*/ 1625600 h 2220686"/>
              <a:gd name="connsiteX78" fmla="*/ 540511 w 2256738"/>
              <a:gd name="connsiteY78" fmla="*/ 1654629 h 2220686"/>
              <a:gd name="connsiteX79" fmla="*/ 584054 w 2256738"/>
              <a:gd name="connsiteY79" fmla="*/ 1698172 h 2220686"/>
              <a:gd name="connsiteX80" fmla="*/ 685654 w 2256738"/>
              <a:gd name="connsiteY80" fmla="*/ 1727200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2256738" h="2220686">
                <a:moveTo>
                  <a:pt x="511483" y="1553029"/>
                </a:moveTo>
                <a:cubicBezTo>
                  <a:pt x="535673" y="1577219"/>
                  <a:pt x="556686" y="1605074"/>
                  <a:pt x="584054" y="1625600"/>
                </a:cubicBezTo>
                <a:cubicBezTo>
                  <a:pt x="596294" y="1634780"/>
                  <a:pt x="613913" y="1633273"/>
                  <a:pt x="627597" y="1640115"/>
                </a:cubicBezTo>
                <a:cubicBezTo>
                  <a:pt x="643199" y="1647916"/>
                  <a:pt x="656626" y="1659467"/>
                  <a:pt x="671140" y="1669143"/>
                </a:cubicBezTo>
                <a:cubicBezTo>
                  <a:pt x="675978" y="1698172"/>
                  <a:pt x="681765" y="1727058"/>
                  <a:pt x="685654" y="1756229"/>
                </a:cubicBezTo>
                <a:cubicBezTo>
                  <a:pt x="695367" y="1829079"/>
                  <a:pt x="695813" y="1890238"/>
                  <a:pt x="714683" y="1959429"/>
                </a:cubicBezTo>
                <a:cubicBezTo>
                  <a:pt x="722734" y="1988950"/>
                  <a:pt x="726738" y="2021055"/>
                  <a:pt x="743711" y="2046515"/>
                </a:cubicBezTo>
                <a:lnTo>
                  <a:pt x="801768" y="2133600"/>
                </a:lnTo>
                <a:cubicBezTo>
                  <a:pt x="830796" y="2177142"/>
                  <a:pt x="825960" y="2181982"/>
                  <a:pt x="874340" y="2206172"/>
                </a:cubicBezTo>
                <a:cubicBezTo>
                  <a:pt x="888024" y="2213014"/>
                  <a:pt x="903369" y="2215848"/>
                  <a:pt x="917883" y="2220686"/>
                </a:cubicBezTo>
                <a:cubicBezTo>
                  <a:pt x="932397" y="2206172"/>
                  <a:pt x="951457" y="2195086"/>
                  <a:pt x="961425" y="2177143"/>
                </a:cubicBezTo>
                <a:cubicBezTo>
                  <a:pt x="961430" y="2177134"/>
                  <a:pt x="997709" y="2068291"/>
                  <a:pt x="1004968" y="2046515"/>
                </a:cubicBezTo>
                <a:cubicBezTo>
                  <a:pt x="1009806" y="2032001"/>
                  <a:pt x="1010996" y="2015702"/>
                  <a:pt x="1019483" y="2002972"/>
                </a:cubicBezTo>
                <a:lnTo>
                  <a:pt x="1048511" y="1959429"/>
                </a:lnTo>
                <a:cubicBezTo>
                  <a:pt x="1043673" y="1891696"/>
                  <a:pt x="1053967" y="1821132"/>
                  <a:pt x="1033997" y="1756229"/>
                </a:cubicBezTo>
                <a:cubicBezTo>
                  <a:pt x="1029498" y="1741606"/>
                  <a:pt x="993454" y="1755741"/>
                  <a:pt x="990454" y="1770743"/>
                </a:cubicBezTo>
                <a:cubicBezTo>
                  <a:pt x="986211" y="1791959"/>
                  <a:pt x="1006907" y="1811194"/>
                  <a:pt x="1019483" y="1828800"/>
                </a:cubicBezTo>
                <a:cubicBezTo>
                  <a:pt x="1037317" y="1853767"/>
                  <a:pt x="1078277" y="1887227"/>
                  <a:pt x="1106568" y="1901372"/>
                </a:cubicBezTo>
                <a:cubicBezTo>
                  <a:pt x="1129767" y="1912972"/>
                  <a:pt x="1186467" y="1924200"/>
                  <a:pt x="1208168" y="1930400"/>
                </a:cubicBezTo>
                <a:cubicBezTo>
                  <a:pt x="1222879" y="1934603"/>
                  <a:pt x="1237197" y="1940077"/>
                  <a:pt x="1251711" y="1944915"/>
                </a:cubicBezTo>
                <a:cubicBezTo>
                  <a:pt x="1324282" y="1940077"/>
                  <a:pt x="1397137" y="1938432"/>
                  <a:pt x="1469425" y="1930400"/>
                </a:cubicBezTo>
                <a:cubicBezTo>
                  <a:pt x="1484631" y="1928710"/>
                  <a:pt x="1501021" y="1925443"/>
                  <a:pt x="1512968" y="1915886"/>
                </a:cubicBezTo>
                <a:cubicBezTo>
                  <a:pt x="1526590" y="1904989"/>
                  <a:pt x="1532321" y="1886857"/>
                  <a:pt x="1541997" y="1872343"/>
                </a:cubicBezTo>
                <a:cubicBezTo>
                  <a:pt x="1546835" y="1857829"/>
                  <a:pt x="1556511" y="1844099"/>
                  <a:pt x="1556511" y="1828800"/>
                </a:cubicBezTo>
                <a:cubicBezTo>
                  <a:pt x="1556511" y="1748926"/>
                  <a:pt x="1542450" y="1758039"/>
                  <a:pt x="1527483" y="1698172"/>
                </a:cubicBezTo>
                <a:cubicBezTo>
                  <a:pt x="1521500" y="1674239"/>
                  <a:pt x="1517806" y="1649791"/>
                  <a:pt x="1512968" y="1625600"/>
                </a:cubicBezTo>
                <a:cubicBezTo>
                  <a:pt x="1517806" y="1596572"/>
                  <a:pt x="1514322" y="1564837"/>
                  <a:pt x="1527483" y="1538515"/>
                </a:cubicBezTo>
                <a:cubicBezTo>
                  <a:pt x="1538738" y="1516004"/>
                  <a:pt x="1593959" y="1501842"/>
                  <a:pt x="1614568" y="1494972"/>
                </a:cubicBezTo>
                <a:cubicBezTo>
                  <a:pt x="1629082" y="1485296"/>
                  <a:pt x="1645776" y="1478278"/>
                  <a:pt x="1658111" y="1465943"/>
                </a:cubicBezTo>
                <a:cubicBezTo>
                  <a:pt x="1686248" y="1437806"/>
                  <a:pt x="1689849" y="1414273"/>
                  <a:pt x="1701654" y="1378858"/>
                </a:cubicBezTo>
                <a:cubicBezTo>
                  <a:pt x="1695839" y="1285808"/>
                  <a:pt x="1709764" y="1189743"/>
                  <a:pt x="1672625" y="1103086"/>
                </a:cubicBezTo>
                <a:cubicBezTo>
                  <a:pt x="1664102" y="1083199"/>
                  <a:pt x="1653273" y="1064381"/>
                  <a:pt x="1643597" y="1045029"/>
                </a:cubicBezTo>
                <a:cubicBezTo>
                  <a:pt x="1658111" y="1035353"/>
                  <a:pt x="1669909" y="1018721"/>
                  <a:pt x="1687140" y="1016000"/>
                </a:cubicBezTo>
                <a:cubicBezTo>
                  <a:pt x="1983587" y="969192"/>
                  <a:pt x="1844306" y="1051526"/>
                  <a:pt x="1962911" y="972458"/>
                </a:cubicBezTo>
                <a:cubicBezTo>
                  <a:pt x="1982263" y="943429"/>
                  <a:pt x="2024127" y="920117"/>
                  <a:pt x="2020968" y="885372"/>
                </a:cubicBezTo>
                <a:cubicBezTo>
                  <a:pt x="2016130" y="832153"/>
                  <a:pt x="2014011" y="778616"/>
                  <a:pt x="2006454" y="725715"/>
                </a:cubicBezTo>
                <a:cubicBezTo>
                  <a:pt x="2004290" y="710569"/>
                  <a:pt x="1996143" y="696883"/>
                  <a:pt x="1991940" y="682172"/>
                </a:cubicBezTo>
                <a:cubicBezTo>
                  <a:pt x="1986460" y="662992"/>
                  <a:pt x="1982263" y="643467"/>
                  <a:pt x="1977425" y="624115"/>
                </a:cubicBezTo>
                <a:cubicBezTo>
                  <a:pt x="1996778" y="614439"/>
                  <a:pt x="2014175" y="598846"/>
                  <a:pt x="2035483" y="595086"/>
                </a:cubicBezTo>
                <a:cubicBezTo>
                  <a:pt x="2257061" y="555984"/>
                  <a:pt x="2184890" y="639488"/>
                  <a:pt x="2253197" y="537029"/>
                </a:cubicBezTo>
                <a:cubicBezTo>
                  <a:pt x="2248359" y="449943"/>
                  <a:pt x="2271707" y="356498"/>
                  <a:pt x="2238683" y="275772"/>
                </a:cubicBezTo>
                <a:cubicBezTo>
                  <a:pt x="2222298" y="235720"/>
                  <a:pt x="2163621" y="231400"/>
                  <a:pt x="2122568" y="217715"/>
                </a:cubicBezTo>
                <a:lnTo>
                  <a:pt x="2035483" y="188686"/>
                </a:lnTo>
                <a:cubicBezTo>
                  <a:pt x="1881408" y="137327"/>
                  <a:pt x="2007139" y="175439"/>
                  <a:pt x="1643597" y="145143"/>
                </a:cubicBezTo>
                <a:cubicBezTo>
                  <a:pt x="1619406" y="130629"/>
                  <a:pt x="1596707" y="113274"/>
                  <a:pt x="1571025" y="101600"/>
                </a:cubicBezTo>
                <a:cubicBezTo>
                  <a:pt x="1475155" y="58023"/>
                  <a:pt x="1425930" y="67738"/>
                  <a:pt x="1309768" y="58058"/>
                </a:cubicBezTo>
                <a:cubicBezTo>
                  <a:pt x="1300092" y="43544"/>
                  <a:pt x="1295254" y="24191"/>
                  <a:pt x="1280740" y="14515"/>
                </a:cubicBezTo>
                <a:cubicBezTo>
                  <a:pt x="1264142" y="3450"/>
                  <a:pt x="1242631" y="0"/>
                  <a:pt x="1222683" y="0"/>
                </a:cubicBezTo>
                <a:cubicBezTo>
                  <a:pt x="1159602" y="0"/>
                  <a:pt x="1096892" y="9677"/>
                  <a:pt x="1033997" y="14515"/>
                </a:cubicBezTo>
                <a:cubicBezTo>
                  <a:pt x="1009806" y="19353"/>
                  <a:pt x="985358" y="23046"/>
                  <a:pt x="961425" y="29029"/>
                </a:cubicBezTo>
                <a:cubicBezTo>
                  <a:pt x="946583" y="32740"/>
                  <a:pt x="932593" y="39340"/>
                  <a:pt x="917883" y="43543"/>
                </a:cubicBezTo>
                <a:cubicBezTo>
                  <a:pt x="898702" y="49023"/>
                  <a:pt x="879178" y="53220"/>
                  <a:pt x="859825" y="58058"/>
                </a:cubicBezTo>
                <a:cubicBezTo>
                  <a:pt x="845311" y="72572"/>
                  <a:pt x="826251" y="83657"/>
                  <a:pt x="816283" y="101600"/>
                </a:cubicBezTo>
                <a:cubicBezTo>
                  <a:pt x="801423" y="128348"/>
                  <a:pt x="787254" y="188686"/>
                  <a:pt x="787254" y="188686"/>
                </a:cubicBezTo>
                <a:cubicBezTo>
                  <a:pt x="792092" y="208038"/>
                  <a:pt x="796288" y="227563"/>
                  <a:pt x="801768" y="246743"/>
                </a:cubicBezTo>
                <a:cubicBezTo>
                  <a:pt x="805971" y="261454"/>
                  <a:pt x="816283" y="274986"/>
                  <a:pt x="816283" y="290286"/>
                </a:cubicBezTo>
                <a:cubicBezTo>
                  <a:pt x="816283" y="334097"/>
                  <a:pt x="815622" y="379352"/>
                  <a:pt x="801768" y="420915"/>
                </a:cubicBezTo>
                <a:cubicBezTo>
                  <a:pt x="777578" y="493485"/>
                  <a:pt x="750968" y="503162"/>
                  <a:pt x="700168" y="537029"/>
                </a:cubicBezTo>
                <a:cubicBezTo>
                  <a:pt x="690492" y="551543"/>
                  <a:pt x="684268" y="569085"/>
                  <a:pt x="671140" y="580572"/>
                </a:cubicBezTo>
                <a:cubicBezTo>
                  <a:pt x="644884" y="603546"/>
                  <a:pt x="584054" y="638629"/>
                  <a:pt x="584054" y="638629"/>
                </a:cubicBezTo>
                <a:cubicBezTo>
                  <a:pt x="579216" y="662819"/>
                  <a:pt x="573029" y="686779"/>
                  <a:pt x="569540" y="711200"/>
                </a:cubicBezTo>
                <a:cubicBezTo>
                  <a:pt x="562248" y="762245"/>
                  <a:pt x="575684" y="843966"/>
                  <a:pt x="525997" y="885372"/>
                </a:cubicBezTo>
                <a:cubicBezTo>
                  <a:pt x="509375" y="899223"/>
                  <a:pt x="486493" y="903268"/>
                  <a:pt x="467940" y="914400"/>
                </a:cubicBezTo>
                <a:cubicBezTo>
                  <a:pt x="438024" y="932350"/>
                  <a:pt x="380854" y="972458"/>
                  <a:pt x="380854" y="972458"/>
                </a:cubicBezTo>
                <a:cubicBezTo>
                  <a:pt x="344372" y="1081904"/>
                  <a:pt x="393585" y="946995"/>
                  <a:pt x="337311" y="1059543"/>
                </a:cubicBezTo>
                <a:cubicBezTo>
                  <a:pt x="330469" y="1073227"/>
                  <a:pt x="335247" y="1094193"/>
                  <a:pt x="322797" y="1103086"/>
                </a:cubicBezTo>
                <a:cubicBezTo>
                  <a:pt x="287795" y="1128088"/>
                  <a:pt x="188950" y="1139908"/>
                  <a:pt x="148625" y="1146629"/>
                </a:cubicBezTo>
                <a:cubicBezTo>
                  <a:pt x="42067" y="1182149"/>
                  <a:pt x="83177" y="1154022"/>
                  <a:pt x="17997" y="1219200"/>
                </a:cubicBezTo>
                <a:cubicBezTo>
                  <a:pt x="-11234" y="1306896"/>
                  <a:pt x="-131" y="1253795"/>
                  <a:pt x="17997" y="1407886"/>
                </a:cubicBezTo>
                <a:cubicBezTo>
                  <a:pt x="31339" y="1521297"/>
                  <a:pt x="15390" y="1483804"/>
                  <a:pt x="61540" y="1553029"/>
                </a:cubicBezTo>
                <a:cubicBezTo>
                  <a:pt x="89796" y="1637799"/>
                  <a:pt x="53945" y="1559948"/>
                  <a:pt x="119597" y="1625600"/>
                </a:cubicBezTo>
                <a:cubicBezTo>
                  <a:pt x="131932" y="1637935"/>
                  <a:pt x="135497" y="1657656"/>
                  <a:pt x="148625" y="1669143"/>
                </a:cubicBezTo>
                <a:cubicBezTo>
                  <a:pt x="174881" y="1692117"/>
                  <a:pt x="235711" y="1727200"/>
                  <a:pt x="235711" y="1727200"/>
                </a:cubicBezTo>
                <a:cubicBezTo>
                  <a:pt x="317125" y="1849320"/>
                  <a:pt x="206771" y="1662282"/>
                  <a:pt x="250225" y="1857829"/>
                </a:cubicBezTo>
                <a:cubicBezTo>
                  <a:pt x="254678" y="1877867"/>
                  <a:pt x="279254" y="1886858"/>
                  <a:pt x="293768" y="1901372"/>
                </a:cubicBezTo>
                <a:cubicBezTo>
                  <a:pt x="406282" y="1888871"/>
                  <a:pt x="414211" y="1921743"/>
                  <a:pt x="453425" y="1843315"/>
                </a:cubicBezTo>
                <a:cubicBezTo>
                  <a:pt x="460267" y="1829631"/>
                  <a:pt x="463102" y="1814286"/>
                  <a:pt x="467940" y="1799772"/>
                </a:cubicBezTo>
                <a:cubicBezTo>
                  <a:pt x="477616" y="1741715"/>
                  <a:pt x="470646" y="1678244"/>
                  <a:pt x="496968" y="1625600"/>
                </a:cubicBezTo>
                <a:cubicBezTo>
                  <a:pt x="504769" y="1609997"/>
                  <a:pt x="527110" y="1643462"/>
                  <a:pt x="540511" y="1654629"/>
                </a:cubicBezTo>
                <a:cubicBezTo>
                  <a:pt x="556280" y="1667770"/>
                  <a:pt x="566648" y="1687293"/>
                  <a:pt x="584054" y="1698172"/>
                </a:cubicBezTo>
                <a:cubicBezTo>
                  <a:pt x="636249" y="1730794"/>
                  <a:pt x="641476" y="1727200"/>
                  <a:pt x="685654" y="17272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</p:spTree>
    <p:extLst>
      <p:ext uri="{BB962C8B-B14F-4D97-AF65-F5344CB8AC3E}">
        <p14:creationId xmlns:p14="http://schemas.microsoft.com/office/powerpoint/2010/main" val="2980870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Sing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F7DA19C8-A279-4F12-97C1-8B9AEB455A14}"/>
              </a:ext>
            </a:extLst>
          </p:cNvPr>
          <p:cNvSpPr/>
          <p:nvPr/>
        </p:nvSpPr>
        <p:spPr>
          <a:xfrm>
            <a:off x="786023" y="697190"/>
            <a:ext cx="1561390" cy="1763119"/>
          </a:xfrm>
          <a:prstGeom prst="downArrow">
            <a:avLst>
              <a:gd name="adj1" fmla="val 50000"/>
              <a:gd name="adj2" fmla="val 49338"/>
            </a:avLst>
          </a:prstGeom>
          <a:solidFill>
            <a:schemeClr val="bg1"/>
          </a:solidFill>
          <a:ln w="12700"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0"/>
                <a:solidFill>
                  <a:srgbClr val="0099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?</a:t>
            </a:r>
            <a:endParaRPr lang="en-US" sz="2000" dirty="0">
              <a:ln w="0"/>
              <a:solidFill>
                <a:srgbClr val="0099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C41BC7F-E91A-4755-9F19-3736894E0DFC}"/>
              </a:ext>
            </a:extLst>
          </p:cNvPr>
          <p:cNvGrpSpPr/>
          <p:nvPr/>
        </p:nvGrpSpPr>
        <p:grpSpPr>
          <a:xfrm>
            <a:off x="5288989" y="2114189"/>
            <a:ext cx="3906956" cy="3603862"/>
            <a:chOff x="6509525" y="1810771"/>
            <a:chExt cx="4808561" cy="443552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439D8F8A-CDE7-4B9B-B066-D595C20E1C2A}"/>
                </a:ext>
              </a:extLst>
            </p:cNvPr>
            <p:cNvSpPr/>
            <p:nvPr/>
          </p:nvSpPr>
          <p:spPr>
            <a:xfrm>
              <a:off x="6509525" y="1810771"/>
              <a:ext cx="4808561" cy="4435522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63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7BA3D767-ED63-4F9F-9264-9937DF7B6C65}"/>
                </a:ext>
              </a:extLst>
            </p:cNvPr>
            <p:cNvCxnSpPr>
              <a:cxnSpLocks/>
              <a:stCxn id="3" idx="0"/>
              <a:endCxn id="3" idx="4"/>
            </p:cNvCxnSpPr>
            <p:nvPr/>
          </p:nvCxnSpPr>
          <p:spPr>
            <a:xfrm>
              <a:off x="8913806" y="1810771"/>
              <a:ext cx="0" cy="4435522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9CF970D-D953-4D54-B3B8-FFB48CB5F423}"/>
                </a:ext>
              </a:extLst>
            </p:cNvPr>
            <p:cNvCxnSpPr>
              <a:stCxn id="3" idx="2"/>
            </p:cNvCxnSpPr>
            <p:nvPr/>
          </p:nvCxnSpPr>
          <p:spPr>
            <a:xfrm>
              <a:off x="6509525" y="4028532"/>
              <a:ext cx="2404281" cy="6824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4399C82-DA20-43CA-891C-6A60A6AE84AE}"/>
              </a:ext>
            </a:extLst>
          </p:cNvPr>
          <p:cNvSpPr txBox="1"/>
          <p:nvPr/>
        </p:nvSpPr>
        <p:spPr>
          <a:xfrm>
            <a:off x="7237337" y="3653547"/>
            <a:ext cx="2062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</a:t>
            </a:r>
            <a:endParaRPr lang="en-US" sz="320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5A8C5F4-5292-408D-B053-06F189271F9C}"/>
              </a:ext>
            </a:extLst>
          </p:cNvPr>
          <p:cNvSpPr txBox="1"/>
          <p:nvPr/>
        </p:nvSpPr>
        <p:spPr>
          <a:xfrm>
            <a:off x="5477870" y="953424"/>
            <a:ext cx="4291368" cy="31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63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34EB73B-A25A-4041-9730-84521CE8F4E0}"/>
              </a:ext>
            </a:extLst>
          </p:cNvPr>
          <p:cNvSpPr txBox="1"/>
          <p:nvPr/>
        </p:nvSpPr>
        <p:spPr>
          <a:xfrm>
            <a:off x="4300890" y="814860"/>
            <a:ext cx="508293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rgbClr val="00808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মোট স্থলভাগের তিন ভাগের এক ভাগ এশিয়া মহাদেশ। </a:t>
            </a:r>
            <a:endParaRPr lang="en-US" sz="3600" b="1" dirty="0">
              <a:ln w="0"/>
              <a:solidFill>
                <a:srgbClr val="00808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11B45A6-6F77-4D8B-8B81-5627246FD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99" y="2460308"/>
            <a:ext cx="3603862" cy="3603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610EAB-4B56-486C-A6C8-FEB97A0D7D9E}"/>
              </a:ext>
            </a:extLst>
          </p:cNvPr>
          <p:cNvSpPr txBox="1"/>
          <p:nvPr/>
        </p:nvSpPr>
        <p:spPr>
          <a:xfrm>
            <a:off x="267199" y="2460308"/>
            <a:ext cx="1332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8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1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7D5788-E5A6-40AE-9A3E-3F30A570DE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t="1170" r="-54" b="378"/>
          <a:stretch/>
        </p:blipFill>
        <p:spPr>
          <a:xfrm>
            <a:off x="397600" y="1989336"/>
            <a:ext cx="4585384" cy="2879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F1F516C-8A25-4AB0-9AA3-F1FED6372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161" y="1989336"/>
            <a:ext cx="4333208" cy="2879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DDBD1B-3070-4264-85AC-FE2D8977ECBC}"/>
              </a:ext>
            </a:extLst>
          </p:cNvPr>
          <p:cNvSpPr txBox="1"/>
          <p:nvPr/>
        </p:nvSpPr>
        <p:spPr>
          <a:xfrm>
            <a:off x="3404235" y="784442"/>
            <a:ext cx="3097530" cy="707886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008080"/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rgbClr val="993366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ইয়াংজি নদী </a:t>
            </a:r>
            <a:endParaRPr lang="en-US" sz="4000" dirty="0">
              <a:ln w="0"/>
              <a:solidFill>
                <a:srgbClr val="993366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62C889-4BB1-4D08-A5AF-B64973CC9008}"/>
              </a:ext>
            </a:extLst>
          </p:cNvPr>
          <p:cNvSpPr txBox="1"/>
          <p:nvPr/>
        </p:nvSpPr>
        <p:spPr>
          <a:xfrm>
            <a:off x="397600" y="5154795"/>
            <a:ext cx="9279304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চীনে অবস্থিত এশিয়ার দীর্ঘতম নদী </a:t>
            </a:r>
            <a:endParaRPr lang="en-US" sz="4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529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855978-37BE-47C0-83F9-D27ACDD1C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68" y="1813003"/>
            <a:ext cx="7872383" cy="37309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964C688-D1EE-4F0C-9FA5-D539F39ADA1D}"/>
              </a:ext>
            </a:extLst>
          </p:cNvPr>
          <p:cNvSpPr txBox="1"/>
          <p:nvPr/>
        </p:nvSpPr>
        <p:spPr>
          <a:xfrm>
            <a:off x="2491740" y="714057"/>
            <a:ext cx="4217670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তুষারপাত</a:t>
            </a:r>
            <a:r>
              <a:rPr lang="en-US" sz="3575" b="1" dirty="0">
                <a:ln w="0"/>
                <a:blipFill>
                  <a:blip r:embed="rId4"/>
                  <a:tile tx="0" ty="0" sx="100000" sy="100000" flip="none" algn="tl"/>
                </a:blip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DA820A-2A73-4EB1-A5F3-BE572DD5FCD3}"/>
              </a:ext>
            </a:extLst>
          </p:cNvPr>
          <p:cNvSpPr txBox="1"/>
          <p:nvPr/>
        </p:nvSpPr>
        <p:spPr>
          <a:xfrm>
            <a:off x="908969" y="5728786"/>
            <a:ext cx="8123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এশিয়ার উত্তরে </a:t>
            </a:r>
            <a:r>
              <a:rPr lang="bn-IN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সাইবেরিয়ায়</a:t>
            </a:r>
            <a:r>
              <a:rPr lang="bn-BD" sz="3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তীব্র শীতে তুষারপাত হয় </a:t>
            </a:r>
            <a:endParaRPr lang="en-US" sz="36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99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285</Words>
  <Application>Microsoft Office PowerPoint</Application>
  <PresentationFormat>A4 Paper (210x297 mm)</PresentationFormat>
  <Paragraphs>66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15</cp:revision>
  <dcterms:created xsi:type="dcterms:W3CDTF">2020-04-06T05:42:50Z</dcterms:created>
  <dcterms:modified xsi:type="dcterms:W3CDTF">2020-04-07T19:17:06Z</dcterms:modified>
</cp:coreProperties>
</file>