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309" r:id="rId3"/>
    <p:sldId id="260" r:id="rId4"/>
    <p:sldId id="312" r:id="rId5"/>
    <p:sldId id="313" r:id="rId6"/>
    <p:sldId id="266" r:id="rId7"/>
    <p:sldId id="267" r:id="rId8"/>
    <p:sldId id="308" r:id="rId9"/>
    <p:sldId id="273" r:id="rId10"/>
    <p:sldId id="306" r:id="rId11"/>
    <p:sldId id="317" r:id="rId12"/>
    <p:sldId id="307" r:id="rId13"/>
    <p:sldId id="263" r:id="rId14"/>
    <p:sldId id="274" r:id="rId15"/>
    <p:sldId id="316" r:id="rId16"/>
    <p:sldId id="315" r:id="rId17"/>
    <p:sldId id="270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6440D1-A697-4176-8435-57F91617C86B}">
          <p14:sldIdLst/>
        </p14:section>
        <p14:section name="Untitled Section" id="{753F7756-2CDB-42FA-845C-D0B9D551037A}">
          <p14:sldIdLst>
            <p14:sldId id="311"/>
            <p14:sldId id="309"/>
            <p14:sldId id="260"/>
            <p14:sldId id="312"/>
            <p14:sldId id="313"/>
            <p14:sldId id="266"/>
            <p14:sldId id="267"/>
            <p14:sldId id="308"/>
            <p14:sldId id="273"/>
            <p14:sldId id="306"/>
            <p14:sldId id="317"/>
            <p14:sldId id="307"/>
            <p14:sldId id="263"/>
            <p14:sldId id="274"/>
            <p14:sldId id="316"/>
            <p14:sldId id="315"/>
            <p14:sldId id="270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2" autoAdjust="0"/>
    <p:restoredTop sz="94654" autoAdjust="0"/>
  </p:normalViewPr>
  <p:slideViewPr>
    <p:cSldViewPr>
      <p:cViewPr varScale="1">
        <p:scale>
          <a:sx n="68" d="100"/>
          <a:sy n="68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775E1-7FA2-4936-803B-E2AB03515B5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064A5-E558-4F4F-8090-C9683B42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64A5-E558-4F4F-8090-C9683B4292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9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64A5-E558-4F4F-8090-C9683B4292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6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064A5-E558-4F4F-8090-C9683B4292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7C5BB-3B81-4243-AAD0-8DF2FB02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2" y="304800"/>
            <a:ext cx="9172074" cy="2310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36BDD6-06D6-4023-9DE3-8610C1B0B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6" y="1976280"/>
            <a:ext cx="9172074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43AC3-020D-43BA-B628-838112B4CD20}"/>
              </a:ext>
            </a:extLst>
          </p:cNvPr>
          <p:cNvSpPr txBox="1"/>
          <p:nvPr/>
        </p:nvSpPr>
        <p:spPr>
          <a:xfrm>
            <a:off x="0" y="-70338"/>
            <a:ext cx="915764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latin typeface="NikoshBAN" panose="02000000000000000000"/>
                <a:cs typeface="SutonnyAMJ" pitchFamily="2" charset="0"/>
              </a:rPr>
              <a:t> </a:t>
            </a:r>
            <a:r>
              <a:rPr lang="en-US" sz="3600" b="1" dirty="0" err="1">
                <a:latin typeface="NikoshBAN" panose="02000000000000000000"/>
                <a:cs typeface="SutonnyAMJ" pitchFamily="2" charset="0"/>
              </a:rPr>
              <a:t>বেগম</a:t>
            </a:r>
            <a:r>
              <a:rPr lang="en-US" sz="3600" b="1" dirty="0">
                <a:latin typeface="NikoshBAN" panose="02000000000000000000"/>
                <a:cs typeface="SutonnyAMJ" pitchFamily="2" charset="0"/>
              </a:rPr>
              <a:t> </a:t>
            </a:r>
            <a:r>
              <a:rPr lang="en-US" sz="3600" b="1" dirty="0" err="1">
                <a:latin typeface="NikoshBAN" panose="02000000000000000000"/>
                <a:cs typeface="SutonnyAMJ" pitchFamily="2" charset="0"/>
              </a:rPr>
              <a:t>সামছুন্নাহার</a:t>
            </a:r>
            <a:r>
              <a:rPr lang="en-US" sz="3600" b="1" dirty="0">
                <a:latin typeface="NikoshBAN" panose="02000000000000000000"/>
                <a:cs typeface="SutonnyAMJ" pitchFamily="2" charset="0"/>
              </a:rPr>
              <a:t> </a:t>
            </a:r>
            <a:r>
              <a:rPr lang="en-US" sz="3600" b="1" dirty="0" err="1">
                <a:latin typeface="NikoshBAN" panose="02000000000000000000"/>
                <a:cs typeface="SutonnyAMJ" pitchFamily="2" charset="0"/>
              </a:rPr>
              <a:t>গার্লস</a:t>
            </a:r>
            <a:r>
              <a:rPr lang="en-US" sz="3600" b="1" dirty="0">
                <a:latin typeface="NikoshBAN" panose="02000000000000000000"/>
                <a:cs typeface="SutonnyAMJ" pitchFamily="2" charset="0"/>
              </a:rPr>
              <a:t>  </a:t>
            </a:r>
            <a:r>
              <a:rPr lang="en-US" sz="3600" b="1" dirty="0" err="1">
                <a:latin typeface="NikoshBAN" panose="02000000000000000000"/>
                <a:cs typeface="SutonnyAMJ" pitchFamily="2" charset="0"/>
              </a:rPr>
              <a:t>স্কুল</a:t>
            </a:r>
            <a:r>
              <a:rPr lang="en-US" sz="3600" b="1" dirty="0">
                <a:latin typeface="NikoshBAN" panose="02000000000000000000"/>
                <a:cs typeface="SutonnyAMJ" pitchFamily="2" charset="0"/>
              </a:rPr>
              <a:t> </a:t>
            </a:r>
            <a:r>
              <a:rPr lang="en-US" sz="3600" b="1" dirty="0" err="1">
                <a:latin typeface="NikoshBAN" panose="02000000000000000000"/>
                <a:cs typeface="SutonnyAMJ" pitchFamily="2" charset="0"/>
              </a:rPr>
              <a:t>এন্ড</a:t>
            </a:r>
            <a:r>
              <a:rPr lang="en-US" sz="3600" b="1" dirty="0">
                <a:latin typeface="NikoshBAN" panose="02000000000000000000"/>
                <a:cs typeface="SutonnyAMJ" pitchFamily="2" charset="0"/>
              </a:rPr>
              <a:t> </a:t>
            </a:r>
            <a:r>
              <a:rPr lang="en-US" sz="3600" b="1" dirty="0" err="1">
                <a:latin typeface="NikoshBAN" panose="02000000000000000000"/>
                <a:cs typeface="SutonnyAMJ" pitchFamily="2" charset="0"/>
              </a:rPr>
              <a:t>কলেজ</a:t>
            </a:r>
            <a:endParaRPr lang="bn-BD" sz="3200" b="1" dirty="0">
              <a:latin typeface="NikoshBAN" panose="0200000000000000000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70"/>
            <a:ext cx="9144000" cy="854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95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95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0E6B6-91F3-4427-B8E7-8C83BE384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9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9C511-768E-430A-98F3-DB218AB09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55A19-8387-4A4A-BEDF-FB31005CBBD8}"/>
              </a:ext>
            </a:extLst>
          </p:cNvPr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b="1" dirty="0" err="1">
                <a:latin typeface="NikoshBAN" panose="02000000000000000000"/>
                <a:cs typeface="SutonnyMJ" pitchFamily="2" charset="0"/>
              </a:rPr>
              <a:t>লেখক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লাইব্রেরিকে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স্কুল-কলেজের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ওপরে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স্থান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দিতে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চান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কেন?২টি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করে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বাক্য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b="1" dirty="0" err="1">
                <a:latin typeface="NikoshBAN" panose="02000000000000000000"/>
                <a:cs typeface="SutonnyMJ" pitchFamily="2" charset="0"/>
              </a:rPr>
              <a:t>লিখ</a:t>
            </a:r>
            <a:r>
              <a:rPr lang="en-US" b="1" dirty="0">
                <a:latin typeface="NikoshBAN" panose="02000000000000000000"/>
                <a:cs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118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5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595" y="3783974"/>
            <a:ext cx="6780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C4F85-B24E-4A11-8430-DBFA80A82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" y="715580"/>
            <a:ext cx="9123947" cy="4618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0DF4AF-0624-4ED8-8CAC-1B8AAC1C5427}"/>
              </a:ext>
            </a:extLst>
          </p:cNvPr>
          <p:cNvSpPr txBox="1"/>
          <p:nvPr/>
        </p:nvSpPr>
        <p:spPr>
          <a:xfrm>
            <a:off x="-76200" y="57269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লেখকের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কাউকে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শখ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হিসেবে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বই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পড়তে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পরামর্শ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দিতে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না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চাওয়ার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কারণ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কি?৩টি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করে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বাক্য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SutonnyMJ" pitchFamily="2" charset="0"/>
              </a:rPr>
              <a:t>লিখ</a:t>
            </a:r>
            <a:r>
              <a:rPr lang="en-US" sz="2400" b="1" dirty="0">
                <a:latin typeface="NikoshBAN" panose="02000000000000000000"/>
                <a:cs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83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3074" y="-32657"/>
            <a:ext cx="9144000" cy="6858000"/>
          </a:xfrm>
          <a:prstGeom prst="rect">
            <a:avLst/>
          </a:prstGeom>
          <a:noFill/>
          <a:ln w="2159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1363B4-2C7D-4D0F-A963-E206D9B3B309}"/>
              </a:ext>
            </a:extLst>
          </p:cNvPr>
          <p:cNvSpPr txBox="1"/>
          <p:nvPr/>
        </p:nvSpPr>
        <p:spPr>
          <a:xfrm>
            <a:off x="-7865059" y="2571882"/>
            <a:ext cx="205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শৌখিন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4EC1C-5811-424E-BE0E-C7F0E43B9319}"/>
              </a:ext>
            </a:extLst>
          </p:cNvPr>
          <p:cNvSpPr txBox="1"/>
          <p:nvPr/>
        </p:nvSpPr>
        <p:spPr>
          <a:xfrm>
            <a:off x="-8076975" y="2601258"/>
            <a:ext cx="205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শৌখিন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5A3124-BD4D-4F60-9387-D4179CE94FC9}"/>
              </a:ext>
            </a:extLst>
          </p:cNvPr>
          <p:cNvSpPr txBox="1"/>
          <p:nvPr/>
        </p:nvSpPr>
        <p:spPr>
          <a:xfrm>
            <a:off x="-10108882" y="3129282"/>
            <a:ext cx="205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শৌখিন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D97270-951E-48C0-A2F2-35CB84B1B464}"/>
              </a:ext>
            </a:extLst>
          </p:cNvPr>
          <p:cNvSpPr txBox="1"/>
          <p:nvPr/>
        </p:nvSpPr>
        <p:spPr>
          <a:xfrm>
            <a:off x="-8161840" y="2399732"/>
            <a:ext cx="205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শৌখিন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1F0986-B5EA-46F5-965B-4E5E8F6313CF}"/>
              </a:ext>
            </a:extLst>
          </p:cNvPr>
          <p:cNvSpPr txBox="1"/>
          <p:nvPr/>
        </p:nvSpPr>
        <p:spPr>
          <a:xfrm>
            <a:off x="-9905281" y="2864322"/>
            <a:ext cx="205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শৌখিন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3E6C0-30C5-4ACA-8BB8-6111A394427E}"/>
              </a:ext>
            </a:extLst>
          </p:cNvPr>
          <p:cNvSpPr txBox="1"/>
          <p:nvPr/>
        </p:nvSpPr>
        <p:spPr>
          <a:xfrm>
            <a:off x="-11436806" y="3642293"/>
            <a:ext cx="205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শৌখিন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3C4F36-6D6D-42DA-9F7A-C0A553D3A77B}"/>
              </a:ext>
            </a:extLst>
          </p:cNvPr>
          <p:cNvSpPr txBox="1"/>
          <p:nvPr/>
        </p:nvSpPr>
        <p:spPr>
          <a:xfrm>
            <a:off x="-13468713" y="4170317"/>
            <a:ext cx="205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শৌখিন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40C27-0F13-44B9-B01B-69EE286D8A1A}"/>
              </a:ext>
            </a:extLst>
          </p:cNvPr>
          <p:cNvSpPr txBox="1"/>
          <p:nvPr/>
        </p:nvSpPr>
        <p:spPr>
          <a:xfrm>
            <a:off x="41096" y="665703"/>
            <a:ext cx="179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শৌখিন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1DB6C-1407-4112-9320-7C7D896C2EDE}"/>
              </a:ext>
            </a:extLst>
          </p:cNvPr>
          <p:cNvSpPr txBox="1"/>
          <p:nvPr/>
        </p:nvSpPr>
        <p:spPr>
          <a:xfrm>
            <a:off x="6623786" y="595268"/>
            <a:ext cx="231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রুচিবান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57B79-9E2D-42EF-A7ED-3D5BA7DC4CF0}"/>
              </a:ext>
            </a:extLst>
          </p:cNvPr>
          <p:cNvSpPr txBox="1"/>
          <p:nvPr/>
        </p:nvSpPr>
        <p:spPr>
          <a:xfrm>
            <a:off x="0" y="205142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জজ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33C47-1F0D-4BDE-9372-4EC4EEBED2A0}"/>
              </a:ext>
            </a:extLst>
          </p:cNvPr>
          <p:cNvSpPr txBox="1"/>
          <p:nvPr/>
        </p:nvSpPr>
        <p:spPr>
          <a:xfrm>
            <a:off x="6880294" y="1981691"/>
            <a:ext cx="2121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বিচারক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C09E5-6D2B-442D-B9CB-60EA408E6AB1}"/>
              </a:ext>
            </a:extLst>
          </p:cNvPr>
          <p:cNvSpPr txBox="1"/>
          <p:nvPr/>
        </p:nvSpPr>
        <p:spPr>
          <a:xfrm>
            <a:off x="41096" y="3425873"/>
            <a:ext cx="171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/>
                <a:cs typeface="SutonnyMJ" pitchFamily="2" charset="0"/>
              </a:rPr>
              <a:t>ডেমোক্রেসি</a:t>
            </a:r>
            <a:endParaRPr lang="en-US" b="1" dirty="0">
              <a:latin typeface="NikoshBAN"/>
              <a:cs typeface="SutonnyMJ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DA403D-D499-4392-AE55-CE4632DEEB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8791" y="2850797"/>
            <a:ext cx="4180559" cy="1105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6A33C1-690A-4BFC-A367-27704C052262}"/>
              </a:ext>
            </a:extLst>
          </p:cNvPr>
          <p:cNvSpPr txBox="1"/>
          <p:nvPr/>
        </p:nvSpPr>
        <p:spPr>
          <a:xfrm>
            <a:off x="7295209" y="3071036"/>
            <a:ext cx="180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গণতন্ত্র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BF12B7-7E7D-46D8-B918-2B458BF9299B}"/>
              </a:ext>
            </a:extLst>
          </p:cNvPr>
          <p:cNvSpPr txBox="1"/>
          <p:nvPr/>
        </p:nvSpPr>
        <p:spPr>
          <a:xfrm>
            <a:off x="-39363" y="4231355"/>
            <a:ext cx="17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গতাসু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4C675-141A-4FDC-AD08-C3EE9BC0C525}"/>
              </a:ext>
            </a:extLst>
          </p:cNvPr>
          <p:cNvSpPr txBox="1"/>
          <p:nvPr/>
        </p:nvSpPr>
        <p:spPr>
          <a:xfrm>
            <a:off x="7353847" y="4028925"/>
            <a:ext cx="180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মৃত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5D55E-4208-45EB-B23C-42E3D6D3ACC3}"/>
              </a:ext>
            </a:extLst>
          </p:cNvPr>
          <p:cNvSpPr txBox="1"/>
          <p:nvPr/>
        </p:nvSpPr>
        <p:spPr>
          <a:xfrm>
            <a:off x="-13075" y="5467725"/>
            <a:ext cx="1770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সোল্লাসে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63634D-4B29-400D-8C62-B692EE35F3F3}"/>
              </a:ext>
            </a:extLst>
          </p:cNvPr>
          <p:cNvSpPr txBox="1"/>
          <p:nvPr/>
        </p:nvSpPr>
        <p:spPr>
          <a:xfrm>
            <a:off x="7305686" y="5307154"/>
            <a:ext cx="190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/>
                <a:cs typeface="SutonnyMJ" pitchFamily="2" charset="0"/>
              </a:rPr>
              <a:t>আনন্দে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0CF9B6-89E6-49BD-B5C6-DE74695B0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14600"/>
          <a:stretch/>
        </p:blipFill>
        <p:spPr>
          <a:xfrm>
            <a:off x="1838313" y="4953640"/>
            <a:ext cx="4191037" cy="126273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10E478-5760-46D3-9C7D-77985785E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3" y="3995701"/>
            <a:ext cx="4191036" cy="9195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3E7719-69B2-4BE7-B964-C9D2C3C78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2" y="1727096"/>
            <a:ext cx="4151397" cy="12412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424D57-C22A-4B88-8D09-E525DBAB2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91" y="517706"/>
            <a:ext cx="4145751" cy="119300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D5B929D-FA73-46E4-BD1F-0796F9F93DED}"/>
              </a:ext>
            </a:extLst>
          </p:cNvPr>
          <p:cNvSpPr txBox="1"/>
          <p:nvPr/>
        </p:nvSpPr>
        <p:spPr>
          <a:xfrm>
            <a:off x="20331" y="19696"/>
            <a:ext cx="918007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4" grpId="0"/>
      <p:bldP spid="45" grpId="0"/>
      <p:bldP spid="46" grpId="0"/>
      <p:bldP spid="47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169"/>
            <a:ext cx="91440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DF4A6-AFE8-4D34-B0C4-FD7A2A30EE97}"/>
              </a:ext>
            </a:extLst>
          </p:cNvPr>
          <p:cNvSpPr txBox="1"/>
          <p:nvPr/>
        </p:nvSpPr>
        <p:spPr>
          <a:xfrm>
            <a:off x="57336" y="2004127"/>
            <a:ext cx="908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প্রবন্ধে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লাইব্রেরিকে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20E3-AA7C-4447-9571-C0543DF75680}"/>
              </a:ext>
            </a:extLst>
          </p:cNvPr>
          <p:cNvSpPr txBox="1"/>
          <p:nvPr/>
        </p:nvSpPr>
        <p:spPr>
          <a:xfrm>
            <a:off x="102827" y="3429000"/>
            <a:ext cx="9041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b="1" i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ভাঁড়েও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ভবানী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D90138-4799-4017-9466-E03274D0E5F1}"/>
              </a:ext>
            </a:extLst>
          </p:cNvPr>
          <p:cNvSpPr txBox="1"/>
          <p:nvPr/>
        </p:nvSpPr>
        <p:spPr>
          <a:xfrm rot="10800000" flipH="1" flipV="1">
            <a:off x="52647" y="48070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b="1" i="1" dirty="0" err="1">
                <a:latin typeface="NikoshBAN"/>
                <a:cs typeface="SutonnyMJ" pitchFamily="2" charset="0"/>
              </a:rPr>
              <a:t>স্বশিক্ষিত</a:t>
            </a:r>
            <a:r>
              <a:rPr lang="en-US" sz="2000" b="1" i="1" dirty="0">
                <a:latin typeface="NikoshBAN"/>
                <a:cs typeface="SutonnyMJ" pitchFamily="2" charset="0"/>
              </a:rPr>
              <a:t> </a:t>
            </a:r>
            <a:r>
              <a:rPr lang="en-US" sz="2000" b="1" i="1" dirty="0" err="1">
                <a:latin typeface="NikoshBAN"/>
                <a:cs typeface="SutonnyMJ" pitchFamily="2" charset="0"/>
              </a:rPr>
              <a:t>বলতে</a:t>
            </a:r>
            <a:r>
              <a:rPr lang="en-US" sz="2000" b="1" i="1" dirty="0">
                <a:latin typeface="NikoshBAN"/>
                <a:cs typeface="SutonnyMJ" pitchFamily="2" charset="0"/>
              </a:rPr>
              <a:t> </a:t>
            </a:r>
            <a:r>
              <a:rPr lang="en-US" sz="2000" b="1" i="1" dirty="0" err="1">
                <a:latin typeface="NikoshBAN"/>
                <a:cs typeface="SutonnyMJ" pitchFamily="2" charset="0"/>
              </a:rPr>
              <a:t>বোঝায়</a:t>
            </a:r>
            <a:r>
              <a:rPr lang="en-US" sz="2000" b="1" i="1" dirty="0">
                <a:latin typeface="NikoshBAN"/>
                <a:cs typeface="SutonnyMJ" pitchFamily="2" charset="0"/>
              </a:rPr>
              <a:t>--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4B20FB-4B47-4308-8A3F-321EEAD20C50}"/>
              </a:ext>
            </a:extLst>
          </p:cNvPr>
          <p:cNvGrpSpPr/>
          <p:nvPr/>
        </p:nvGrpSpPr>
        <p:grpSpPr>
          <a:xfrm>
            <a:off x="1725074" y="5456316"/>
            <a:ext cx="6616363" cy="1222859"/>
            <a:chOff x="1504812" y="5271650"/>
            <a:chExt cx="6616363" cy="12228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BE1E1C-840A-4C66-B825-1CEAB8E792D1}"/>
                </a:ext>
              </a:extLst>
            </p:cNvPr>
            <p:cNvSpPr txBox="1"/>
            <p:nvPr/>
          </p:nvSpPr>
          <p:spPr>
            <a:xfrm flipH="1">
              <a:off x="5558594" y="6125177"/>
              <a:ext cx="256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NikoshBAN"/>
                  <a:cs typeface="SutonnyMJ" pitchFamily="2" charset="0"/>
                </a:rPr>
                <a:t>(ঘ)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সৃজনশীলতা</a:t>
              </a:r>
              <a:r>
                <a:rPr lang="en-US" i="1" dirty="0">
                  <a:latin typeface="NikoshBAN"/>
                  <a:cs typeface="SutonnyMJ" pitchFamily="2" charset="0"/>
                </a:rPr>
                <a:t> 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অর্জন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6CDBA5-D81C-4A36-B5A9-94489397DEA5}"/>
                </a:ext>
              </a:extLst>
            </p:cNvPr>
            <p:cNvSpPr txBox="1"/>
            <p:nvPr/>
          </p:nvSpPr>
          <p:spPr>
            <a:xfrm>
              <a:off x="1567926" y="5271650"/>
              <a:ext cx="225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i="1" dirty="0">
                  <a:latin typeface="NikoshBAN"/>
                  <a:cs typeface="SutonnyMJ" pitchFamily="2" charset="0"/>
                </a:rPr>
                <a:t>(ক)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উচ্চ</a:t>
              </a:r>
              <a:r>
                <a:rPr lang="en-US" i="1" dirty="0">
                  <a:latin typeface="NikoshBAN"/>
                  <a:cs typeface="SutonnyMJ" pitchFamily="2" charset="0"/>
                </a:rPr>
                <a:t> 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শিক্ষা</a:t>
              </a:r>
              <a:r>
                <a:rPr lang="en-US" i="1" dirty="0">
                  <a:latin typeface="NikoshBAN"/>
                  <a:cs typeface="SutonnyMJ" pitchFamily="2" charset="0"/>
                </a:rPr>
                <a:t> 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অর্জন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D16FD7-9024-4F2E-A1C3-F2081C1AFD18}"/>
                </a:ext>
              </a:extLst>
            </p:cNvPr>
            <p:cNvSpPr txBox="1"/>
            <p:nvPr/>
          </p:nvSpPr>
          <p:spPr>
            <a:xfrm>
              <a:off x="5727510" y="5525940"/>
              <a:ext cx="2393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i="1" dirty="0">
                  <a:latin typeface="NikoshBAN"/>
                  <a:cs typeface="SutonnyMJ" pitchFamily="2" charset="0"/>
                </a:rPr>
                <a:t>(খ)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সার্টিফিকেট</a:t>
              </a:r>
              <a:r>
                <a:rPr lang="en-US" i="1" dirty="0">
                  <a:latin typeface="NikoshBAN"/>
                  <a:cs typeface="SutonnyMJ" pitchFamily="2" charset="0"/>
                </a:rPr>
                <a:t> 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অর্জন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167CCB-9185-4BD8-B0C8-7F437671AF16}"/>
                </a:ext>
              </a:extLst>
            </p:cNvPr>
            <p:cNvSpPr txBox="1"/>
            <p:nvPr/>
          </p:nvSpPr>
          <p:spPr>
            <a:xfrm>
              <a:off x="1504812" y="6044583"/>
              <a:ext cx="1886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i="1" dirty="0">
                  <a:latin typeface="NikoshBAN"/>
                  <a:cs typeface="SutonnyMJ" pitchFamily="2" charset="0"/>
                </a:rPr>
                <a:t>(গ)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বুদ্ধির</a:t>
              </a:r>
              <a:r>
                <a:rPr lang="en-US" i="1" dirty="0">
                  <a:latin typeface="NikoshBAN"/>
                  <a:cs typeface="SutonnyMJ" pitchFamily="2" charset="0"/>
                </a:rPr>
                <a:t> </a:t>
              </a:r>
              <a:r>
                <a:rPr lang="en-US" i="1" dirty="0" err="1">
                  <a:latin typeface="NikoshBAN"/>
                  <a:cs typeface="SutonnyMJ" pitchFamily="2" charset="0"/>
                </a:rPr>
                <a:t>জাগরণ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9096BB-6589-424A-B623-69DFCED4308A}"/>
              </a:ext>
            </a:extLst>
          </p:cNvPr>
          <p:cNvGrpSpPr/>
          <p:nvPr/>
        </p:nvGrpSpPr>
        <p:grpSpPr>
          <a:xfrm>
            <a:off x="1433204" y="3892953"/>
            <a:ext cx="5835426" cy="934426"/>
            <a:chOff x="1433204" y="3892953"/>
            <a:chExt cx="5835426" cy="9344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144E0-BAB0-4DC0-8325-B4BB806CFED4}"/>
                </a:ext>
              </a:extLst>
            </p:cNvPr>
            <p:cNvSpPr txBox="1"/>
            <p:nvPr/>
          </p:nvSpPr>
          <p:spPr>
            <a:xfrm>
              <a:off x="1437385" y="3892953"/>
              <a:ext cx="1671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প্রাচুর্য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C6614D-6BBD-4F3E-B0D9-A3527122EBD1}"/>
                </a:ext>
              </a:extLst>
            </p:cNvPr>
            <p:cNvSpPr txBox="1"/>
            <p:nvPr/>
          </p:nvSpPr>
          <p:spPr>
            <a:xfrm>
              <a:off x="5715000" y="3927441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রিক্ত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866293-FE9E-4639-848C-B86EEC28F15E}"/>
                </a:ext>
              </a:extLst>
            </p:cNvPr>
            <p:cNvSpPr txBox="1"/>
            <p:nvPr/>
          </p:nvSpPr>
          <p:spPr>
            <a:xfrm>
              <a:off x="1433204" y="4458047"/>
              <a:ext cx="1553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(গ)    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অলসতা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E819D1-3662-45BF-8AD1-E7ABDF0D36E6}"/>
                </a:ext>
              </a:extLst>
            </p:cNvPr>
            <p:cNvSpPr txBox="1"/>
            <p:nvPr/>
          </p:nvSpPr>
          <p:spPr>
            <a:xfrm>
              <a:off x="5715000" y="4416090"/>
              <a:ext cx="1553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(ঘ)  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পরিশ্রমী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C7C959-6618-4E4F-836D-A1231FDDBAB8}"/>
              </a:ext>
            </a:extLst>
          </p:cNvPr>
          <p:cNvGrpSpPr/>
          <p:nvPr/>
        </p:nvGrpSpPr>
        <p:grpSpPr>
          <a:xfrm>
            <a:off x="1433204" y="2478902"/>
            <a:ext cx="6172057" cy="809691"/>
            <a:chOff x="1433204" y="2478902"/>
            <a:chExt cx="6172057" cy="8096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C183DF-CA98-421A-824E-14FD1CE88EB9}"/>
                </a:ext>
              </a:extLst>
            </p:cNvPr>
            <p:cNvSpPr txBox="1"/>
            <p:nvPr/>
          </p:nvSpPr>
          <p:spPr>
            <a:xfrm>
              <a:off x="1433204" y="2478902"/>
              <a:ext cx="1883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হাসপাতালের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76188F-755D-48BC-8C86-D2408AD6FD54}"/>
                </a:ext>
              </a:extLst>
            </p:cNvPr>
            <p:cNvSpPr txBox="1"/>
            <p:nvPr/>
          </p:nvSpPr>
          <p:spPr>
            <a:xfrm>
              <a:off x="5715000" y="2478902"/>
              <a:ext cx="1883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স্কুল-কলেজের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BE9D23-39C9-409B-842F-9D30E3F18CC5}"/>
                </a:ext>
              </a:extLst>
            </p:cNvPr>
            <p:cNvSpPr txBox="1"/>
            <p:nvPr/>
          </p:nvSpPr>
          <p:spPr>
            <a:xfrm>
              <a:off x="1433204" y="2919261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অর্থ-বিত্তের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C93B9E-E5A2-4666-9BD9-AB5C04A5DFFA}"/>
                </a:ext>
              </a:extLst>
            </p:cNvPr>
            <p:cNvSpPr txBox="1"/>
            <p:nvPr/>
          </p:nvSpPr>
          <p:spPr>
            <a:xfrm>
              <a:off x="5715000" y="2919261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জ্ঞানী</a:t>
              </a:r>
              <a:r>
                <a:rPr lang="en-US" sz="1800" i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i="1" dirty="0" err="1">
                  <a:latin typeface="NikoshBAN" pitchFamily="2" charset="0"/>
                  <a:cs typeface="NikoshBAN" pitchFamily="2" charset="0"/>
                </a:rPr>
                <a:t>মানুষের</a:t>
              </a:r>
              <a:endParaRPr lang="en-US" i="1" dirty="0">
                <a:latin typeface="NikoshBAN"/>
                <a:cs typeface="SutonnyMJ" pitchFamily="2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69199181-4664-4A8F-B8D1-BA060C23256A}"/>
              </a:ext>
            </a:extLst>
          </p:cNvPr>
          <p:cNvSpPr/>
          <p:nvPr/>
        </p:nvSpPr>
        <p:spPr>
          <a:xfrm>
            <a:off x="5715000" y="2523554"/>
            <a:ext cx="359849" cy="3693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9F4CCB-C736-4564-B649-3EE0AE0F2880}"/>
              </a:ext>
            </a:extLst>
          </p:cNvPr>
          <p:cNvSpPr/>
          <p:nvPr/>
        </p:nvSpPr>
        <p:spPr>
          <a:xfrm>
            <a:off x="5752532" y="3927441"/>
            <a:ext cx="419668" cy="3693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63949E-F370-45D1-BF16-D8E82B2F3121}"/>
              </a:ext>
            </a:extLst>
          </p:cNvPr>
          <p:cNvSpPr/>
          <p:nvPr/>
        </p:nvSpPr>
        <p:spPr>
          <a:xfrm>
            <a:off x="5947772" y="6351789"/>
            <a:ext cx="419668" cy="3693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238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30" grpId="0" animBg="1"/>
      <p:bldP spid="31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182D81F-830B-49A6-B670-26456EF95056}"/>
              </a:ext>
            </a:extLst>
          </p:cNvPr>
          <p:cNvGrpSpPr/>
          <p:nvPr/>
        </p:nvGrpSpPr>
        <p:grpSpPr>
          <a:xfrm>
            <a:off x="12032" y="-17719"/>
            <a:ext cx="9144000" cy="6427952"/>
            <a:chOff x="12032" y="-17719"/>
            <a:chExt cx="9144000" cy="64279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479405-2CEE-4116-9796-8D8349BF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1668" y="0"/>
              <a:ext cx="4332332" cy="40601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81E5F7-9F09-462B-AC97-32AEE7240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32" y="-17719"/>
              <a:ext cx="4811668" cy="406581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F6BB514-0CB0-4BB5-85D4-C9826FDA6ACE}"/>
                </a:ext>
              </a:extLst>
            </p:cNvPr>
            <p:cNvGrpSpPr/>
            <p:nvPr/>
          </p:nvGrpSpPr>
          <p:grpSpPr>
            <a:xfrm>
              <a:off x="12032" y="4101909"/>
              <a:ext cx="9144000" cy="2308324"/>
              <a:chOff x="12032" y="4101909"/>
              <a:chExt cx="9144000" cy="230832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3A0B64-6EB2-498A-8C59-D532596F07C7}"/>
                  </a:ext>
                </a:extLst>
              </p:cNvPr>
              <p:cNvSpPr txBox="1"/>
              <p:nvPr/>
            </p:nvSpPr>
            <p:spPr>
              <a:xfrm>
                <a:off x="12032" y="4101909"/>
                <a:ext cx="914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latin typeface="NikoshBAN" panose="02000000000000000000"/>
                    <a:cs typeface="SutonnyMJ" pitchFamily="2" charset="0"/>
                  </a:rPr>
                  <a:t>‘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বই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পড়া’প্রবন্ধটি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প্রমথ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চৌধুরীর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প্রবন্ধ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সংগ্রহ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থেকে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নির্বাচন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করা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হয়েছে।একটি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লাইব্রেরির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বার্ষিক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সভায়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প্রবন্ধটি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পঠিত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হয়েছিল।আমাদের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পাঠচর্চার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অনভ্যাস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যে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শিক্ষা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ব্যবস্থার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এুটির</a:t>
                </a:r>
                <a:r>
                  <a:rPr lang="en-US" sz="2400" b="1" dirty="0">
                    <a:latin typeface="NikoshBAN" panose="02000000000000000000"/>
                    <a:cs typeface="SutonnyAMJ" pitchFamily="2" charset="0"/>
                  </a:rPr>
                  <a:t> 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জন্য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ঘটেছে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তা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সহজেই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লক্ষণীয়।আর্থিক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অনটনের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কারণে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অর্থকরী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নয়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এমন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সবকিছুই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এদেশে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অনর্থক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বলে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বিবেচনা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করা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হয়।সেজন্য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বই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পড়ার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প্রতি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লোকের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অনীহা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দেখা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NikoshBAN"/>
                    <a:cs typeface="SutonnyMJ" pitchFamily="2" charset="0"/>
                  </a:rPr>
                  <a:t>যায়</a:t>
                </a:r>
                <a:r>
                  <a:rPr lang="en-US" sz="2400" b="1" dirty="0">
                    <a:latin typeface="NikoshBAN"/>
                    <a:cs typeface="SutonnyMJ" pitchFamily="2" charset="0"/>
                  </a:rPr>
                  <a:t>।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129648-0435-4152-9B71-C1B5DF0DC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0" y="495300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034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25E4C7-3D1E-4A53-8910-452AFCCC8613}"/>
              </a:ext>
            </a:extLst>
          </p:cNvPr>
          <p:cNvSpPr txBox="1"/>
          <p:nvPr/>
        </p:nvSpPr>
        <p:spPr>
          <a:xfrm>
            <a:off x="8991600" y="-111252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NikoshBAN"/>
                <a:cs typeface="SutonnyMJ" pitchFamily="2" charset="0"/>
              </a:rPr>
              <a:t>‘</a:t>
            </a:r>
            <a:r>
              <a:rPr lang="en-US" dirty="0" err="1">
                <a:latin typeface="NikoshBAN"/>
                <a:cs typeface="SutonnyMJ" pitchFamily="2" charset="0"/>
              </a:rPr>
              <a:t>বই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পড়া’প্রবন্ধটি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প্রমথ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চৌধুরীর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প্রবন্ধ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সংগ্রহ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থেকে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নির্বাচন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করা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হয়েছে।একটি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লাইব্রেরির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বার্ষিক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সভায়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প্রবন্ধটি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পঠিত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হয়েছিল।আমাদের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পাঠচর্চার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অনভ্যাস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যে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শিক্ষা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ব্যবস্থার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ত্রটির</a:t>
            </a:r>
            <a:r>
              <a:rPr lang="en-US" dirty="0">
                <a:latin typeface="NikoshBAN"/>
                <a:cs typeface="SutonnyMJ" pitchFamily="2" charset="0"/>
              </a:rPr>
              <a:t>  </a:t>
            </a:r>
            <a:r>
              <a:rPr lang="en-US" dirty="0" err="1">
                <a:latin typeface="NikoshBAN"/>
                <a:cs typeface="SutonnyMJ" pitchFamily="2" charset="0"/>
              </a:rPr>
              <a:t>জন্য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ঘটেছে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তা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সহজেই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লক্ষণীয়।আর্থিক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অনটনের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কারণে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অর্থকরী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নয়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এমন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সবকিছুই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এদেশে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অনর্থক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বলে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বিবেচনা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করা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হয়।সেজন্য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বই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পড়ার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প্রতি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লোকের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অনীহা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দেখা</a:t>
            </a:r>
            <a:r>
              <a:rPr lang="en-US" dirty="0">
                <a:latin typeface="NikoshBAN"/>
                <a:cs typeface="SutonnyMJ" pitchFamily="2" charset="0"/>
              </a:rPr>
              <a:t> </a:t>
            </a:r>
            <a:r>
              <a:rPr lang="en-US" dirty="0" err="1">
                <a:latin typeface="NikoshBAN"/>
                <a:cs typeface="SutonnyMJ" pitchFamily="2" charset="0"/>
              </a:rPr>
              <a:t>যায়</a:t>
            </a:r>
            <a:r>
              <a:rPr lang="en-US" dirty="0">
                <a:latin typeface="NikoshBAN"/>
                <a:cs typeface="SutonnyMJ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434ED-D3E7-410F-A755-93E6C96731B2}"/>
              </a:ext>
            </a:extLst>
          </p:cNvPr>
          <p:cNvSpPr txBox="1"/>
          <p:nvPr/>
        </p:nvSpPr>
        <p:spPr>
          <a:xfrm rot="10800000" flipH="1" flipV="1">
            <a:off x="-76200" y="3863371"/>
            <a:ext cx="929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NikoshBAN"/>
                <a:cs typeface="SutonnyMJ" pitchFamily="2" charset="0"/>
              </a:rPr>
              <a:t>শিক্ষা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প্রতিষ্ঠান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থেকে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লব্ধ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শিক্ষা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পূর্ণাঙ্গ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নয়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বলে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ব্যাপকভাবে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পড়া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দরকার।কারণ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সুশিক্ষিত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লোক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মাত্রই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স্বশিক্ষিত।যথার্থ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শিক্ষিত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হতে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হলে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মনের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প্রসার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দরকার।তার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জন্য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পড়ার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অভ্যাস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বাড়াতে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হবে।এর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জন্য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লাইব্রেরি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প্রতিষ্ঠার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প্রয়োজন।বাধ্য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না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হলে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লোকে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পড়ে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না।লাইব্রেরিতে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লোকে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নিজের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পছন্দ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অনুযায়ী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পড়ে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যথার্থ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শিক্ষিত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হয়ে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উঠতে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পারে।প্রগতিশীল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জগতের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সঙ্গে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তাল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মিলিয়ে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চলার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জন্য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সাহিত্যচর্চা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করা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আবশ্যক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বলে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লেখক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মনে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করেন</a:t>
            </a:r>
            <a:r>
              <a:rPr lang="en-US" sz="2400" b="1" dirty="0">
                <a:latin typeface="NikoshBAN"/>
                <a:cs typeface="SutonnyMJ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6014D-09CA-4068-B092-D0591EC9A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4876799" cy="3828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E2660-21F5-4FA1-8B07-CEFADDC09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38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653" y="-71511"/>
            <a:ext cx="9144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2864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A30142-C518-4797-A0F5-8EECEC5E51D9}"/>
              </a:ext>
            </a:extLst>
          </p:cNvPr>
          <p:cNvSpPr txBox="1"/>
          <p:nvPr/>
        </p:nvSpPr>
        <p:spPr>
          <a:xfrm>
            <a:off x="0" y="5638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dirty="0">
                <a:latin typeface="NikoshBAN"/>
                <a:cs typeface="SutonnyMJ" pitchFamily="2" charset="0"/>
              </a:rPr>
              <a:t>“</a:t>
            </a:r>
            <a:r>
              <a:rPr lang="en-US" sz="2000" b="1" dirty="0" err="1">
                <a:latin typeface="NikoshBAN"/>
                <a:cs typeface="SutonnyMJ" pitchFamily="2" charset="0"/>
              </a:rPr>
              <a:t>বই</a:t>
            </a:r>
            <a:r>
              <a:rPr lang="en-US" sz="2000" b="1" dirty="0">
                <a:latin typeface="NikoshBAN"/>
                <a:cs typeface="SutonnyMJ" pitchFamily="2" charset="0"/>
              </a:rPr>
              <a:t> </a:t>
            </a:r>
            <a:r>
              <a:rPr lang="en-US" sz="2000" b="1" dirty="0" err="1">
                <a:latin typeface="NikoshBAN"/>
                <a:cs typeface="SutonnyMJ" pitchFamily="2" charset="0"/>
              </a:rPr>
              <a:t>পড়া</a:t>
            </a:r>
            <a:r>
              <a:rPr lang="en-US" sz="2000" b="1" dirty="0">
                <a:latin typeface="NikoshBAN"/>
                <a:cs typeface="SutonnyMJ" pitchFamily="2" charset="0"/>
              </a:rPr>
              <a:t> </a:t>
            </a:r>
            <a:r>
              <a:rPr lang="en-US" sz="2000" b="1" dirty="0" err="1">
                <a:latin typeface="NikoshBAN"/>
                <a:cs typeface="SutonnyMJ" pitchFamily="2" charset="0"/>
              </a:rPr>
              <a:t>ছাড়া</a:t>
            </a:r>
            <a:r>
              <a:rPr lang="en-US" sz="2000" b="1" dirty="0">
                <a:latin typeface="NikoshBAN"/>
                <a:cs typeface="SutonnyMJ" pitchFamily="2" charset="0"/>
              </a:rPr>
              <a:t> </a:t>
            </a:r>
            <a:r>
              <a:rPr lang="en-US" sz="2000" b="1" dirty="0" err="1">
                <a:latin typeface="NikoshBAN"/>
                <a:cs typeface="SutonnyMJ" pitchFamily="2" charset="0"/>
              </a:rPr>
              <a:t>সাহিত্যচর্চার</a:t>
            </a:r>
            <a:r>
              <a:rPr lang="en-US" sz="2000" b="1" dirty="0">
                <a:latin typeface="NikoshBAN"/>
                <a:cs typeface="SutonnyMJ" pitchFamily="2" charset="0"/>
              </a:rPr>
              <a:t> </a:t>
            </a:r>
            <a:r>
              <a:rPr lang="en-US" sz="2000" b="1" dirty="0" err="1">
                <a:latin typeface="NikoshBAN"/>
                <a:cs typeface="SutonnyMJ" pitchFamily="2" charset="0"/>
              </a:rPr>
              <a:t>উপায়ান্তর</a:t>
            </a:r>
            <a:r>
              <a:rPr lang="en-US" sz="2000" b="1" dirty="0">
                <a:latin typeface="NikoshBAN"/>
                <a:cs typeface="SutonnyMJ" pitchFamily="2" charset="0"/>
              </a:rPr>
              <a:t> </a:t>
            </a:r>
            <a:r>
              <a:rPr lang="en-US" sz="2000" b="1" dirty="0" err="1">
                <a:latin typeface="NikoshBAN"/>
                <a:cs typeface="SutonnyMJ" pitchFamily="2" charset="0"/>
              </a:rPr>
              <a:t>নেই</a:t>
            </a:r>
            <a:r>
              <a:rPr lang="en-US" sz="2000" b="1" dirty="0">
                <a:latin typeface="NikoshBAN"/>
                <a:cs typeface="SutonnyMJ" pitchFamily="2" charset="0"/>
              </a:rPr>
              <a:t>”---</a:t>
            </a:r>
            <a:r>
              <a:rPr lang="en-US" sz="2000" b="1" dirty="0" err="1">
                <a:latin typeface="NikoshBAN"/>
                <a:cs typeface="SutonnyMJ" pitchFamily="2" charset="0"/>
              </a:rPr>
              <a:t>১০টি</a:t>
            </a:r>
            <a:r>
              <a:rPr lang="en-US" sz="2000" b="1" dirty="0">
                <a:latin typeface="NikoshBAN"/>
                <a:cs typeface="SutonnyMJ" pitchFamily="2" charset="0"/>
              </a:rPr>
              <a:t> </a:t>
            </a:r>
            <a:r>
              <a:rPr lang="en-US" sz="2000" b="1" dirty="0" err="1">
                <a:latin typeface="NikoshBAN"/>
                <a:cs typeface="SutonnyMJ" pitchFamily="2" charset="0"/>
              </a:rPr>
              <a:t>বাক্যে</a:t>
            </a:r>
            <a:r>
              <a:rPr lang="en-US" sz="2000" b="1" dirty="0">
                <a:latin typeface="NikoshBAN"/>
                <a:cs typeface="SutonnyMJ" pitchFamily="2" charset="0"/>
              </a:rPr>
              <a:t> </a:t>
            </a:r>
            <a:r>
              <a:rPr lang="en-US" sz="2000" b="1" dirty="0" err="1">
                <a:latin typeface="NikoshBAN"/>
                <a:cs typeface="SutonnyMJ" pitchFamily="2" charset="0"/>
              </a:rPr>
              <a:t>লিখ</a:t>
            </a:r>
            <a:r>
              <a:rPr lang="en-US" sz="2000" b="1" dirty="0">
                <a:latin typeface="NikoshBAN"/>
                <a:cs typeface="SutonnyMJ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879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D7BE-A52F-4864-AE8E-146A6211EEEE}"/>
              </a:ext>
            </a:extLst>
          </p:cNvPr>
          <p:cNvSpPr txBox="1">
            <a:spLocks/>
          </p:cNvSpPr>
          <p:nvPr/>
        </p:nvSpPr>
        <p:spPr>
          <a:xfrm>
            <a:off x="-1" y="-70338"/>
            <a:ext cx="9144000" cy="1955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27C08-C144-4CF3-BB53-8564CC58D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85289"/>
            <a:ext cx="9236241" cy="49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134"/>
            <a:ext cx="9144000" cy="11325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1B433-C94D-4106-B3E0-FA2DE8A2740E}"/>
              </a:ext>
            </a:extLst>
          </p:cNvPr>
          <p:cNvGrpSpPr/>
          <p:nvPr/>
        </p:nvGrpSpPr>
        <p:grpSpPr>
          <a:xfrm>
            <a:off x="0" y="1104384"/>
            <a:ext cx="9144000" cy="5906532"/>
            <a:chOff x="0" y="1104384"/>
            <a:chExt cx="9144000" cy="59065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823590-8606-4E00-A5BB-E490A65EE712}"/>
                </a:ext>
              </a:extLst>
            </p:cNvPr>
            <p:cNvSpPr txBox="1"/>
            <p:nvPr/>
          </p:nvSpPr>
          <p:spPr>
            <a:xfrm>
              <a:off x="0" y="1104384"/>
              <a:ext cx="9132276" cy="34163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শামিমা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আক্তার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SutonnyMJ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সহকারী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শিক্ষক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SutonnyMJ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বেগম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সামছুন্নাহার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গার্লস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স্কুল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এন্ড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কলেজ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SutonnyMJ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লস্করহাট,ফেনীসদর,ফেনী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।</a:t>
              </a:r>
            </a:p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বিষয়ঃবাংলা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১ম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পত্র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SutonnyMJ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শ্রেনীঃ৯ম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/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SutonnyMJ" pitchFamily="2" charset="0"/>
                </a:rPr>
                <a:t>১০ম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SutonnyMJ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582C6F-D22D-46AB-AA03-B5DC54BA8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96316"/>
              <a:ext cx="9144000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7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A5B26-3F0F-4BA8-9ECF-A1DC52476D4D}"/>
              </a:ext>
            </a:extLst>
          </p:cNvPr>
          <p:cNvSpPr txBox="1"/>
          <p:nvPr/>
        </p:nvSpPr>
        <p:spPr>
          <a:xfrm>
            <a:off x="0" y="19049"/>
            <a:ext cx="9144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/>
                <a:cs typeface="SutonnyMJ" pitchFamily="2" charset="0"/>
              </a:rPr>
              <a:t>ছবিতে</a:t>
            </a:r>
            <a:r>
              <a:rPr lang="en-US" sz="4000" dirty="0">
                <a:latin typeface="NikoshBAN"/>
                <a:cs typeface="SutonnyMJ" pitchFamily="2" charset="0"/>
              </a:rPr>
              <a:t>  </a:t>
            </a:r>
            <a:r>
              <a:rPr lang="as-IN" sz="4000" dirty="0">
                <a:latin typeface="NikoshBAN"/>
                <a:cs typeface="SutonnyMJ" pitchFamily="2" charset="0"/>
              </a:rPr>
              <a:t>ক</a:t>
            </a:r>
            <a:r>
              <a:rPr lang="en-US" sz="4000" dirty="0">
                <a:latin typeface="NikoshBAN"/>
                <a:cs typeface="SutonnyMJ" pitchFamily="2" charset="0"/>
              </a:rPr>
              <a:t>ী </a:t>
            </a:r>
            <a:r>
              <a:rPr lang="as-IN" sz="4000" dirty="0">
                <a:latin typeface="NikoshBAN"/>
                <a:cs typeface="SutonnyMJ" pitchFamily="2" charset="0"/>
              </a:rPr>
              <a:t>দ</a:t>
            </a:r>
            <a:r>
              <a:rPr lang="en-US" sz="4000" dirty="0" err="1">
                <a:latin typeface="NikoshBAN"/>
                <a:cs typeface="SutonnyMJ" pitchFamily="2" charset="0"/>
              </a:rPr>
              <a:t>েখা</a:t>
            </a:r>
            <a:r>
              <a:rPr lang="en-US" sz="4000" dirty="0">
                <a:latin typeface="NikoshBAN"/>
                <a:cs typeface="SutonnyMJ" pitchFamily="2" charset="0"/>
              </a:rPr>
              <a:t> </a:t>
            </a:r>
            <a:r>
              <a:rPr lang="en-US" sz="4000" dirty="0" err="1">
                <a:latin typeface="NikoshBAN"/>
                <a:cs typeface="SutonnyMJ" pitchFamily="2" charset="0"/>
              </a:rPr>
              <a:t>যায়</a:t>
            </a:r>
            <a:r>
              <a:rPr lang="en-US" sz="4000" dirty="0">
                <a:latin typeface="NikoshBAN"/>
                <a:cs typeface="SutonnyMJ" pitchFamily="2" charset="0"/>
              </a:rPr>
              <a:t>?</a:t>
            </a:r>
          </a:p>
        </p:txBody>
      </p:sp>
      <p:pic>
        <p:nvPicPr>
          <p:cNvPr id="2" name="Picture 1" descr="2.JPG">
            <a:extLst>
              <a:ext uri="{FF2B5EF4-FFF2-40B4-BE49-F238E27FC236}">
                <a16:creationId xmlns:a16="http://schemas.microsoft.com/office/drawing/2014/main" id="{B036AC38-5415-46B6-AABB-19D1EB88E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6935"/>
            <a:ext cx="9128760" cy="61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AFDB7C-F140-44BE-917A-58E7A5FC6DE2}"/>
              </a:ext>
            </a:extLst>
          </p:cNvPr>
          <p:cNvSpPr txBox="1"/>
          <p:nvPr/>
        </p:nvSpPr>
        <p:spPr>
          <a:xfrm>
            <a:off x="0" y="-8987"/>
            <a:ext cx="9144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/>
                <a:cs typeface="SutonnyMJ" pitchFamily="2" charset="0"/>
              </a:rPr>
              <a:t>আজকের</a:t>
            </a:r>
            <a:r>
              <a:rPr lang="en-US" sz="5400" b="1" dirty="0">
                <a:latin typeface="NikoshBAN"/>
                <a:cs typeface="SutonnyMJ" pitchFamily="2" charset="0"/>
              </a:rPr>
              <a:t> </a:t>
            </a:r>
            <a:r>
              <a:rPr lang="en-US" sz="5400" b="1" dirty="0" err="1">
                <a:latin typeface="NikoshBAN"/>
                <a:cs typeface="SutonnyMJ" pitchFamily="2" charset="0"/>
              </a:rPr>
              <a:t>পাঠ</a:t>
            </a:r>
            <a:endParaRPr lang="en-US" sz="5400" b="1" dirty="0">
              <a:latin typeface="NikoshBAN"/>
              <a:cs typeface="SutonnyMJ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1553E4-95F0-43A5-B78A-6C077435F55A}"/>
              </a:ext>
            </a:extLst>
          </p:cNvPr>
          <p:cNvGrpSpPr/>
          <p:nvPr/>
        </p:nvGrpSpPr>
        <p:grpSpPr>
          <a:xfrm>
            <a:off x="1" y="878764"/>
            <a:ext cx="9143999" cy="6114576"/>
            <a:chOff x="1" y="895824"/>
            <a:chExt cx="9143999" cy="61145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618708-4589-4175-9137-4A6392546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" r="48946"/>
            <a:stretch/>
          </p:blipFill>
          <p:spPr>
            <a:xfrm>
              <a:off x="1" y="914343"/>
              <a:ext cx="5105400" cy="60960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2F1B04-5230-4D3B-9CAF-DE4F9E013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26"/>
            <a:stretch/>
          </p:blipFill>
          <p:spPr>
            <a:xfrm>
              <a:off x="5105401" y="895824"/>
              <a:ext cx="4038599" cy="611457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8EC1D-7959-4F08-A177-4537B0C82E9F}"/>
              </a:ext>
            </a:extLst>
          </p:cNvPr>
          <p:cNvGrpSpPr/>
          <p:nvPr/>
        </p:nvGrpSpPr>
        <p:grpSpPr>
          <a:xfrm>
            <a:off x="1790131" y="895824"/>
            <a:ext cx="3352801" cy="923330"/>
            <a:chOff x="1790131" y="895824"/>
            <a:chExt cx="3352801" cy="923330"/>
          </a:xfrm>
          <a:solidFill>
            <a:schemeClr val="bg1"/>
          </a:solidFill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AF2590-EF65-4AC7-A687-E30ED81DE765}"/>
                </a:ext>
              </a:extLst>
            </p:cNvPr>
            <p:cNvSpPr txBox="1"/>
            <p:nvPr/>
          </p:nvSpPr>
          <p:spPr>
            <a:xfrm>
              <a:off x="1790132" y="895824"/>
              <a:ext cx="3352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/>
                  <a:cs typeface="SutonnyMJ" pitchFamily="2" charset="0"/>
                </a:rPr>
                <a:t>বই</a:t>
              </a:r>
              <a:r>
                <a:rPr lang="en-US" sz="2400" b="1" dirty="0">
                  <a:latin typeface="NikoshBAN"/>
                  <a:cs typeface="SutonnyMJ" pitchFamily="2" charset="0"/>
                </a:rPr>
                <a:t>  </a:t>
              </a:r>
              <a:r>
                <a:rPr lang="en-US" sz="2400" b="1" dirty="0" err="1">
                  <a:latin typeface="NikoshBAN"/>
                  <a:cs typeface="SutonnyMJ" pitchFamily="2" charset="0"/>
                </a:rPr>
                <a:t>পড়া</a:t>
              </a:r>
              <a:endParaRPr lang="en-US" sz="2400" b="1" dirty="0">
                <a:latin typeface="NikoshBAN"/>
                <a:cs typeface="SutonnyMJ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2539BA-6B98-4545-B720-B4CDE5B2DB40}"/>
                </a:ext>
              </a:extLst>
            </p:cNvPr>
            <p:cNvSpPr txBox="1"/>
            <p:nvPr/>
          </p:nvSpPr>
          <p:spPr>
            <a:xfrm>
              <a:off x="1790131" y="1357489"/>
              <a:ext cx="335279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/>
                  <a:cs typeface="SutonnyMJ" pitchFamily="2" charset="0"/>
                </a:rPr>
                <a:t>প্রমথ</a:t>
              </a:r>
              <a:r>
                <a:rPr lang="en-US" sz="24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400" b="1" dirty="0" err="1">
                  <a:latin typeface="NikoshBAN"/>
                  <a:cs typeface="SutonnyMJ" pitchFamily="2" charset="0"/>
                </a:rPr>
                <a:t>চৌধুরী</a:t>
              </a:r>
              <a:r>
                <a:rPr lang="en-US" sz="2400" b="1" dirty="0">
                  <a:latin typeface="NikoshBAN"/>
                  <a:cs typeface="SutonnyMJ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5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607" y="1983"/>
            <a:ext cx="91440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26331-B128-4A73-A178-645E6CFE9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8" y="3142212"/>
            <a:ext cx="9169608" cy="37138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26A320-A547-4F1A-8B8B-BFF3E2F1A40E}"/>
              </a:ext>
            </a:extLst>
          </p:cNvPr>
          <p:cNvGrpSpPr/>
          <p:nvPr/>
        </p:nvGrpSpPr>
        <p:grpSpPr>
          <a:xfrm>
            <a:off x="551" y="817383"/>
            <a:ext cx="9169607" cy="2276128"/>
            <a:chOff x="551" y="817383"/>
            <a:chExt cx="9169607" cy="22761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D05DC-4CEE-454D-A3B7-F96BEFA96903}"/>
                </a:ext>
              </a:extLst>
            </p:cNvPr>
            <p:cNvSpPr txBox="1"/>
            <p:nvPr/>
          </p:nvSpPr>
          <p:spPr>
            <a:xfrm>
              <a:off x="551" y="817383"/>
              <a:ext cx="9169607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/>
                  <a:cs typeface="SutonnyMJ" pitchFamily="2" charset="0"/>
                </a:rPr>
                <a:t>এই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পাঠ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 শ</a:t>
              </a:r>
              <a:r>
                <a:rPr lang="as-IN" sz="3600" b="1" dirty="0">
                  <a:latin typeface="NikoshBAN"/>
                  <a:cs typeface="SutonnyMJ" pitchFamily="2" charset="0"/>
                </a:rPr>
                <a:t>ে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ষে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 </a:t>
              </a:r>
              <a:r>
                <a:rPr lang="as-IN" sz="3600" b="1" dirty="0">
                  <a:latin typeface="NikoshBAN"/>
                  <a:cs typeface="SutonnyMJ" pitchFamily="2" charset="0"/>
                </a:rPr>
                <a:t>শ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িক্</a:t>
              </a:r>
              <a:r>
                <a:rPr lang="as-IN" sz="3600" b="1" dirty="0">
                  <a:latin typeface="NikoshBAN"/>
                  <a:cs typeface="SutonnyMJ" pitchFamily="2" charset="0"/>
                </a:rPr>
                <a:t>ষ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া</a:t>
              </a:r>
              <a:r>
                <a:rPr lang="as-IN" sz="3600" b="1" dirty="0">
                  <a:latin typeface="NikoshBAN"/>
                  <a:cs typeface="SutonnyMJ" pitchFamily="2" charset="0"/>
                </a:rPr>
                <a:t>র</a:t>
              </a:r>
              <a:r>
                <a:rPr lang="en-US" sz="3600" b="1" dirty="0" err="1">
                  <a:latin typeface="NikoshBAN"/>
                  <a:cs typeface="SutonnyMJ" pitchFamily="2" charset="0"/>
                </a:rPr>
                <a:t>্থীরা</a:t>
              </a:r>
              <a:r>
                <a:rPr lang="en-US" sz="3600" b="1" dirty="0">
                  <a:latin typeface="NikoshBAN"/>
                  <a:cs typeface="SutonnyMJ" pitchFamily="2" charset="0"/>
                </a:rPr>
                <a:t>----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058" y="1752600"/>
              <a:ext cx="914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লেখক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  <a:endParaRPr lang="en-US" sz="20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1CF03B-7C5C-4526-9E14-DABE33B265DE}"/>
                </a:ext>
              </a:extLst>
            </p:cNvPr>
            <p:cNvSpPr txBox="1"/>
            <p:nvPr/>
          </p:nvSpPr>
          <p:spPr>
            <a:xfrm>
              <a:off x="25608" y="2244590"/>
              <a:ext cx="91439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পার</a:t>
              </a:r>
              <a:r>
                <a:rPr lang="bn-IN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বে</a:t>
              </a:r>
              <a:r>
                <a:rPr lang="bn-BD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06E2D6-7CAD-40D9-8F34-9BF259EB7942}"/>
                </a:ext>
              </a:extLst>
            </p:cNvPr>
            <p:cNvSpPr txBox="1"/>
            <p:nvPr/>
          </p:nvSpPr>
          <p:spPr>
            <a:xfrm>
              <a:off x="25608" y="2693401"/>
              <a:ext cx="911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en-US" sz="20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000" b="1" dirty="0" err="1">
                  <a:latin typeface="NikoshBAN"/>
                  <a:cs typeface="SutonnyMJ" pitchFamily="2" charset="0"/>
                </a:rPr>
                <a:t>সামাজিক</a:t>
              </a:r>
              <a:r>
                <a:rPr lang="en-US" sz="20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000" b="1" dirty="0" err="1">
                  <a:latin typeface="NikoshBAN"/>
                  <a:cs typeface="SutonnyMJ" pitchFamily="2" charset="0"/>
                </a:rPr>
                <a:t>জীবনে</a:t>
              </a:r>
              <a:r>
                <a:rPr lang="en-US" sz="20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000" b="1" dirty="0" err="1">
                  <a:latin typeface="NikoshBAN"/>
                  <a:cs typeface="SutonnyMJ" pitchFamily="2" charset="0"/>
                </a:rPr>
                <a:t>লাইব্রেরি</a:t>
              </a:r>
              <a:r>
                <a:rPr lang="en-US" sz="20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000" b="1" dirty="0" err="1">
                  <a:latin typeface="NikoshBAN"/>
                  <a:cs typeface="SutonnyMJ" pitchFamily="2" charset="0"/>
                </a:rPr>
                <a:t>প্রতিষ্ঠার</a:t>
              </a:r>
              <a:r>
                <a:rPr lang="en-US" sz="20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000" b="1" dirty="0" err="1">
                  <a:latin typeface="NikoshBAN"/>
                  <a:cs typeface="SutonnyMJ" pitchFamily="2" charset="0"/>
                </a:rPr>
                <a:t>গুরুত্ব</a:t>
              </a:r>
              <a:r>
                <a:rPr lang="en-US" sz="20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000" b="1" dirty="0" err="1">
                  <a:latin typeface="NikoshBAN"/>
                  <a:cs typeface="SutonnyMJ" pitchFamily="2" charset="0"/>
                </a:rPr>
                <a:t>বিশ্লেষণ</a:t>
              </a:r>
              <a:r>
                <a:rPr lang="en-US" sz="20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000" b="1" dirty="0" err="1">
                  <a:latin typeface="NikoshBAN"/>
                  <a:cs typeface="SutonnyMJ" pitchFamily="2" charset="0"/>
                </a:rPr>
                <a:t>করতে</a:t>
              </a:r>
              <a:r>
                <a:rPr lang="en-US" sz="2000" b="1" dirty="0">
                  <a:latin typeface="NikoshBAN"/>
                  <a:cs typeface="SutonnyMJ" pitchFamily="2" charset="0"/>
                </a:rPr>
                <a:t> </a:t>
              </a:r>
              <a:r>
                <a:rPr lang="en-US" sz="2000" b="1" dirty="0" err="1">
                  <a:latin typeface="NikoshBAN"/>
                  <a:cs typeface="SutonnyMJ" pitchFamily="2" charset="0"/>
                </a:rPr>
                <a:t>পারবে</a:t>
              </a:r>
              <a:r>
                <a:rPr lang="en-US" sz="2000" b="1" dirty="0">
                  <a:latin typeface="NikoshBAN"/>
                  <a:cs typeface="SutonnyMJ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7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1206712-7D93-49BC-97C9-634C4EBBB207}"/>
              </a:ext>
            </a:extLst>
          </p:cNvPr>
          <p:cNvSpPr txBox="1"/>
          <p:nvPr/>
        </p:nvSpPr>
        <p:spPr>
          <a:xfrm>
            <a:off x="0" y="-1792"/>
            <a:ext cx="9144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/>
                <a:cs typeface="SutonnyMJ" pitchFamily="2" charset="0"/>
              </a:rPr>
              <a:t>লেখক</a:t>
            </a:r>
            <a:r>
              <a:rPr lang="en-US" sz="5400" b="1" dirty="0">
                <a:latin typeface="NikoshBAN"/>
                <a:cs typeface="SutonnyMJ" pitchFamily="2" charset="0"/>
              </a:rPr>
              <a:t> </a:t>
            </a:r>
            <a:r>
              <a:rPr lang="en-US" sz="5400" b="1" dirty="0" err="1">
                <a:latin typeface="NikoshBAN"/>
                <a:cs typeface="SutonnyMJ" pitchFamily="2" charset="0"/>
              </a:rPr>
              <a:t>পরিচিতি</a:t>
            </a:r>
            <a:endParaRPr lang="en-US" sz="5400" b="1" dirty="0">
              <a:latin typeface="NikoshBAN"/>
              <a:cs typeface="SutonnyMJ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BF16EC-F1CC-4385-8AC3-C4BE952AD512}"/>
              </a:ext>
            </a:extLst>
          </p:cNvPr>
          <p:cNvSpPr/>
          <p:nvPr/>
        </p:nvSpPr>
        <p:spPr>
          <a:xfrm>
            <a:off x="46940" y="2222072"/>
            <a:ext cx="3282337" cy="1741140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5680" tIns="326199" rIns="295681" bIns="3261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schemeClr val="tx1"/>
                </a:solidFill>
                <a:latin typeface="NikoshBAN" panose="02000000000000000000"/>
              </a:rPr>
              <a:t>উল্লেখযোগ্য</a:t>
            </a:r>
            <a:r>
              <a:rPr lang="en-US" sz="2000" b="1" kern="1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NikoshBAN" panose="02000000000000000000"/>
              </a:rPr>
              <a:t>গ্রন্থঃ</a:t>
            </a:r>
            <a:endParaRPr lang="en-US" sz="2000" b="1" kern="1200" dirty="0">
              <a:solidFill>
                <a:schemeClr val="tx1"/>
              </a:solidFill>
              <a:latin typeface="NikoshBAN" panose="0200000000000000000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  <a:latin typeface="NikoshBAN" panose="02000000000000000000"/>
              </a:rPr>
              <a:t>বীরবলের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/>
              </a:rPr>
              <a:t>হালখাতা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/>
              </a:rPr>
              <a:t>,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schemeClr val="tx1"/>
                </a:solidFill>
                <a:latin typeface="NikoshBAN" panose="02000000000000000000"/>
              </a:rPr>
              <a:t>রায়তের</a:t>
            </a:r>
            <a:r>
              <a:rPr lang="en-US" sz="2000" b="1" kern="1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NikoshBAN" panose="02000000000000000000"/>
              </a:rPr>
              <a:t>ক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/>
              </a:rPr>
              <a:t>থা</a:t>
            </a:r>
            <a:endParaRPr lang="en-US" sz="2000" b="1" kern="1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268E239-FB2C-4468-A053-E3780EC00974}"/>
              </a:ext>
            </a:extLst>
          </p:cNvPr>
          <p:cNvSpPr/>
          <p:nvPr/>
        </p:nvSpPr>
        <p:spPr>
          <a:xfrm>
            <a:off x="4281436" y="2953816"/>
            <a:ext cx="1681222" cy="903882"/>
          </a:xfrm>
          <a:custGeom>
            <a:avLst/>
            <a:gdLst>
              <a:gd name="connsiteX0" fmla="*/ 0 w 1681222"/>
              <a:gd name="connsiteY0" fmla="*/ 0 h 903882"/>
              <a:gd name="connsiteX1" fmla="*/ 1681222 w 1681222"/>
              <a:gd name="connsiteY1" fmla="*/ 0 h 903882"/>
              <a:gd name="connsiteX2" fmla="*/ 1681222 w 1681222"/>
              <a:gd name="connsiteY2" fmla="*/ 903882 h 903882"/>
              <a:gd name="connsiteX3" fmla="*/ 0 w 1681222"/>
              <a:gd name="connsiteY3" fmla="*/ 903882 h 903882"/>
              <a:gd name="connsiteX4" fmla="*/ 0 w 1681222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222" h="903882">
                <a:moveTo>
                  <a:pt x="0" y="0"/>
                </a:moveTo>
                <a:lnTo>
                  <a:pt x="1681222" y="0"/>
                </a:lnTo>
                <a:lnTo>
                  <a:pt x="1681222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B28AC2-F4F4-4EF9-A667-62770AF1E432}"/>
              </a:ext>
            </a:extLst>
          </p:cNvPr>
          <p:cNvSpPr/>
          <p:nvPr/>
        </p:nvSpPr>
        <p:spPr>
          <a:xfrm>
            <a:off x="5791198" y="4092654"/>
            <a:ext cx="3522259" cy="165350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schemeClr val="tx1"/>
                </a:solidFill>
                <a:latin typeface="NikoshBAN" panose="02000000000000000000"/>
              </a:rPr>
              <a:t>পৈতৃক</a:t>
            </a:r>
            <a:r>
              <a:rPr lang="en-US" sz="2000" b="1" kern="1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NikoshBAN" panose="02000000000000000000"/>
              </a:rPr>
              <a:t>নিবাসঃ</a:t>
            </a:r>
            <a:endParaRPr lang="en-US" sz="2000" b="1" kern="1200" dirty="0">
              <a:solidFill>
                <a:schemeClr val="tx1"/>
              </a:solidFill>
              <a:latin typeface="NikoshBAN" panose="02000000000000000000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  <a:latin typeface="NikoshBAN" panose="02000000000000000000"/>
              </a:rPr>
              <a:t>পাবনা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/>
              </a:rPr>
              <a:t>জেলায়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schemeClr val="tx1"/>
                </a:solidFill>
                <a:latin typeface="NikoshBAN" panose="02000000000000000000"/>
              </a:rPr>
              <a:t>হরিপুর</a:t>
            </a:r>
            <a:r>
              <a:rPr lang="en-US" sz="2000" b="1" kern="1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NikoshBAN" panose="02000000000000000000"/>
              </a:rPr>
              <a:t>গ্রামে</a:t>
            </a:r>
            <a:endParaRPr lang="en-US" sz="2000" b="1" kern="1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1F2FFD-30AD-4517-B101-E6FD1B78E3E2}"/>
              </a:ext>
            </a:extLst>
          </p:cNvPr>
          <p:cNvSpPr/>
          <p:nvPr/>
        </p:nvSpPr>
        <p:spPr>
          <a:xfrm>
            <a:off x="3074702" y="5209907"/>
            <a:ext cx="2716497" cy="150647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5680" tIns="326199" rIns="295681" bIns="3261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solidFill>
                  <a:schemeClr val="tx1"/>
                </a:solidFill>
                <a:latin typeface="NikoshBAN" panose="02000000000000000000"/>
              </a:rPr>
              <a:t>মৃত্যুঃ১৯৪৬খ্রিঃ</a:t>
            </a:r>
            <a:endParaRPr lang="en-US" sz="2400" b="1" kern="1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1F2730-4C3E-42A9-BAA1-EA34704A1B8E}"/>
              </a:ext>
            </a:extLst>
          </p:cNvPr>
          <p:cNvSpPr/>
          <p:nvPr/>
        </p:nvSpPr>
        <p:spPr>
          <a:xfrm>
            <a:off x="539361" y="4232509"/>
            <a:ext cx="1626989" cy="903882"/>
          </a:xfrm>
          <a:custGeom>
            <a:avLst/>
            <a:gdLst>
              <a:gd name="connsiteX0" fmla="*/ 0 w 1626989"/>
              <a:gd name="connsiteY0" fmla="*/ 0 h 903882"/>
              <a:gd name="connsiteX1" fmla="*/ 1626989 w 1626989"/>
              <a:gd name="connsiteY1" fmla="*/ 0 h 903882"/>
              <a:gd name="connsiteX2" fmla="*/ 1626989 w 1626989"/>
              <a:gd name="connsiteY2" fmla="*/ 903882 h 903882"/>
              <a:gd name="connsiteX3" fmla="*/ 0 w 1626989"/>
              <a:gd name="connsiteY3" fmla="*/ 903882 h 903882"/>
              <a:gd name="connsiteX4" fmla="*/ 0 w 1626989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989" h="903882">
                <a:moveTo>
                  <a:pt x="0" y="0"/>
                </a:moveTo>
                <a:lnTo>
                  <a:pt x="1626989" y="0"/>
                </a:lnTo>
                <a:lnTo>
                  <a:pt x="1626989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7A1010-6618-43F0-96AE-D83F717E9F59}"/>
              </a:ext>
            </a:extLst>
          </p:cNvPr>
          <p:cNvSpPr/>
          <p:nvPr/>
        </p:nvSpPr>
        <p:spPr>
          <a:xfrm>
            <a:off x="3074702" y="914399"/>
            <a:ext cx="2716496" cy="1492471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প্রমথ</a:t>
            </a:r>
            <a:r>
              <a:rPr lang="en-US" sz="2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চৌধুরী</a:t>
            </a:r>
            <a:endParaRPr lang="en-US" sz="2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7865DE8-7F31-4398-824F-1E3D385B1ABD}"/>
              </a:ext>
            </a:extLst>
          </p:cNvPr>
          <p:cNvSpPr/>
          <p:nvPr/>
        </p:nvSpPr>
        <p:spPr>
          <a:xfrm>
            <a:off x="5659454" y="2201234"/>
            <a:ext cx="3484546" cy="150516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5680" tIns="326199" rIns="295681" bIns="3261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solidFill>
                  <a:schemeClr val="tx1"/>
                </a:solidFill>
                <a:latin typeface="NikoshBAN" panose="02000000000000000000"/>
              </a:rPr>
              <a:t>জন্মঃ১৮৬৮</a:t>
            </a:r>
            <a:r>
              <a:rPr lang="en-US" sz="2400" b="1" kern="1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NikoshBAN" panose="02000000000000000000"/>
              </a:rPr>
              <a:t>খ্রিঃ</a:t>
            </a:r>
            <a:endParaRPr lang="en-US" sz="2400" b="1" kern="1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6DBB3A-879F-4E3E-AD39-9451DC777E33}"/>
              </a:ext>
            </a:extLst>
          </p:cNvPr>
          <p:cNvSpPr/>
          <p:nvPr/>
        </p:nvSpPr>
        <p:spPr>
          <a:xfrm>
            <a:off x="4281436" y="5511202"/>
            <a:ext cx="1681222" cy="903882"/>
          </a:xfrm>
          <a:custGeom>
            <a:avLst/>
            <a:gdLst>
              <a:gd name="connsiteX0" fmla="*/ 0 w 1681222"/>
              <a:gd name="connsiteY0" fmla="*/ 0 h 903882"/>
              <a:gd name="connsiteX1" fmla="*/ 1681222 w 1681222"/>
              <a:gd name="connsiteY1" fmla="*/ 0 h 903882"/>
              <a:gd name="connsiteX2" fmla="*/ 1681222 w 1681222"/>
              <a:gd name="connsiteY2" fmla="*/ 903882 h 903882"/>
              <a:gd name="connsiteX3" fmla="*/ 0 w 1681222"/>
              <a:gd name="connsiteY3" fmla="*/ 903882 h 903882"/>
              <a:gd name="connsiteX4" fmla="*/ 0 w 1681222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222" h="903882">
                <a:moveTo>
                  <a:pt x="0" y="0"/>
                </a:moveTo>
                <a:lnTo>
                  <a:pt x="1681222" y="0"/>
                </a:lnTo>
                <a:lnTo>
                  <a:pt x="1681222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BB360C-C137-42E2-9B8D-E7CB7BDE0FF5}"/>
              </a:ext>
            </a:extLst>
          </p:cNvPr>
          <p:cNvSpPr/>
          <p:nvPr/>
        </p:nvSpPr>
        <p:spPr>
          <a:xfrm>
            <a:off x="0" y="4318744"/>
            <a:ext cx="3074702" cy="150647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ছ</a:t>
            </a:r>
            <a:r>
              <a:rPr lang="en-US" sz="2400" b="1" kern="1200" dirty="0" err="1">
                <a:solidFill>
                  <a:schemeClr val="tx1"/>
                </a:solidFill>
                <a:latin typeface="NikoshBAN" panose="02000000000000000000"/>
              </a:rPr>
              <a:t>দ্মনামঃবীরবল</a:t>
            </a:r>
            <a:endParaRPr lang="en-US" sz="2400" b="1" kern="1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8D9B56-CB6C-4822-BAEA-2A458E4EDEA7}"/>
              </a:ext>
            </a:extLst>
          </p:cNvPr>
          <p:cNvSpPr/>
          <p:nvPr/>
        </p:nvSpPr>
        <p:spPr>
          <a:xfrm>
            <a:off x="2918458" y="3029180"/>
            <a:ext cx="2590800" cy="178619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  <p:bldP spid="9" grpId="0" animBg="1"/>
      <p:bldP spid="12" grpId="0" animBg="1"/>
      <p:bldP spid="13" grpId="0" animBg="1"/>
      <p:bldP spid="1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-2" y="2345"/>
            <a:ext cx="91440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SutonnyMJ" pitchFamily="2" charset="0"/>
                <a:cs typeface="NikoshBAN" pitchFamily="2" charset="0"/>
              </a:rPr>
              <a:t>একক   কাজ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6434F-05BE-4480-8987-F16A53D5C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969513"/>
            <a:ext cx="9144000" cy="4105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3CA36-F826-4DC9-B6C5-DB66D1831C9A}"/>
              </a:ext>
            </a:extLst>
          </p:cNvPr>
          <p:cNvSpPr txBox="1"/>
          <p:nvPr/>
        </p:nvSpPr>
        <p:spPr>
          <a:xfrm>
            <a:off x="37511" y="5272254"/>
            <a:ext cx="9144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ছদ্মনাম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খ্রীস্টাব্দে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খ্রীস্টাব্দে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032" y="-12032"/>
            <a:ext cx="9156032" cy="8931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54" y="2257723"/>
            <a:ext cx="9002332" cy="348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10"/>
            <a:ext cx="9144000" cy="58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8198"/>
            <a:ext cx="9144000" cy="972003"/>
          </a:xfrm>
          <a:solidFill>
            <a:srgbClr val="008E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7221-1368-44A4-9291-AC7559DED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201"/>
            <a:ext cx="9144000" cy="43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latin typeface="NikoshBAN" panose="0200000000000000000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defRPr sz="2400" b="1" dirty="0">
            <a:latin typeface="NikoshBAN" panose="02000000000000000000"/>
            <a:cs typeface="SutonnyMJ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467</Words>
  <Application>Microsoft Office PowerPoint</Application>
  <PresentationFormat>On-screen Show (4:3)</PresentationFormat>
  <Paragraphs>81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একক  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Windows User</cp:lastModifiedBy>
  <cp:revision>370</cp:revision>
  <dcterms:created xsi:type="dcterms:W3CDTF">2006-08-16T00:00:00Z</dcterms:created>
  <dcterms:modified xsi:type="dcterms:W3CDTF">2020-08-29T10:49:53Z</dcterms:modified>
</cp:coreProperties>
</file>