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3" r:id="rId6"/>
    <p:sldId id="274" r:id="rId7"/>
    <p:sldId id="258" r:id="rId8"/>
    <p:sldId id="261" r:id="rId9"/>
    <p:sldId id="262" r:id="rId10"/>
    <p:sldId id="260" r:id="rId11"/>
    <p:sldId id="259" r:id="rId12"/>
    <p:sldId id="277" r:id="rId13"/>
    <p:sldId id="264" r:id="rId14"/>
    <p:sldId id="265" r:id="rId15"/>
    <p:sldId id="266" r:id="rId16"/>
    <p:sldId id="267" r:id="rId17"/>
    <p:sldId id="269" r:id="rId18"/>
    <p:sldId id="278" r:id="rId19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BF502-6078-4559-9F43-3B559CB5147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FADC4-3387-4A0E-9721-039ABE34F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3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in the class for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will help the students to understand the structure. Word after ‘as’ means last ‘as’ of the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Just for practice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to be done in the class as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7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Plural noun and plural verb (are/were) is a must before ‘one of the’.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Practice/feed</a:t>
            </a:r>
            <a:r>
              <a:rPr lang="en-US" baseline="0" dirty="0" smtClean="0"/>
              <a:t> back/evaluation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0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will solve it at home then show their teacher in the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and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Suspension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5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suspension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target of this lesson is to achieve the experience of changing positive into superlative.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structure to change from positive into</a:t>
            </a:r>
            <a:r>
              <a:rPr lang="en-US" baseline="0" dirty="0" smtClean="0"/>
              <a:t> superlative.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from the normal structure</a:t>
            </a:r>
            <a:r>
              <a:rPr lang="en-US" baseline="0" dirty="0" smtClean="0"/>
              <a:t> of positive 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from the normal structure</a:t>
            </a:r>
            <a:r>
              <a:rPr lang="en-US" baseline="0" dirty="0" smtClean="0"/>
              <a:t> of positive 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DC4-3387-4A0E-9721-039ABE34F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E99E-4D87-4577-BE10-8E8E6DC4657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5B87-845F-47B2-BB70-6081AA35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29000">
              <a:srgbClr val="FF7A00"/>
            </a:gs>
            <a:gs pos="77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12344400" cy="5105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33320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6324600" cy="8448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94488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Change the sentences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84714"/>
            <a:ext cx="10287000" cy="403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Truthfulness is a noble virtue.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valuable worldly wealth.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a nice possession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to us.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Character is an actual glory also.</a:t>
            </a:r>
          </a:p>
        </p:txBody>
      </p:sp>
    </p:spTree>
    <p:extLst>
      <p:ext uri="{BB962C8B-B14F-4D97-AF65-F5344CB8AC3E}">
        <p14:creationId xmlns:p14="http://schemas.microsoft.com/office/powerpoint/2010/main" val="34251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303020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How to change positive (with ‘No other’ )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12240986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architecture is as attractive as the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Taj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Mahal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1303020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Taj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Mahal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is the most attractive architecture.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19800"/>
            <a:ext cx="131826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Sub(word after ‘as’) + verb + the +superlative form+ word after ‘No other’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6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3831" y="3200400"/>
            <a:ext cx="10210800" cy="662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No other food is as nutritious as milk.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990600"/>
            <a:ext cx="10515600" cy="662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Milk is the most nutritious food. 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28677"/>
            <a:ext cx="7696200" cy="690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No other bird is as nice as the parrot.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62580"/>
            <a:ext cx="7467600" cy="6902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parrot is the nicest bird.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68" y="-56694"/>
            <a:ext cx="3838575" cy="3638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128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95000">
              <a:srgbClr val="D49E6C"/>
            </a:gs>
            <a:gs pos="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0"/>
            <a:ext cx="6324600" cy="8448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600200"/>
            <a:ext cx="944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Change the sentences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11582400" cy="3352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food is as harmful as junk food.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dish looks as attractive as it.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flower is as beautiful as the rose.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petal looks as pretty as it.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view is as charming as this flower.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54" y="27432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How to change positive (with ‘very few’ ) into superlative.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68" y="6019800"/>
            <a:ext cx="1323158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Bermuda Triangle is one of the most dangerous  devil’s seas.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814" y="4953000"/>
            <a:ext cx="2024743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50329" y="5992769"/>
            <a:ext cx="2209800" cy="685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814" y="5029200"/>
            <a:ext cx="1323158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Very few devil’s seas are as dangerous as the Bermuda Triangle.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13106400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Very few </a:t>
            </a:r>
            <a:r>
              <a:rPr lang="en-US" b="1" dirty="0" smtClean="0">
                <a:latin typeface="Book Antiqua" pitchFamily="18" charset="0"/>
              </a:rPr>
              <a:t>seas are as exceptional as the dead sea.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74910"/>
            <a:ext cx="131064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dead sea is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one of the </a:t>
            </a:r>
            <a:r>
              <a:rPr lang="en-US" b="1" dirty="0" smtClean="0">
                <a:latin typeface="Book Antiqua" pitchFamily="18" charset="0"/>
              </a:rPr>
              <a:t>most exceptional sea.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70" y="3810000"/>
            <a:ext cx="1281451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This house is </a:t>
            </a:r>
            <a:r>
              <a:rPr lang="en-US" sz="4400" b="1" i="1" dirty="0">
                <a:solidFill>
                  <a:srgbClr val="FFFF00"/>
                </a:solidFill>
                <a:latin typeface="Book Antiqua" pitchFamily="18" charset="0"/>
              </a:rPr>
              <a:t>one of the 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most wonderful houses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72885" y="5287351"/>
            <a:ext cx="124968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Book Antiqua" pitchFamily="18" charset="0"/>
              </a:rPr>
              <a:t>Very few </a:t>
            </a:r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houses are as wonderful as this house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6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76200"/>
            <a:ext cx="4038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Home Work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895600"/>
            <a:ext cx="12649200" cy="335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No other person is as noble as he.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Very few dramas are as popular as “Hamlet” in the world.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Very few kings of India were as great as Akbar.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latin typeface="Book Antiqua" pitchFamily="18" charset="0"/>
              </a:rPr>
              <a:t>No other boy is as young as </a:t>
            </a:r>
            <a:r>
              <a:rPr lang="en-US" b="1" dirty="0" err="1">
                <a:latin typeface="Book Antiqua" pitchFamily="18" charset="0"/>
              </a:rPr>
              <a:t>Rubel</a:t>
            </a:r>
            <a:r>
              <a:rPr lang="en-US" b="1" dirty="0">
                <a:latin typeface="Book Antiqua" pitchFamily="18" charset="0"/>
              </a:rPr>
              <a:t> in the class.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Very few people are as tall as Nasser </a:t>
            </a:r>
            <a:r>
              <a:rPr lang="en-US" b="1" dirty="0" err="1" smtClean="0">
                <a:latin typeface="Book Antiqua" pitchFamily="18" charset="0"/>
              </a:rPr>
              <a:t>Soomro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295400"/>
            <a:ext cx="126492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Change the sentences into superlative degree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4000">
              <a:srgbClr val="0819FB"/>
            </a:gs>
            <a:gs pos="0">
              <a:srgbClr val="1A8D48"/>
            </a:gs>
            <a:gs pos="70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7410" y="1295400"/>
            <a:ext cx="325602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Thank  </a:t>
            </a:r>
          </a:p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 you </a:t>
            </a:r>
          </a:p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so</a:t>
            </a:r>
          </a:p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 much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56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0" y="304800"/>
            <a:ext cx="2819400" cy="9198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Identity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" y="2152934"/>
            <a:ext cx="3200400" cy="3009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221064" y="2152934"/>
            <a:ext cx="49234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Md.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Farid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Uddin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067" y="3195935"/>
            <a:ext cx="527041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Assistant Teacher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1064" y="4334359"/>
            <a:ext cx="9645975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Dupchanchia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D.S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Fazil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Madrasah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0067" y="5329535"/>
            <a:ext cx="783567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Subject : English 2</a:t>
            </a:r>
            <a:r>
              <a:rPr lang="en-US" sz="5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nd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Paper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9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2697424"/>
            <a:ext cx="8643257" cy="842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have you observed?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1836289"/>
            <a:ext cx="8022772" cy="1295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Doctor’s technic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401" y="3802713"/>
            <a:ext cx="7500257" cy="533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other doctor is as clever as he.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401" y="6553200"/>
            <a:ext cx="7576457" cy="7456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is the cleverest doctor.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9085"/>
              </p:ext>
            </p:extLst>
          </p:nvPr>
        </p:nvGraphicFramePr>
        <p:xfrm>
          <a:off x="9056913" y="8715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56913" y="8715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733800" y="228600"/>
            <a:ext cx="4953000" cy="1752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Let’s observe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9191" y="4805355"/>
            <a:ext cx="5313590" cy="622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is a clever doctor.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048000" y="3554296"/>
            <a:ext cx="7696200" cy="3124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8" grpId="0"/>
      <p:bldP spid="9" grpId="0"/>
      <p:bldP spid="2" grpId="0" animBg="1"/>
      <p:bldP spid="2" grpId="1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85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0"/>
            <a:ext cx="8534400" cy="6220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Very few doctors are as clever as he.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5743" y="3352800"/>
            <a:ext cx="8904514" cy="622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is one of the cleverest doctors.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10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05541"/>
            <a:ext cx="8077200" cy="9144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is our today’s lesson?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09800"/>
            <a:ext cx="9296400" cy="914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Transformation of sentence</a:t>
            </a:r>
            <a:endParaRPr lang="en-US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838700"/>
            <a:ext cx="9144000" cy="1752600"/>
            <a:chOff x="2209800" y="3886200"/>
            <a:chExt cx="9144000" cy="175260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3886200"/>
              <a:ext cx="9144000" cy="175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4381500"/>
              <a:ext cx="7315200" cy="762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Book Antiqua" pitchFamily="18" charset="0"/>
                </a:rPr>
                <a:t>Positive </a:t>
              </a:r>
              <a:r>
                <a:rPr lang="en-US" b="1" dirty="0">
                  <a:solidFill>
                    <a:srgbClr val="002060"/>
                  </a:solidFill>
                  <a:latin typeface="Book Antiqua" pitchFamily="18" charset="0"/>
                </a:rPr>
                <a:t>to </a:t>
              </a:r>
              <a:r>
                <a:rPr lang="en-US" b="1" dirty="0" smtClean="0">
                  <a:solidFill>
                    <a:srgbClr val="002060"/>
                  </a:solidFill>
                  <a:latin typeface="Book Antiqua" pitchFamily="18" charset="0"/>
                </a:rPr>
                <a:t>Superlative</a:t>
              </a:r>
              <a:endParaRPr lang="en-US" dirty="0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1981200" y="2133600"/>
            <a:ext cx="9525000" cy="2514600"/>
          </a:xfrm>
          <a:prstGeom prst="downArrowCallout">
            <a:avLst>
              <a:gd name="adj1" fmla="val 43182"/>
              <a:gd name="adj2" fmla="val 44481"/>
              <a:gd name="adj3" fmla="val 32143"/>
              <a:gd name="adj4" fmla="val 477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838200"/>
            <a:ext cx="9067800" cy="21336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Learning outcomes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6600"/>
            <a:ext cx="123444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this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dentify the structure of changing positive into superlative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c</a:t>
            </a:r>
            <a:r>
              <a:rPr lang="en-US" b="1" dirty="0" smtClean="0">
                <a:latin typeface="Book Antiqua" pitchFamily="18" charset="0"/>
              </a:rPr>
              <a:t>hange positive to superlative.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1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303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How to change simple positive into superlative.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600200"/>
            <a:ext cx="9018814" cy="59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Eiffel tower is a tall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743199"/>
            <a:ext cx="9628414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Eiffel tower is the tallest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191000"/>
            <a:ext cx="1072242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Subject +verb +the + superlative form +extension.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631767"/>
            <a:ext cx="4572000" cy="7232072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2667001" y="3548742"/>
            <a:ext cx="10899320" cy="1556657"/>
          </a:xfrm>
          <a:prstGeom prst="upArrowCallout">
            <a:avLst>
              <a:gd name="adj1" fmla="val 47881"/>
              <a:gd name="adj2" fmla="val 44068"/>
              <a:gd name="adj3" fmla="val 25000"/>
              <a:gd name="adj4" fmla="val 598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2569029"/>
            <a:ext cx="10744200" cy="979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04114" y="5715000"/>
            <a:ext cx="5105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a long tower.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814" y="6553200"/>
            <a:ext cx="6858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the longest tower.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75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11582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Cox’s Bazar is a beautiful sea beach.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495800"/>
            <a:ext cx="1158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Cox’s Bazar is the most beautiful sea beach.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69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104394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This is a charming scenery.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11430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This is the most charming scenery.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14650"/>
            <a:ext cx="100584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672</Words>
  <Application>Microsoft Office PowerPoint</Application>
  <PresentationFormat>Custom</PresentationFormat>
  <Paragraphs>104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82</cp:revision>
  <dcterms:created xsi:type="dcterms:W3CDTF">2015-10-01T00:56:15Z</dcterms:created>
  <dcterms:modified xsi:type="dcterms:W3CDTF">2020-09-08T15:26:29Z</dcterms:modified>
</cp:coreProperties>
</file>