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301" r:id="rId5"/>
    <p:sldId id="302" r:id="rId6"/>
    <p:sldId id="258" r:id="rId7"/>
    <p:sldId id="259" r:id="rId8"/>
    <p:sldId id="306" r:id="rId9"/>
    <p:sldId id="260" r:id="rId10"/>
    <p:sldId id="261" r:id="rId11"/>
    <p:sldId id="262" r:id="rId12"/>
    <p:sldId id="263" r:id="rId13"/>
    <p:sldId id="303" r:id="rId14"/>
    <p:sldId id="304" r:id="rId15"/>
    <p:sldId id="305" r:id="rId16"/>
    <p:sldId id="264" r:id="rId17"/>
    <p:sldId id="291" r:id="rId18"/>
    <p:sldId id="265" r:id="rId19"/>
    <p:sldId id="266" r:id="rId20"/>
    <p:sldId id="267" r:id="rId21"/>
    <p:sldId id="268" r:id="rId22"/>
    <p:sldId id="300" r:id="rId23"/>
    <p:sldId id="269" r:id="rId24"/>
    <p:sldId id="270" r:id="rId25"/>
    <p:sldId id="271" r:id="rId26"/>
    <p:sldId id="272" r:id="rId27"/>
    <p:sldId id="298" r:id="rId28"/>
    <p:sldId id="273" r:id="rId29"/>
    <p:sldId id="274" r:id="rId30"/>
    <p:sldId id="292" r:id="rId31"/>
    <p:sldId id="293" r:id="rId32"/>
    <p:sldId id="294" r:id="rId33"/>
    <p:sldId id="295" r:id="rId34"/>
    <p:sldId id="296" r:id="rId35"/>
    <p:sldId id="297" r:id="rId36"/>
    <p:sldId id="286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6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24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4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05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67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07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6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7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1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90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16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91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33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67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94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9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1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1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0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48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65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69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34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594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36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9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68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99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32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330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4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09-Sep-20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57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03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09-Sep-20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16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mdorhelal@gmail.com" TargetMode="Externa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50292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   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শুভেচ্ছা/ স্বাগতম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740739"/>
            <a:ext cx="4191000" cy="2728673"/>
          </a:xfrm>
        </p:spPr>
      </p:pic>
    </p:spTree>
    <p:extLst>
      <p:ext uri="{BB962C8B-B14F-4D97-AF65-F5344CB8AC3E}">
        <p14:creationId xmlns:p14="http://schemas.microsoft.com/office/powerpoint/2010/main" val="260631618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b="1" dirty="0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b="1" dirty="0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3200400" cy="425078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67000"/>
            <a:ext cx="3783724" cy="3747347"/>
          </a:xfrm>
        </p:spPr>
      </p:pic>
    </p:spTree>
    <p:extLst>
      <p:ext uri="{BB962C8B-B14F-4D97-AF65-F5344CB8AC3E}">
        <p14:creationId xmlns:p14="http://schemas.microsoft.com/office/powerpoint/2010/main" val="64992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b="1" dirty="0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b="1" dirty="0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72127"/>
            <a:ext cx="3733800" cy="418107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14599"/>
            <a:ext cx="3668636" cy="3970833"/>
          </a:xfrm>
        </p:spPr>
      </p:pic>
    </p:spTree>
    <p:extLst>
      <p:ext uri="{BB962C8B-B14F-4D97-AF65-F5344CB8AC3E}">
        <p14:creationId xmlns:p14="http://schemas.microsoft.com/office/powerpoint/2010/main" val="207347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b="1" dirty="0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b="1" dirty="0">
                <a:ln w="22225">
                  <a:solidFill>
                    <a:srgbClr val="009DD9"/>
                  </a:solidFill>
                  <a:prstDash val="solid"/>
                </a:ln>
                <a:solidFill>
                  <a:srgbClr val="009DD9">
                    <a:lumMod val="40000"/>
                    <a:lumOff val="60000"/>
                  </a:srgb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1800"/>
            <a:ext cx="3810000" cy="339257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71800"/>
            <a:ext cx="4114800" cy="3505200"/>
          </a:xfrm>
        </p:spPr>
      </p:pic>
    </p:spTree>
    <p:extLst>
      <p:ext uri="{BB962C8B-B14F-4D97-AF65-F5344CB8AC3E}">
        <p14:creationId xmlns:p14="http://schemas.microsoft.com/office/powerpoint/2010/main" val="1591022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763000" cy="297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2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চাপসৃষ্টিকারী গোষ্ঠী                </a:t>
            </a: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 চাপসৃষ্টিকারী গোষ্ঠীর বৈশিষ্ট্য  </a:t>
            </a: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 রাজনৈতিক দল ও চাপসৃষ্টিকারী গোষ্ঠীর মধ্যে পার্থক্য </a:t>
            </a:r>
          </a:p>
          <a:p>
            <a:pPr>
              <a:buNone/>
            </a:pPr>
            <a:r>
              <a:rPr lang="bn-BD" sz="2600" dirty="0" smtClean="0">
                <a:latin typeface="Nikosh" pitchFamily="2" charset="0"/>
                <a:cs typeface="Nikosh" pitchFamily="2" charset="0"/>
              </a:rPr>
              <a:t>   </a:t>
            </a: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04088"/>
            <a:ext cx="3352800" cy="1143000"/>
          </a:xfrm>
        </p:spPr>
        <p:txBody>
          <a:bodyPr/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প্রারম্ভিক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বক্তব্য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p"/>
      <p:bldP spid="3" grpId="2" build="p"/>
      <p:bldP spid="2" grpId="0"/>
      <p:bldP spid="2" grpId="1"/>
      <p:bldP spid="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6868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১। চাপসৃষ্টিকারী গোষ্ঠী কি বলতে পারবে?                </a:t>
            </a: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২। চাপসৃষ্টিকারী গোষ্ঠীর বৈশিষ্ট্য কি বলতে পারবে? </a:t>
            </a: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৩। রাজনৈতিক দল ও চাপসৃষ্টিকারী গোষ্ঠীর মধ্যে পার্থক্য কি বলতে পারবে?</a:t>
            </a:r>
          </a:p>
          <a:p>
            <a:pPr>
              <a:buNone/>
            </a:pPr>
            <a:r>
              <a:rPr lang="bn-BD" sz="2600" dirty="0" smtClean="0">
                <a:latin typeface="Nikosh" pitchFamily="2" charset="0"/>
                <a:cs typeface="Nikosh" pitchFamily="2" charset="0"/>
              </a:rPr>
              <a:t>   </a:t>
            </a: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04088"/>
            <a:ext cx="33528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শিখন ফল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6132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p"/>
      <p:bldP spid="3" grpId="2" build="p"/>
      <p:bldP spid="2" grpId="0"/>
      <p:bldP spid="2" grpId="1"/>
      <p:bldP spid="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১। চাপসৃষ্টিকারী গোষ্ঠী কি বল?                </a:t>
            </a: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২। চাপসৃষ্টিকারী গোষ্ঠীর বৈশিষ্ট্য কি বল? </a:t>
            </a: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৩। রাজনৈতিক দল ও চাপসৃষ্টিকারী গোষ্ঠীর মধ্যে পার্থক্য কি বল?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   </a:t>
            </a: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096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শিখন ফলের আলোকে প্রশ্ন  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543800" cy="1752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চাপসৃষ্টিকারী গোষ্ঠী কি বল?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সময়ঃ ৫ মিনিট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419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একক কাজের প্রশ্ন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  <p:bldP spid="2" grpId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চাপসৃষ্টিকারী গোষ্ঠী হচ্ছে এমন এক গোষ্ঠী যার সদস্যগণ সমজাতীয় মনোভাব এবং স্বার্থের দ্বারা আবদ্ধ, স্বার্থের ভিত্তিতেই তারা পরস্পরের  সাথে আবদ্ধ হন। </a:t>
            </a:r>
          </a:p>
          <a:p>
            <a:pPr>
              <a:buNone/>
            </a:pPr>
            <a:r>
              <a:rPr lang="bn-BD" sz="2800" b="1" dirty="0" smtClean="0">
                <a:latin typeface="Times New Roman" pitchFamily="18" charset="0"/>
                <a:cs typeface="Nikosh" pitchFamily="2" charset="0"/>
              </a:rPr>
              <a:t>আলফ্রেড গ্রাজিয়ার 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এর মতে, চাপসৃষ্টিকারী গোষ্ঠী হচ্ছে এমন  এক সংগঠিত সামাজিক গোষ্ঠী, যা সরকারকে আনুষ্ঠানিকভাবে নিয়ন্ত্রনের চেষ্টা না করে রাজনৈতিক কর্মকর্তাদের আচরণকে প্রভাবিত করার চেষ্টা করে। </a:t>
            </a:r>
          </a:p>
          <a:p>
            <a:pPr>
              <a:buNone/>
            </a:pPr>
            <a:r>
              <a:rPr lang="bn-BD" sz="2800" b="1" dirty="0" smtClean="0">
                <a:latin typeface="Times New Roman" pitchFamily="18" charset="0"/>
                <a:cs typeface="Nikosh" pitchFamily="2" charset="0"/>
              </a:rPr>
              <a:t>এ্যলান আর বল 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এর মতে সম-মনোভাবাপন্ন সদস্যদের নিয়ে গঠিত গোষ্ঠীকে চাপসৃষ্টিকারী গোষ্ঠী বোঝায়। </a:t>
            </a:r>
          </a:p>
          <a:p>
            <a:pPr>
              <a:buNone/>
            </a:pP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চাপসৃষ্টিকারী গোষ্ঠীসমুহ তাদের পছন্দের দল বা ব্যক্তিকে অর্থ দিয়ে যানবাহন দিয়ে প্রচার কাজে সাহায্য করে। তাদের পছন্দনীয় দল বা ব্যক্তি নির্বাচিত হয়ে আইন</a:t>
            </a:r>
            <a:r>
              <a:rPr lang="en-US" sz="28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800" dirty="0" smtClean="0">
                <a:latin typeface="Times New Roman" pitchFamily="18" charset="0"/>
                <a:cs typeface="Nikosh" pitchFamily="2" charset="0"/>
              </a:rPr>
              <a:t>প্রণয়ন ও শাসন কাজ পরিচালনা করতে গিয়ে চাপসৃষ্টিকারী গোষ্ঠীর স্বার্থ রক্ষা করে থাকে।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5562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একক কাজের সমাধান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228600"/>
            <a:ext cx="4495800" cy="1143000"/>
          </a:xfrm>
        </p:spPr>
        <p:txBody>
          <a:bodyPr>
            <a:normAutofit/>
          </a:bodyPr>
          <a:lstStyle/>
          <a:p>
            <a:pPr algn="ctr"/>
            <a:r>
              <a:rPr lang="bn-BD" sz="4400" dirty="0" smtClean="0">
                <a:latin typeface="Nikosh" pitchFamily="2" charset="0"/>
                <a:cs typeface="Nikosh" pitchFamily="2" charset="0"/>
              </a:rPr>
              <a:t>জোড়ায় কাজ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4800" y="1905000"/>
            <a:ext cx="8610600" cy="4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435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37" y="1203767"/>
            <a:ext cx="8161727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478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পরিচিতি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914400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700" dirty="0" err="1" smtClean="0">
                <a:latin typeface="Nikosh" pitchFamily="2" charset="0"/>
                <a:cs typeface="Nikosh" pitchFamily="2" charset="0"/>
              </a:rPr>
              <a:t>পরিচয়</a:t>
            </a:r>
            <a:endParaRPr lang="en-SG" sz="57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S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1"/>
            <a:ext cx="4041775" cy="9144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300" dirty="0" err="1" smtClean="0">
                <a:latin typeface="Nikosh" pitchFamily="2" charset="0"/>
                <a:cs typeface="Nikosh" pitchFamily="2" charset="0"/>
              </a:rPr>
              <a:t>ছবি</a:t>
            </a:r>
            <a:endParaRPr lang="en-SG" sz="43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S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13" name="Bevel 12"/>
          <p:cNvSpPr/>
          <p:nvPr/>
        </p:nvSpPr>
        <p:spPr>
          <a:xfrm>
            <a:off x="457200" y="2286000"/>
            <a:ext cx="4495800" cy="435131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2667000"/>
            <a:ext cx="335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 ওবায়দুর রহমান </a:t>
            </a:r>
            <a:endParaRPr lang="en-US" sz="24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4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এম এস এস রাষ্ট্রবিজ্ঞান</a:t>
            </a: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endParaRPr lang="en-US" sz="20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bn-BD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বসন্তকেদার ডিগ্রী কলেজ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মোহনপুর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রাজশাহী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আজীবন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সদস্য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বাংলাদেশ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সোসাইটি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0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জেলা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এ্যম্বাসেডর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A2i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0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মন্ত্রাণালয়</a:t>
            </a:r>
            <a:endParaRPr lang="en-US" sz="2000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mdorhe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lal@gmail.com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n-BD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01770144076 ,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01961326237</a:t>
            </a:r>
            <a:endParaRPr lang="en-US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SG" dirty="0">
              <a:solidFill>
                <a:prstClr val="black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92927"/>
            <a:ext cx="3276600" cy="4344391"/>
          </a:xfrm>
        </p:spPr>
      </p:pic>
    </p:spTree>
    <p:extLst>
      <p:ext uri="{BB962C8B-B14F-4D97-AF65-F5344CB8AC3E}">
        <p14:creationId xmlns:p14="http://schemas.microsoft.com/office/powerpoint/2010/main" val="372518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চাপসৃষ্টিকারী গোষ্ঠীর বৈশিষ্ট্য কি বল?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সময়ঃ ৫ মিনিট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4953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জোড়ায় কাজের প্রশ্ন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  <p:bldP spid="2" grpId="1"/>
      <p:bldP spid="2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3600" dirty="0" smtClean="0">
                <a:latin typeface="Times New Roman" pitchFamily="18" charset="0"/>
                <a:cs typeface="Nikosh" pitchFamily="2" charset="0"/>
              </a:rPr>
              <a:t>সম-মনোভাবাপন্ন সদস্যদের নিয়ে গঠিত গোষ্ঠীকে চাপসৃষ্টিকারী গোষ্ঠী বোঝায়।</a:t>
            </a:r>
          </a:p>
          <a:p>
            <a:pPr>
              <a:buNone/>
            </a:pPr>
            <a:r>
              <a:rPr lang="bn-BD" sz="3600" dirty="0" smtClean="0">
                <a:latin typeface="Times New Roman" pitchFamily="18" charset="0"/>
                <a:cs typeface="Nikosh" pitchFamily="2" charset="0"/>
              </a:rPr>
              <a:t>চাপসৃষ্টিকারী গোষ্ঠীর নিম্নলিখিত বৈশিষ্ট্য লক্ষ্য করা যায়ঃ </a:t>
            </a:r>
          </a:p>
          <a:p>
            <a:pPr>
              <a:buNone/>
            </a:pPr>
            <a:r>
              <a:rPr lang="bn-BD" sz="3600" dirty="0" smtClean="0">
                <a:latin typeface="Times New Roman" pitchFamily="18" charset="0"/>
                <a:cs typeface="Nikosh" pitchFamily="2" charset="0"/>
              </a:rPr>
              <a:t>১। বেসরকারী সংগঠন  ২। সুনির্দিষ্ট লক্ষ্য বা স্বার্থ   </a:t>
            </a:r>
            <a:endParaRPr lang="en-US" sz="3600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sz="3600" dirty="0" smtClean="0">
                <a:latin typeface="Times New Roman" pitchFamily="18" charset="0"/>
                <a:cs typeface="Nikosh" pitchFamily="2" charset="0"/>
              </a:rPr>
              <a:t>৩। নির্দলীয় বা অরাজনৈতিক সংগঠন   </a:t>
            </a:r>
            <a:endParaRPr lang="en-US" sz="3600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sz="3600" dirty="0" smtClean="0">
                <a:latin typeface="Times New Roman" pitchFamily="18" charset="0"/>
                <a:cs typeface="Nikosh" pitchFamily="2" charset="0"/>
              </a:rPr>
              <a:t>৪। সরকারকে নিয়ন্ত্রণ    ৫। সংগঠিত সামাজিক গোষ্ঠী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5562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জোড়ায় কাজের সমাধান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aaaa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439831"/>
            <a:ext cx="3886200" cy="48966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1054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দলীয় কাজ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9400" y="228600"/>
            <a:ext cx="3733800" cy="944563"/>
          </a:xfrm>
        </p:spPr>
        <p:txBody>
          <a:bodyPr>
            <a:normAutofit fontScale="90000"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438400" y="1628472"/>
            <a:ext cx="4724400" cy="483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5449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209800"/>
            <a:ext cx="3848669" cy="3843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4425203" cy="37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1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763000" cy="251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রাজনৈতিক দল ও চাপসৃষ্টিকারী গোষ্ঠীর মধ্যে পার্থক্য কি বল?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সময়ঃ ১০ মিনিট </a:t>
            </a: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5181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  দলীয় কাজের প্রশ্ন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রাজনৈতিক দল ও চাপসৃষ্টিকারী গোষ্ঠীর মধ্যে কিছু কিছু ক্ষেত্রে মিল থাকলেও উভয়ের মধ্যে যথেষ্ট্য পার্থক্য রয়েছে। উভয়ের মধ্যে উৎপত্তি, লক্ষ্য বা উদ্দেশ্য এবং কর্মসুচির মধ্যে পার্থক্য লক্ষ্য করা যায়। </a:t>
            </a: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8674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দলীয় কাজের সমাধান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02470"/>
              </p:ext>
            </p:extLst>
          </p:nvPr>
        </p:nvGraphicFramePr>
        <p:xfrm>
          <a:off x="152400" y="2514600"/>
          <a:ext cx="8915399" cy="403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364"/>
                <a:gridCol w="3241963"/>
                <a:gridCol w="3422072"/>
              </a:tblGrid>
              <a:tr h="716019"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১। জাতীয়  কল্যান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রাজনৈতিক</a:t>
                      </a:r>
                      <a:r>
                        <a:rPr lang="bn-BD" sz="1600" baseline="0" dirty="0" smtClean="0">
                          <a:latin typeface="Nikosh" pitchFamily="2" charset="0"/>
                          <a:cs typeface="Nikosh" pitchFamily="2" charset="0"/>
                        </a:rPr>
                        <a:t> দল জাতীয় কল্যনে কাজ করে।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চাপসৃষ্টিকারী</a:t>
                      </a:r>
                      <a:r>
                        <a:rPr lang="bn-BD" sz="1600" baseline="0" dirty="0" smtClean="0">
                          <a:latin typeface="Nikosh" pitchFamily="2" charset="0"/>
                          <a:cs typeface="Nikosh" pitchFamily="2" charset="0"/>
                        </a:rPr>
                        <a:t> গোষ্ঠী নিজেদের লক্ষ্য পুরুনে কাজ করে।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716019"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২। সাং</a:t>
                      </a:r>
                      <a:r>
                        <a:rPr lang="bn-BD" sz="1600" baseline="0" dirty="0" smtClean="0">
                          <a:latin typeface="Nikosh" pitchFamily="2" charset="0"/>
                          <a:cs typeface="Nikosh" pitchFamily="2" charset="0"/>
                        </a:rPr>
                        <a:t>গঠনিক পার্থক্য 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রাজনৈতিক</a:t>
                      </a:r>
                      <a:r>
                        <a:rPr lang="bn-BD" sz="1600" baseline="0" dirty="0" smtClean="0">
                          <a:latin typeface="Nikosh" pitchFamily="2" charset="0"/>
                          <a:cs typeface="Nikosh" pitchFamily="2" charset="0"/>
                        </a:rPr>
                        <a:t> দলের সাংগঠনিক কাঠামো আছে এবং তা সবল ।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চাপসৃষ্টিকারী</a:t>
                      </a:r>
                      <a:r>
                        <a:rPr lang="bn-BD" sz="1600" baseline="0" dirty="0" smtClean="0">
                          <a:latin typeface="Nikosh" pitchFamily="2" charset="0"/>
                          <a:cs typeface="Nikosh" pitchFamily="2" charset="0"/>
                        </a:rPr>
                        <a:t> গোষ্ঠীর সাংগাঠনিক কাঠামো আছে কিন্তু তা দুর্বল।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716019"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৩। লক্ষ্য</a:t>
                      </a:r>
                      <a:r>
                        <a:rPr lang="bn-BD" sz="1600" baseline="0" dirty="0" smtClean="0">
                          <a:latin typeface="Nikosh" pitchFamily="2" charset="0"/>
                          <a:cs typeface="Nikosh" pitchFamily="2" charset="0"/>
                        </a:rPr>
                        <a:t> ও উদ্দেশ্যগত পার্থক্য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রাজনৈতিক</a:t>
                      </a:r>
                      <a:r>
                        <a:rPr lang="bn-BD" sz="1600" baseline="0" dirty="0" smtClean="0">
                          <a:latin typeface="Nikosh" pitchFamily="2" charset="0"/>
                          <a:cs typeface="Nikosh" pitchFamily="2" charset="0"/>
                        </a:rPr>
                        <a:t> দলের লক্ষ্য ক্ষমতা গ্রহন এবং  জাতীয় স্বার্থ রক্ষা করা।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চাপসৃষ্টিকারী</a:t>
                      </a:r>
                      <a:r>
                        <a:rPr lang="bn-BD" sz="1600" baseline="0" dirty="0" smtClean="0">
                          <a:latin typeface="Nikosh" pitchFamily="2" charset="0"/>
                          <a:cs typeface="Nikosh" pitchFamily="2" charset="0"/>
                        </a:rPr>
                        <a:t> গোষ্ঠীর লক্ষ্য হল সরকারী সিদ্ধান্ত নিজেদের অনুকুলে নেওয়া।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716019"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৪। কাজকর্মের</a:t>
                      </a:r>
                      <a:r>
                        <a:rPr lang="bn-BD" sz="1600" baseline="0" dirty="0" smtClean="0">
                          <a:latin typeface="Nikosh" pitchFamily="2" charset="0"/>
                          <a:cs typeface="Nikosh" pitchFamily="2" charset="0"/>
                        </a:rPr>
                        <a:t> পদ্ধতি 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রাজনৈতিক</a:t>
                      </a:r>
                      <a:r>
                        <a:rPr lang="bn-BD" sz="1600" baseline="0" dirty="0" smtClean="0">
                          <a:latin typeface="Nikosh" pitchFamily="2" charset="0"/>
                          <a:cs typeface="Nikosh" pitchFamily="2" charset="0"/>
                        </a:rPr>
                        <a:t> দলের কাজকর্ম প্রকাশ্য ও প্রত্যক্ষ। 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চাপসৃষ্টিকারী</a:t>
                      </a:r>
                      <a:r>
                        <a:rPr lang="bn-BD" sz="1600" baseline="0" dirty="0" smtClean="0">
                          <a:latin typeface="Nikosh" pitchFamily="2" charset="0"/>
                          <a:cs typeface="Nikosh" pitchFamily="2" charset="0"/>
                        </a:rPr>
                        <a:t> গোষ্ঠীর কাজকর্ম সাধারণত গোপনে বা অপ্রকাশ্যে।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716019"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৫। সরকারকে নিয়ন্ত্রণ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রাজনৈতিক</a:t>
                      </a:r>
                      <a:r>
                        <a:rPr lang="bn-BD" sz="1600" baseline="0" dirty="0" smtClean="0">
                          <a:latin typeface="Nikosh" pitchFamily="2" charset="0"/>
                          <a:cs typeface="Nikosh" pitchFamily="2" charset="0"/>
                        </a:rPr>
                        <a:t> দল জনস্বার্থে সরকারকে নিয়ন্ত্রণ করে থাকে। 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চাপসৃষ্টিকারী</a:t>
                      </a:r>
                      <a:r>
                        <a:rPr lang="bn-BD" sz="1600" baseline="0" dirty="0" smtClean="0">
                          <a:latin typeface="Nikosh" pitchFamily="2" charset="0"/>
                          <a:cs typeface="Nikosh" pitchFamily="2" charset="0"/>
                        </a:rPr>
                        <a:t> গোষ্ঠী আইনসভার সদস্যগণকে প্রভাবিত করে সরকারকে নিয়ন্ত্রণ করে। 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458504"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৬। নির্বাচনে</a:t>
                      </a:r>
                      <a:r>
                        <a:rPr lang="bn-BD" sz="1600" baseline="0" dirty="0" smtClean="0">
                          <a:latin typeface="Nikosh" pitchFamily="2" charset="0"/>
                          <a:cs typeface="Nikosh" pitchFamily="2" charset="0"/>
                        </a:rPr>
                        <a:t> অংশগ্রহণ 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রাজনৈতিক</a:t>
                      </a:r>
                      <a:r>
                        <a:rPr lang="bn-BD" sz="1600" baseline="0" dirty="0" smtClean="0">
                          <a:latin typeface="Nikosh" pitchFamily="2" charset="0"/>
                          <a:cs typeface="Nikosh" pitchFamily="2" charset="0"/>
                        </a:rPr>
                        <a:t> দল নির্বাচনে অংশগ্রহন করে। 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" pitchFamily="2" charset="0"/>
                          <a:cs typeface="Nikosh" pitchFamily="2" charset="0"/>
                        </a:rPr>
                        <a:t>চাপসৃষ্টিকারী</a:t>
                      </a:r>
                      <a:r>
                        <a:rPr lang="bn-BD" sz="1600" baseline="0" dirty="0" smtClean="0">
                          <a:latin typeface="Nikosh" pitchFamily="2" charset="0"/>
                          <a:cs typeface="Nikosh" pitchFamily="2" charset="0"/>
                        </a:rPr>
                        <a:t> গোষ্ঠী নির্বাচনে অংশগ্রহন করেনা। </a:t>
                      </a:r>
                      <a:endParaRPr lang="en-US" sz="1600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42672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মুল্যায়ন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5148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n-BD" sz="4500" dirty="0" smtClean="0">
                <a:latin typeface="Nikosh" pitchFamily="2" charset="0"/>
                <a:cs typeface="Nikosh" pitchFamily="2" charset="0"/>
              </a:rPr>
              <a:t>জ্ঞান মুলক,অনুধাবন মুলক, প্রয়োগ মুলক প্রশ্ন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১। রাজনৈতিক দল হচ্ছে কোনো নীতির সমর্থনে সংগঠিত সংঘবিশেষ, যা নিয়মতান্ত্রিক উপায়ে সরকার পরিচালনায় আগ্রহী হয়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উক্তি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যোশেফ এম সুম্পিটার 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খ।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অধ্যাপক ম্যাকাইভার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এডমন্ড বার্ক  ঘ। আনের্ষ্ট বার্কার</a:t>
            </a:r>
            <a:endParaRPr lang="bn-BD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২। রাজনৈতিক দল এমন এক সংগঠিত জনগোষ্ঠী যারা একটি স্বীকৃত নীতির ভিত্তিতে যৌথ প্রচেষ্টার মাধ্যমে জাতীয় স্বার্থ সংরক্ষনের জন্য সচেষ্ট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উক্তি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 </a:t>
            </a:r>
            <a:endParaRPr lang="bn-BD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ক। যোশেফ এম সুম্পিটার   খ।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অধ্যাপক ম্যাকাইভার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গ। এডমন্ড বার্ক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আনের্ষ্ট বার্কার</a:t>
            </a:r>
            <a:endParaRPr lang="bn-BD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গণতান্ত্রিক শাসন ব্যবস্থায় কোনটির ভুমিকা বেশী গুরুত্বপুর্ণ?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চাপসৃষ্টিকারী গোষ্ঠী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উপদল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রাজনৈতিক দল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কুচক্রী দল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৪।   প্রতিনিধিত্বমুলক গণতন্ত্রের মুলভিত্তি কি?       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রাজনৈতিক দল 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 জাতীয় সংসদ   গ। ছাত্র সংগঠন ঘ।  আমলাতন্ত্র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৫। রাজনৈতিক দলের কাঠামো উপদলের কাঠামোর তুলায় কি রুপ হয়?  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দুর্বল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অনেক দুর্বল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গ।  সবল   </a:t>
            </a:r>
            <a:r>
              <a:rPr lang="bn-BD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 কম সবল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11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জ্ঞান মুলক,অনুধাবন মুলক, প্রয়োগ মুলক প্রশ্ন  </a:t>
            </a:r>
            <a:br>
              <a:rPr lang="bn-BD" sz="3600" dirty="0" smtClean="0">
                <a:latin typeface="Nikosh" pitchFamily="2" charset="0"/>
                <a:cs typeface="Nikosh" pitchFamily="2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৬।  গণতান্ত্রিক শাসন কার্যত রাজনৈতিক দলের শাসন- উক্তিটি কার?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   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ক। এরিষ্টটল   খ।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অধ্যাপক লাস্কি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গ। অধ্যাপক হারম্যান ফাইনার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ঘ।  লর্ড ব্রাইস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 ৭।  কিছু স্বার্থানেষী ব্যক্তিকে নিয়ে কি গড়ে ওঠে?   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ক। রাজনৈতিক দল  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খ। উপদল 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গ।  প্রতিষ্ঠান  ঘ।  সচিবালয়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৮।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রাজনৈতিক সামাজিকীকরণে গুরুত্বপুর্ণ ভুমিকা পালন করে কোনটি ? 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ক।  চাপসৃষ্টিকারী গোষ্ঠী 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খ। জনগণ    গ।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 সরকার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  রাজনৈতিক দল 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৯।  রাজনৈতিক শাসনব্যবস্থায় নির্বাচনের সময় বিভিন্ন কর্মসুচি প্রকাশ করে কারা?         </a:t>
            </a:r>
          </a:p>
          <a:p>
            <a:pPr>
              <a:buNone/>
            </a:pP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ক।  রাজনৈতিক দল </a:t>
            </a:r>
            <a:r>
              <a:rPr lang="bn-BD" sz="2400" b="1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খ।  জনগণ  গ।  বেসরকারী প্রতিষ্ঠান   ঘ।   চাপসৃষ্টিকারী দল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১০।  স্বার্থ একত্রীকরণকারী বলা হয় কাকে?       </a:t>
            </a:r>
          </a:p>
          <a:p>
            <a:pPr>
              <a:buNone/>
            </a:pP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ক।  রাজনৈতিক দলকে  </a:t>
            </a:r>
            <a:r>
              <a:rPr lang="bn-BD" sz="2400" b="1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খ।  চাপসৃষ্টিকারী গোষ্ঠীকে   গ।  জনগনকে   ঘ।  শিক্ষক সমাজকে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১১।   জনগন ও সরকারের মধ্যে সেতু বন্ধনের কাজ করে কোনটি?     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ক।  চাপসৃষ্টিকারী গোষ্ঠী</a:t>
            </a:r>
            <a:r>
              <a:rPr lang="bn-BD" sz="2400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খ। রাজনৈতিক দল  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গ।  সরকার   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ঘ। জনগণ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28756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জ্ঞান মুলক,অনুধাবন মুলক, প্রয়োগ মুলক প্রশ্ন </a:t>
            </a:r>
            <a:br>
              <a:rPr lang="bn-BD" sz="3600" dirty="0" smtClean="0">
                <a:latin typeface="Nikosh" pitchFamily="2" charset="0"/>
                <a:cs typeface="Nikosh" pitchFamily="2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১২।  প্রতিনিধিত্বমুলক গণতন্ত্রে বিকল্প সরকার বলা হয় কাকে?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সরকারি দলকে   খ।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সামরিক বাহিনীকে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গ। বিরোধী দলকে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 ঘ।  সচিবালয়কে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 ১৩।  রাজনৈতিক দলের অন্যতম প্রধান কাজ কি?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চাদাঁ ওঠানো 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খ। প্রার্থী মনোনয়ন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  দলের গুনকীর্তন করা  ঘ।  দলের স্বার্থ দেখা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১৪। 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ব্যক্তিস্বাধীনতার বিরোধী কোনটি ?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 দ্বিদলীয় ব্যবস্থা 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বহুদলীয় ব্যবস্থা  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একদলীয় ব্যবস্থা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গণতান্ত্রিক শাসনব্যবস্থা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১৫।  রাজনৈতিক জোট গড়ে ওঠার প্রবণতা দেখা যায় কি ধরনের শাসন ব্যবস্থায়?     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 দ্বিদলীয় ব্যবস্থা 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খ। বহুদলীয় ব্যবস্থা 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একদলীয় ব্যবস্থা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গণতান্ত্রিক শাসনব্যবস্থা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১৬।  রাজনৈতিক দল ও গণতন্ত্রের মধ্যে সম্পর্ক কিরুপ?        </a:t>
            </a:r>
          </a:p>
          <a:p>
            <a:pPr>
              <a:buNone/>
            </a:pPr>
            <a:r>
              <a:rPr lang="bn-BD" b="1" dirty="0" smtClean="0">
                <a:latin typeface="Nikosh" pitchFamily="2" charset="0"/>
                <a:cs typeface="Nikosh" pitchFamily="2" charset="0"/>
              </a:rPr>
              <a:t>ক।  ঘনিষ্ট সম্পর্ক  </a:t>
            </a:r>
            <a:r>
              <a:rPr lang="bn-BD" b="1" dirty="0" smtClean="0">
                <a:latin typeface="Times New Roman" pitchFamily="18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খ।  পরস্পর বিরোধী সম্পর্ক  গ। কোনো সম্পর্ক নেই   ঘ।  বৈরী সম্পর্ক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১৭।  রাজনৈতিক দল কাদের নিকট দলীয় কর্মসুচি উপস্থাপন করে?     </a:t>
            </a:r>
          </a:p>
          <a:p>
            <a:pPr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ক। শাসকের নিকট</a:t>
            </a:r>
            <a:r>
              <a:rPr lang="bn-BD" dirty="0" smtClean="0">
                <a:latin typeface="Times New Roman" pitchFamily="18" charset="0"/>
                <a:cs typeface="Nikosh" pitchFamily="2" charset="0"/>
              </a:rPr>
              <a:t>  </a:t>
            </a:r>
            <a:r>
              <a:rPr lang="bn-BD" b="1" dirty="0" smtClean="0">
                <a:latin typeface="Nikosh" pitchFamily="2" charset="0"/>
                <a:cs typeface="Nikosh" pitchFamily="2" charset="0"/>
              </a:rPr>
              <a:t>খ। নির্বাচকমন্ডলীর নিকট 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গ। নির্বাচনকারীর নিকট </a:t>
            </a:r>
            <a:r>
              <a:rPr lang="bn-BD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ঘ। নির্বাচকের নিকট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5257800" cy="304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শ্রেনীঃ একাদশ 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পৌরনীতি ও সুশাসন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সময়ঃ ৪৫ মিনিট                     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তারিখঃ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২৫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/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০৫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/২০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২০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                 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4572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পাঠ পরিচিতি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n-BD" sz="3600" dirty="0" smtClean="0">
                <a:latin typeface="Nikosh" pitchFamily="2" charset="0"/>
                <a:cs typeface="Nikosh" pitchFamily="2" charset="0"/>
              </a:rPr>
              <a:t>বহুপদি সমাপ্তিসুচক বহুনির্বাচনি প্রশ্ন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১৮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রাজনৈতিক দলকে আধুনিক গণতন্ত্রের প্রাণ বলা হয়। কারণ গণতন্ত্রের-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?</a:t>
            </a:r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মুলভিত্তি রাজনৈতিক দল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চালিকা শক্তি রাজনৈতিক দল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iii-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মুল লক্ষ্য রাজনৈতিক দল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---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নিচের কোনটি সঠিক?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ক- 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i 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   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খ-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ii        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        ঘ-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i, 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iii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১৯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যখন কিছু সংখ্যক মানুষ জাতীয় ও আ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র্ন্ত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জাতিক রাজনৈতিক বিষয়ে একমত পোষণ করে এবং নির্দিষ্ট কর্মসুচির ভিত্তিতে ঐক্যবদ্ধ হয় তখন কি সৃষ্টি হয়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?</a:t>
            </a:r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সামাজিক সংগঠন বা দল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রাজনৈতিক সংগঠন বা দল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iii-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আন্তর্জাতিক সংগঠন বা দল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--- নিচের কোনটি সঠিক?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 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ক-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ও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খ-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ঘ-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iii</a:t>
            </a: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২০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সম্মোহনী নেতৃত্বের অধিকারী হলেন- ?</a:t>
            </a:r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 মহাত্মা গান্ধী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জাতির জনক বঙ্গবন্ধু শেখ মুজিবুর রহমান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iii-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মওলানা ভাসানী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--- </a:t>
            </a:r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নিচের কোনটি সঠিক?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ক-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  খ-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ii  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 ঘ-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iii</a:t>
            </a: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২১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নেতার চরি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ত্রে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সততা ও দৃঢ়তা প্রয়োজন। এর ফলে জনগনের মধ্যে সৃষ্টি হয়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?</a:t>
            </a:r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শৃঙ্খলা বোধ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অনুগত্য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iii-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শ্রদ্ধা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--- নিচের কোনটি সঠিক? </a:t>
            </a:r>
          </a:p>
          <a:p>
            <a:pPr>
              <a:buNone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 ক-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খ-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ঘ-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iii</a:t>
            </a:r>
            <a:endParaRPr lang="bn-BD" sz="2400" b="1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২২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উপদলকে স্বার্থান্বেষী দল বলা হয়। কেননা উপদলের নিকট গৌণ হলো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?</a:t>
            </a:r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 দলীয় নীতি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ii-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দলীয় কর্মসুচি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iii-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ক্তি ও গোষ্ঠীস্বার্থ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--- নিচের কোনটি সঠিক? </a:t>
            </a:r>
          </a:p>
          <a:p>
            <a:pPr>
              <a:buNone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 ক-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latin typeface="Nikosh" pitchFamily="2" charset="0"/>
                <a:cs typeface="Nikosh" pitchFamily="2" charset="0"/>
              </a:rPr>
              <a:t>খ-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ও</a:t>
            </a:r>
            <a:r>
              <a:rPr lang="bn-BD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   ঘ-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iii</a:t>
            </a:r>
          </a:p>
          <a:p>
            <a:pPr>
              <a:buNone/>
            </a:pPr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n-I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উচ্চতর দক্ষতা ও  বহুপদী সমাপ্তি সুচক বহুর্নিবাচনী প্রশ্ন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আধুনিক গণতন্ত্র হলো পরোক্ষ বা প্রতিনিধিত্বমুলক গণতন্ত্র। জনগন প্রতিনিধি নির্বাচন করে তাদের মাধ্যমে পরোক্ষভাবে শাসন কাজে অংশগ্রহন করে। এই নির্বাচনকার্য সম্পন্ন হয় দলীয় ভিত্তিতে। গণতান্ত্রিক রাষ্ট্রগুলোতে দ্বি-দলীয় এবং বহু-দলীয় উভয় ব্যবস্থাই দেখা যায়। বাংলাদেশ, পাকিস্তান, ভারত প্রভৃতি রাষ্ট্রে কয়েকটি দল নিয়ে রাজনৈতিক জোট গঠনের প্রবণতা লক্ষ্য করা যায়। </a:t>
            </a:r>
          </a:p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২৩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নেতার সিদ্ধান্তের আলোচনা-সমালোচনা করা যায় কোন ধরনের নেতৃত্বে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bn-IN" sz="3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 সম্মোহনী নেতৃত্বে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ii-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 গণতান্ত্রিক নেতৃত্বে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iii-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সর্বাত্মকবাদী নেতৃত্বে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---     নিচের কোনটি সঠিক? </a:t>
            </a:r>
          </a:p>
          <a:p>
            <a:pPr>
              <a:buNone/>
            </a:pPr>
            <a:r>
              <a:rPr lang="bn-IN" sz="3600" dirty="0" smtClean="0">
                <a:latin typeface="Nikosh" pitchFamily="2" charset="0"/>
                <a:cs typeface="Nikosh" pitchFamily="2" charset="0"/>
              </a:rPr>
              <a:t> ক-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খ-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 ii </a:t>
            </a:r>
            <a:r>
              <a:rPr lang="bn-BD" sz="3600" b="1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     ঘ-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iii</a:t>
            </a:r>
          </a:p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২৪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কৃষ্ণাঙ্গ নেতা মার্টিন লুথার কিং তার বক্তব্য ও কর্মের দ্বারা পুরো আমেরিকার যুক্তরাষ্ট্রের কৃষ্ণাঙ্গদের মোহিত ও প্রভাবিত করেছিলেন। তার গুনকে বলা যাবে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bn-IN" sz="3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 সম্মোহনী নেতৃত্বে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ii-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 গণতান্ত্রিক নেতৃত্বে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iii-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সর্বাত্মকবাদী নেতৃত্বে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--- নিচের কোনটি সঠিক? </a:t>
            </a:r>
          </a:p>
          <a:p>
            <a:pPr>
              <a:buNone/>
            </a:pPr>
            <a:r>
              <a:rPr lang="bn-IN" sz="3600" b="1" dirty="0" smtClean="0">
                <a:latin typeface="Nikosh" pitchFamily="2" charset="0"/>
                <a:cs typeface="Nikosh" pitchFamily="2" charset="0"/>
              </a:rPr>
              <a:t>ক-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খ-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ii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   ঘ-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iii</a:t>
            </a:r>
            <a:endParaRPr lang="bn-BD" sz="3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২৫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 ইন্দিরা গান্ধির চরিত্রের মাধুর্য ও তেজস্বিতা তাকে অন্যান্য যে কোন নেতার চেয়ে পৃথক করেছিল। তার মধ্যে যে গুনটি ছিল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bn-IN" sz="36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 ব্যক্তিত্ব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ii-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 শিক্ষা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iii- </a:t>
            </a:r>
            <a:r>
              <a:rPr lang="bn-BD" sz="3600" dirty="0" smtClean="0">
                <a:latin typeface="Nikosh" pitchFamily="2" charset="0"/>
                <a:cs typeface="Nikosh" pitchFamily="2" charset="0"/>
              </a:rPr>
              <a:t>দৈহিক সৌন্দয্য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---     নিচের কোনটি সঠিক? </a:t>
            </a:r>
          </a:p>
          <a:p>
            <a:pPr>
              <a:buNone/>
            </a:pPr>
            <a:r>
              <a:rPr lang="bn-IN" sz="3600" b="1" dirty="0" smtClean="0">
                <a:latin typeface="Nikosh" pitchFamily="2" charset="0"/>
                <a:cs typeface="Nikosh" pitchFamily="2" charset="0"/>
              </a:rPr>
              <a:t> ক- 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i  </a:t>
            </a:r>
            <a:r>
              <a:rPr lang="bn-IN" sz="3600" b="1" dirty="0" smtClean="0">
                <a:latin typeface="Nikosh" pitchFamily="2" charset="0"/>
                <a:cs typeface="Nikosh" pitchFamily="2" charset="0"/>
              </a:rPr>
              <a:t>        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খ-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ii          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গ-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iii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        ঘ-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i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ii </a:t>
            </a:r>
            <a:r>
              <a:rPr lang="bn-IN" sz="3600" dirty="0" smtClean="0">
                <a:latin typeface="Nikosh" pitchFamily="2" charset="0"/>
                <a:cs typeface="Nikosh" pitchFamily="2" charset="0"/>
              </a:rPr>
              <a:t>ও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iii</a:t>
            </a:r>
          </a:p>
          <a:p>
            <a:pPr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30480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  সমাধান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810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১। খ  ২। গ  ৩। গ  ৪। ক  ৫। গ  ৬। গ  ৭। খ 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৮। ঘ  ৯। ক  ১০। ক  ১১। খ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১২। গ  ১৩। খ 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১৪। গ  ১৫। খ  ১৬। ক  ১৭। খ  ১৮।  ক  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১৯।  ক  ২০।  খ  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২১।  ঘ  ২২।  খ   ২৩।  খ  ২৪।  ক  ২৫। ক  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411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20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সুশাসন রক্ষায় সরকারের দায়িত্বশীলতা, জবাবদিহিতা ও স্বচ্ছতা নিশ্চিতকরণে চাপসৃষ্টিকারী গোষ্ঠীর  ভুমিকা আলোচনা কর?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2400" dirty="0">
                <a:latin typeface="Nikosh" pitchFamily="2" charset="0"/>
                <a:cs typeface="Nikosh" pitchFamily="2" charset="0"/>
              </a:rPr>
              <a:t>সহায়ক গ্রন্থ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/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প্রকাশনীঃ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পৌরনীতি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সুশাসনঃ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হাসান বুক হাউস, লেকচার প্রকাশনী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অক্ষরপত্র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প্রকাশনী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ব্যতিক্রম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ধারা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কাজল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ব্রাদার্স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লিমিটেড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31242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" pitchFamily="2" charset="0"/>
                <a:cs typeface="Nikosh" pitchFamily="2" charset="0"/>
              </a:rPr>
              <a:t>   বাড়ির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9800" y="381000"/>
            <a:ext cx="4114800" cy="1000125"/>
          </a:xfrm>
        </p:spPr>
        <p:txBody>
          <a:bodyPr>
            <a:normAutofit/>
          </a:bodyPr>
          <a:lstStyle/>
          <a:p>
            <a:pPr algn="ctr"/>
            <a:r>
              <a:rPr lang="bn-BD" sz="5400" dirty="0" smtClean="0">
                <a:latin typeface="Nikosh" pitchFamily="2" charset="0"/>
                <a:cs typeface="Nikosh" pitchFamily="2" charset="0"/>
              </a:rPr>
              <a:t>ধন্যবাদ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57400"/>
            <a:ext cx="7086600" cy="43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539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3429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>
                <a:latin typeface="Nikosh" pitchFamily="2" charset="0"/>
                <a:cs typeface="Nikosh" pitchFamily="2" charset="0"/>
              </a:rPr>
              <a:t>অ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ধ্যায়ঃ ৬   </a:t>
            </a:r>
          </a:p>
          <a:p>
            <a:pPr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আজকের পাঠ/পাঠ ঘোষনাঃ চাপসৃষ্টিকারী গোষ্ঠী, চাপসৃষ্টিকারী গোষ্ঠীর বৈশিষ্ট্য, রাজনৈতিক দল ও চাপসৃষ্টিকারী গোষ্ঠীর মধ্যে পার্থক্য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মুল শিরোনামঃ রাজনৈতিক দল, নেতৃত্ব ও সুশাসন  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p"/>
      <p:bldP spid="3" grpId="2" build="p"/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এসো</a:t>
            </a:r>
            <a:r>
              <a:rPr lang="en-US" dirty="0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বন্ধুরা</a:t>
            </a:r>
            <a:r>
              <a:rPr lang="en-US" dirty="0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আমার</a:t>
            </a:r>
            <a:r>
              <a:rPr lang="en-US" dirty="0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dirty="0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ক্লাস</a:t>
            </a:r>
            <a:r>
              <a:rPr lang="en-US" dirty="0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দেখ</a:t>
            </a:r>
            <a:r>
              <a:rPr lang="en-US" dirty="0" smtClean="0">
                <a:solidFill>
                  <a:srgbClr val="04617B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https://youtu.be/rdif_5NcRj0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8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71" y="1869745"/>
            <a:ext cx="3372703" cy="4496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14" y="1972102"/>
            <a:ext cx="4399835" cy="4394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609600"/>
            <a:ext cx="525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9925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6" grpId="2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6705600" cy="437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477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b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</a:b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3073482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1143000"/>
          </a:xfrm>
        </p:spPr>
        <p:txBody>
          <a:bodyPr/>
          <a:lstStyle/>
          <a:p>
            <a:pPr algn="ctr"/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endParaRPr lang="en-US" dirty="0"/>
          </a:p>
        </p:txBody>
      </p:sp>
      <p:pic>
        <p:nvPicPr>
          <p:cNvPr id="5" name="Content Placeholder 3" descr="Aristo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796" y="1447800"/>
            <a:ext cx="4525963" cy="4724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istot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57400"/>
            <a:ext cx="3658397" cy="4343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629400" cy="1143000"/>
          </a:xfrm>
        </p:spPr>
        <p:txBody>
          <a:bodyPr/>
          <a:lstStyle/>
          <a:p>
            <a:pPr algn="ctr"/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নিচের</a:t>
            </a: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 ছ</a:t>
            </a:r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বি গুলো লক্ষ্য করি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81200"/>
            <a:ext cx="3369855" cy="449314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</TotalTime>
  <Words>1647</Words>
  <Application>Microsoft Office PowerPoint</Application>
  <PresentationFormat>On-screen Show (4:3)</PresentationFormat>
  <Paragraphs>175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Concourse</vt:lpstr>
      <vt:lpstr>Theme1</vt:lpstr>
      <vt:lpstr>1_Theme1</vt:lpstr>
      <vt:lpstr>2_Theme1</vt:lpstr>
      <vt:lpstr>        শুভেচ্ছা/ স্বাগতম</vt:lpstr>
      <vt:lpstr>শিক্ষক পরিচিতি</vt:lpstr>
      <vt:lpstr>  পাঠ পরিচিতি</vt:lpstr>
      <vt:lpstr> মুল শিরোনামঃ রাজনৈতিক দল, নেতৃত্ব ও সুশাসন  </vt:lpstr>
      <vt:lpstr>এসো বন্ধুরা আমার একটি ভিডিও ক্লাস দেখ </vt:lpstr>
      <vt:lpstr>PowerPoint Presentation</vt:lpstr>
      <vt:lpstr>নিচের  ছবি গুলো লক্ষ্য করি  </vt:lpstr>
      <vt:lpstr>নিচের  ছবি গুলো লক্ষ্য করি</vt:lpstr>
      <vt:lpstr>নিচের  ছবি গুলো লক্ষ্য করি</vt:lpstr>
      <vt:lpstr>নিচের  ছবি গুলো লক্ষ্য করি</vt:lpstr>
      <vt:lpstr>নিচের  ছবি গুলো লক্ষ্য করি</vt:lpstr>
      <vt:lpstr>নিচের  ছবি গুলো লক্ষ্য করি</vt:lpstr>
      <vt:lpstr>প্রারম্ভিক বক্তব্য</vt:lpstr>
      <vt:lpstr>   শিখন ফল </vt:lpstr>
      <vt:lpstr> শিখন ফলের আলোকে প্রশ্ন  </vt:lpstr>
      <vt:lpstr>   একক কাজের প্রশ্ন</vt:lpstr>
      <vt:lpstr>একক কাজের সমাধান</vt:lpstr>
      <vt:lpstr>জোড়ায় কাজ</vt:lpstr>
      <vt:lpstr>PowerPoint Presentation</vt:lpstr>
      <vt:lpstr>   জোড়ায় কাজের প্রশ্ন</vt:lpstr>
      <vt:lpstr>জোড়ায় কাজের সমাধান</vt:lpstr>
      <vt:lpstr>দলীয় কাজ</vt:lpstr>
      <vt:lpstr>দলীয় কাজ</vt:lpstr>
      <vt:lpstr>PowerPoint Presentation</vt:lpstr>
      <vt:lpstr>     দলীয় কাজের প্রশ্ন </vt:lpstr>
      <vt:lpstr>দলীয় কাজের সমাধান </vt:lpstr>
      <vt:lpstr>মুল্যায়ন</vt:lpstr>
      <vt:lpstr>জ্ঞান মুলক,অনুধাবন মুলক, প্রয়োগ মুলক প্রশ্ন   </vt:lpstr>
      <vt:lpstr>জ্ঞান মুলক,অনুধাবন মুলক, প্রয়োগ মুলক প্রশ্ন  </vt:lpstr>
      <vt:lpstr>বহুপদি সমাপ্তিসুচক বহুনির্বাচনি প্রশ্ন</vt:lpstr>
      <vt:lpstr>উচ্চতর দক্ষতা ও  বহুপদী সমাপ্তি সুচক বহুর্নিবাচনী প্রশ্ন </vt:lpstr>
      <vt:lpstr>     সমাধান</vt:lpstr>
      <vt:lpstr>   বাড়ির কাজ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শুভেচ্ছা / স্বাগতম</dc:title>
  <dc:creator>USER</dc:creator>
  <cp:lastModifiedBy>Windows User</cp:lastModifiedBy>
  <cp:revision>35</cp:revision>
  <dcterms:created xsi:type="dcterms:W3CDTF">2006-08-16T00:00:00Z</dcterms:created>
  <dcterms:modified xsi:type="dcterms:W3CDTF">2020-09-09T10:48:17Z</dcterms:modified>
</cp:coreProperties>
</file>