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3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User" initials="WU" lastIdx="2" clrIdx="0">
    <p:extLst>
      <p:ext uri="{19B8F6BF-5375-455C-9EA6-DF929625EA0E}">
        <p15:presenceInfo xmlns="" xmlns:p15="http://schemas.microsoft.com/office/powerpoint/2012/main" userId="Windows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0B0F"/>
    <a:srgbClr val="A85454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6517-5C2C-4E02-8369-F1A04B10D991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4735A-79FD-4665-B3AE-3B98CC7CE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574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6517-5C2C-4E02-8369-F1A04B10D991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4735A-79FD-4665-B3AE-3B98CC7CE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460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6517-5C2C-4E02-8369-F1A04B10D991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4735A-79FD-4665-B3AE-3B98CC7CE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499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6517-5C2C-4E02-8369-F1A04B10D991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4735A-79FD-4665-B3AE-3B98CC7CE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668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6517-5C2C-4E02-8369-F1A04B10D991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4735A-79FD-4665-B3AE-3B98CC7CE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163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6517-5C2C-4E02-8369-F1A04B10D991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4735A-79FD-4665-B3AE-3B98CC7CE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480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6517-5C2C-4E02-8369-F1A04B10D991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4735A-79FD-4665-B3AE-3B98CC7CE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27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6517-5C2C-4E02-8369-F1A04B10D991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4735A-79FD-4665-B3AE-3B98CC7CE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099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6517-5C2C-4E02-8369-F1A04B10D991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4735A-79FD-4665-B3AE-3B98CC7CE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704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6517-5C2C-4E02-8369-F1A04B10D991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4735A-79FD-4665-B3AE-3B98CC7CE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481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6517-5C2C-4E02-8369-F1A04B10D991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4735A-79FD-4665-B3AE-3B98CC7CE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006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D6517-5C2C-4E02-8369-F1A04B10D991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4735A-79FD-4665-B3AE-3B98CC7CE2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166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291840" y="216408"/>
            <a:ext cx="3087131" cy="890016"/>
          </a:xfrm>
          <a:prstGeom prst="roundRect">
            <a:avLst/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/>
          </a:p>
        </p:txBody>
      </p:sp>
      <p:sp>
        <p:nvSpPr>
          <p:cNvPr id="11" name="Subtitle 42">
            <a:extLst>
              <a:ext uri="{FF2B5EF4-FFF2-40B4-BE49-F238E27FC236}">
                <a16:creationId xmlns:a16="http://schemas.microsoft.com/office/drawing/2014/main" xmlns="" id="{1EB16327-F9E7-4A14-97F5-1D018945AD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1896" y="3749040"/>
            <a:ext cx="3496056" cy="568616"/>
          </a:xfrm>
          <a:noFill/>
        </p:spPr>
        <p:txBody>
          <a:bodyPr anchor="ctr">
            <a:noAutofit/>
          </a:bodyPr>
          <a:lstStyle/>
          <a:p>
            <a:pPr>
              <a:lnSpc>
                <a:spcPct val="120000"/>
              </a:lnSpc>
            </a:pP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মিলন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1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Subtitle 42">
            <a:extLst>
              <a:ext uri="{FF2B5EF4-FFF2-40B4-BE49-F238E27FC236}">
                <a16:creationId xmlns:a16="http://schemas.microsoft.com/office/drawing/2014/main" xmlns="" id="{1EB16327-F9E7-4A14-97F5-1D018945ADC9}"/>
              </a:ext>
            </a:extLst>
          </p:cNvPr>
          <p:cNvSpPr txBox="1">
            <a:spLocks/>
          </p:cNvSpPr>
          <p:nvPr/>
        </p:nvSpPr>
        <p:spPr>
          <a:xfrm>
            <a:off x="552090" y="4882550"/>
            <a:ext cx="7565365" cy="7591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শহীদ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আবদুর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রব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সেরনিয়াবাত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মাধ্যমিক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বরিশাল</a:t>
            </a:r>
            <a:endParaRPr lang="en-US" sz="28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Subtitle 42">
            <a:extLst>
              <a:ext uri="{FF2B5EF4-FFF2-40B4-BE49-F238E27FC236}">
                <a16:creationId xmlns:a16="http://schemas.microsoft.com/office/drawing/2014/main" xmlns="" id="{1EB16327-F9E7-4A14-97F5-1D018945ADC9}"/>
              </a:ext>
            </a:extLst>
          </p:cNvPr>
          <p:cNvSpPr txBox="1">
            <a:spLocks/>
          </p:cNvSpPr>
          <p:nvPr/>
        </p:nvSpPr>
        <p:spPr>
          <a:xfrm>
            <a:off x="4727275" y="2107693"/>
            <a:ext cx="3886518" cy="60962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৮ম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endParaRPr lang="en-US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334772" y="3179937"/>
            <a:ext cx="4469645" cy="140438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বানান</a:t>
            </a:r>
            <a:r>
              <a:rPr lang="en-US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5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পর্ব</a:t>
            </a:r>
            <a:r>
              <a:rPr lang="en-US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</a:t>
            </a:r>
            <a:endParaRPr lang="en-US" sz="54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798" y="1356713"/>
            <a:ext cx="1876964" cy="2111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344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build="p"/>
      <p:bldP spid="12" grpId="0"/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57188" y="707232"/>
            <a:ext cx="8236745" cy="1543050"/>
          </a:xfrm>
          <a:prstGeom prst="rect">
            <a:avLst/>
          </a:prstGeom>
          <a:solidFill>
            <a:srgbClr val="92D050"/>
          </a:soli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২.বর্তমান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কালের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অনুজ্ঞার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সামান্যরূপে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পদান্তে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ও-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চলো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লেখো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খেলো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প্রভৃতি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57187" y="2709865"/>
            <a:ext cx="8236745" cy="1543050"/>
          </a:xfrm>
          <a:prstGeom prst="rect">
            <a:avLst/>
          </a:prstGeom>
          <a:solidFill>
            <a:srgbClr val="92D050"/>
          </a:soli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৩. ‘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আনো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প্রত্যায়ন্ত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ও-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করানো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খাওয়ানো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দেখানো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প্রভৃতি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112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57224" y="511973"/>
            <a:ext cx="7943852" cy="1543050"/>
          </a:xfrm>
          <a:prstGeom prst="rect">
            <a:avLst/>
          </a:prstGeom>
          <a:solidFill>
            <a:srgbClr val="92D050"/>
          </a:soli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৪.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উচ্চারণ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বিভ্রান্তির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সুযোগ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থাকলে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বিশেষ্য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বিশেষণ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অব্যয়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ও-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আবশ্যক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GB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57223" y="2678910"/>
            <a:ext cx="8043865" cy="2750340"/>
          </a:xfrm>
          <a:prstGeom prst="rect">
            <a:avLst/>
          </a:prstGeom>
          <a:solidFill>
            <a:srgbClr val="92D050"/>
          </a:soli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</a:p>
          <a:p>
            <a:pPr algn="just"/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কাল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কালো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কৃষ্ণবর্ণ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just"/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 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বহুর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just"/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ভাল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কপাল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 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উত্তম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GB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14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Diagonal Corner Rectangle 2"/>
          <p:cNvSpPr/>
          <p:nvPr/>
        </p:nvSpPr>
        <p:spPr>
          <a:xfrm>
            <a:off x="628650" y="828676"/>
            <a:ext cx="7950995" cy="107156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rgbClr val="010B0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গ. </a:t>
            </a:r>
            <a:r>
              <a:rPr lang="en-US" sz="6000" dirty="0" err="1">
                <a:solidFill>
                  <a:srgbClr val="010B0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বানানে</a:t>
            </a:r>
            <a:r>
              <a:rPr lang="en-US" sz="6000" dirty="0">
                <a:solidFill>
                  <a:srgbClr val="010B0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010B0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বিসর্গ</a:t>
            </a:r>
            <a:r>
              <a:rPr lang="en-US" sz="6000" dirty="0">
                <a:solidFill>
                  <a:srgbClr val="010B0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6000" dirty="0" err="1">
                <a:solidFill>
                  <a:srgbClr val="010B0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6000" dirty="0">
                <a:solidFill>
                  <a:srgbClr val="010B0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010B0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6000" dirty="0">
                <a:solidFill>
                  <a:srgbClr val="010B0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6000" dirty="0">
              <a:ln w="0">
                <a:solidFill>
                  <a:srgbClr val="A85454"/>
                </a:solidFill>
              </a:ln>
              <a:solidFill>
                <a:srgbClr val="010B0F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28650" y="2507457"/>
            <a:ext cx="7950995" cy="1543050"/>
          </a:xfrm>
          <a:prstGeom prst="rect">
            <a:avLst/>
          </a:prstGeom>
          <a:solidFill>
            <a:srgbClr val="92D050"/>
          </a:soli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১.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পদান্তে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10B0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বিসর্গ</a:t>
            </a:r>
            <a:r>
              <a:rPr lang="en-US" sz="4000" dirty="0">
                <a:solidFill>
                  <a:srgbClr val="010B0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10B0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>
                <a:solidFill>
                  <a:srgbClr val="010B0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10B0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000" dirty="0">
                <a:solidFill>
                  <a:srgbClr val="010B0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10B0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থাকবে</a:t>
            </a:r>
            <a:r>
              <a:rPr lang="en-US" sz="4000" dirty="0">
                <a:solidFill>
                  <a:srgbClr val="010B0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10B0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000" dirty="0">
                <a:solidFill>
                  <a:srgbClr val="010B0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4000" dirty="0">
                <a:solidFill>
                  <a:srgbClr val="010B0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ক্রমশ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দ্বিতীয়ত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প্রথমত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বস্তুত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মূলত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প্রভৃতি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28650" y="4657726"/>
            <a:ext cx="7950995" cy="1543050"/>
          </a:xfrm>
          <a:prstGeom prst="rect">
            <a:avLst/>
          </a:prstGeom>
          <a:solidFill>
            <a:srgbClr val="92D050"/>
          </a:soli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পদমধ্যস্থ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10B0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বিসর্গ</a:t>
            </a:r>
            <a:r>
              <a:rPr lang="en-US" sz="4000" dirty="0">
                <a:solidFill>
                  <a:srgbClr val="010B0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10B0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>
                <a:solidFill>
                  <a:srgbClr val="010B0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10B0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000" dirty="0">
                <a:solidFill>
                  <a:srgbClr val="010B0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10B0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থাকবে</a:t>
            </a:r>
            <a:r>
              <a:rPr lang="en-US" sz="4000" dirty="0">
                <a:solidFill>
                  <a:srgbClr val="010B0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4000" dirty="0">
                <a:solidFill>
                  <a:srgbClr val="010B0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অন্তঃস্থ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দুঃখ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নিঃশব্দ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স্বতঃস্ফূর্ত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প্রভৃতি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7814" y="0"/>
            <a:ext cx="2318146" cy="2507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113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700087" y="528638"/>
            <a:ext cx="7786687" cy="1543050"/>
          </a:xfrm>
          <a:prstGeom prst="rect">
            <a:avLst/>
          </a:prstGeom>
          <a:solidFill>
            <a:srgbClr val="92D050"/>
          </a:soli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৩.অভিধানসিদ্ধ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পদমধ্যস্থ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10B0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বিসর্গ</a:t>
            </a:r>
            <a:r>
              <a:rPr lang="en-US" sz="4000" dirty="0">
                <a:solidFill>
                  <a:srgbClr val="010B0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10B0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বর্জনীয়</a:t>
            </a:r>
            <a:r>
              <a:rPr lang="en-US" sz="4000" dirty="0">
                <a:solidFill>
                  <a:srgbClr val="010B0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4000" dirty="0">
                <a:solidFill>
                  <a:srgbClr val="010B0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দুস্থ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নিশ্বাস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নিস্পৃহ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বহিস্থ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প্রভৃতি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700087" y="2741772"/>
            <a:ext cx="7786688" cy="107156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solidFill>
                  <a:srgbClr val="010B0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বানানে</a:t>
            </a:r>
            <a:r>
              <a:rPr lang="en-US" sz="5400" dirty="0">
                <a:solidFill>
                  <a:srgbClr val="010B0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10B0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বিসর্গ</a:t>
            </a:r>
            <a:r>
              <a:rPr lang="en-US" sz="5400" dirty="0">
                <a:solidFill>
                  <a:srgbClr val="010B0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10B0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রেফ</a:t>
            </a:r>
            <a:r>
              <a:rPr lang="en-US" sz="5400" dirty="0">
                <a:solidFill>
                  <a:srgbClr val="010B0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5400" dirty="0" err="1">
                <a:solidFill>
                  <a:srgbClr val="010B0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5400" dirty="0">
                <a:solidFill>
                  <a:srgbClr val="010B0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010B0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5400" dirty="0">
                <a:solidFill>
                  <a:srgbClr val="010B0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5400" dirty="0">
              <a:ln w="0">
                <a:solidFill>
                  <a:srgbClr val="A85454"/>
                </a:solidFill>
              </a:ln>
              <a:solidFill>
                <a:srgbClr val="010B0F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96" y="2858955"/>
            <a:ext cx="912615" cy="1708725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700087" y="4483418"/>
            <a:ext cx="7786687" cy="1543050"/>
          </a:xfrm>
          <a:prstGeom prst="rect">
            <a:avLst/>
          </a:prstGeom>
          <a:solidFill>
            <a:srgbClr val="92D050"/>
          </a:soli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রেফ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কোথোও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তৎসম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অতৎসম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ব্যঞ্জনবর্ণের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দ্বিত্ব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>
                <a:solidFill>
                  <a:srgbClr val="010B0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কর্জ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কার্যালয়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কীর্তনখোলা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প্রভৃতি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419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Diagonal Corner Rectangle 2"/>
          <p:cNvSpPr/>
          <p:nvPr/>
        </p:nvSpPr>
        <p:spPr>
          <a:xfrm>
            <a:off x="714375" y="170022"/>
            <a:ext cx="7715250" cy="107156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solidFill>
                  <a:srgbClr val="010B0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বানানে</a:t>
            </a:r>
            <a:r>
              <a:rPr lang="en-US" sz="6000" dirty="0">
                <a:solidFill>
                  <a:srgbClr val="010B0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en-US" sz="6000" dirty="0" err="1">
                <a:solidFill>
                  <a:srgbClr val="010B0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6000" dirty="0">
                <a:solidFill>
                  <a:srgbClr val="010B0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010B0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6000" dirty="0">
                <a:solidFill>
                  <a:srgbClr val="010B0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6000" dirty="0">
              <a:ln w="0">
                <a:solidFill>
                  <a:srgbClr val="A85454"/>
                </a:solidFill>
              </a:ln>
              <a:solidFill>
                <a:srgbClr val="010B0F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781" y="58186"/>
            <a:ext cx="1295234" cy="1295234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14376" y="1465256"/>
            <a:ext cx="7715249" cy="2484560"/>
          </a:xfrm>
          <a:prstGeom prst="rect">
            <a:avLst/>
          </a:prstGeom>
          <a:solidFill>
            <a:srgbClr val="92D050"/>
          </a:soli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 algn="just">
              <a:buAutoNum type="arabicPeriod"/>
            </a:pP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সন্ধিতে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তৎসম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ম্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থাকলে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ক-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বর্গের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পূর্বে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ম্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স্থানে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ং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অহংকার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অহম্+কার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),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কিংকর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  </a:t>
            </a:r>
          </a:p>
          <a:p>
            <a:pPr algn="just"/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সংগীত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সংঘাত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প্রভৃতি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14375" y="4355544"/>
            <a:ext cx="7715250" cy="2078832"/>
          </a:xfrm>
          <a:prstGeom prst="rect">
            <a:avLst/>
          </a:prstGeom>
          <a:solidFill>
            <a:srgbClr val="92D050"/>
          </a:soli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উপর্যুক্ত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নিয়মে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সন্ধিজাত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যুক্তব্যঞ্জনে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ক-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বর্গের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পূর্বে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ম্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স্থানে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ঙ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আকাঙ্ক্ষা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উচ্ছৃঙ্খল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শিক্ষাঙ্গন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সঙ্গী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প্রভৃতি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1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57213" y="932259"/>
            <a:ext cx="7879556" cy="2078832"/>
          </a:xfrm>
          <a:prstGeom prst="rect">
            <a:avLst/>
          </a:prstGeom>
          <a:solidFill>
            <a:srgbClr val="92D050"/>
          </a:soli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৩.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প্রত্যয়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বিভক্তিহীন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আড়ং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ঠ্যাং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ফড়িং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প্রভৃতি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5775" y="1262081"/>
            <a:ext cx="730237" cy="730237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57213" y="3477433"/>
            <a:ext cx="7879556" cy="2078832"/>
          </a:xfrm>
          <a:prstGeom prst="rect">
            <a:avLst/>
          </a:prstGeom>
          <a:solidFill>
            <a:srgbClr val="92D050"/>
          </a:soli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৪.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অনুস্বারযুক্ত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প্রত্যয়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বিভক্তি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স্বরবর্ণ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স্থলে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ঙ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আড়ঙে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ঢঙে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রঙিন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রাঙিয়ে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প্রভৃতি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3372" y="4145980"/>
            <a:ext cx="741738" cy="741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61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Callout 2"/>
          <p:cNvSpPr/>
          <p:nvPr/>
        </p:nvSpPr>
        <p:spPr>
          <a:xfrm>
            <a:off x="2757488" y="414338"/>
            <a:ext cx="3729038" cy="2128837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GB" sz="6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ound Diagonal Corner Rectangle 9"/>
          <p:cNvSpPr/>
          <p:nvPr/>
        </p:nvSpPr>
        <p:spPr>
          <a:xfrm>
            <a:off x="592932" y="2786063"/>
            <a:ext cx="8058150" cy="3629025"/>
          </a:xfrm>
          <a:prstGeom prst="round2Diag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বানান</a:t>
            </a:r>
            <a:r>
              <a:rPr lang="en-US" sz="8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শুদ্ধ</a:t>
            </a:r>
            <a:r>
              <a:rPr lang="en-US" sz="8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8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8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</a:p>
          <a:p>
            <a:pPr algn="ctr"/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আকাঙ্খা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অটবী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প্রথমতঃ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হিজরী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ইরাকী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বিদূষী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নিশব্দ,কিংবদন্তী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5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রঙ</a:t>
            </a:r>
            <a:endParaRPr lang="en-GB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3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ave 2"/>
          <p:cNvSpPr/>
          <p:nvPr/>
        </p:nvSpPr>
        <p:spPr>
          <a:xfrm>
            <a:off x="257175" y="964407"/>
            <a:ext cx="8715375" cy="4929187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9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GB" sz="239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669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xit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500" tmFilter="0,0; .5, 0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3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945" y="3783518"/>
            <a:ext cx="2625801" cy="26258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2193" y="3794167"/>
            <a:ext cx="2604505" cy="260450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87" y="3751295"/>
            <a:ext cx="2647377" cy="264737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1743" y="612787"/>
            <a:ext cx="2584955" cy="258495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945" y="505632"/>
            <a:ext cx="2606724" cy="279926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86" y="481545"/>
            <a:ext cx="2651586" cy="2847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589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Sequential Access Storage 5"/>
          <p:cNvSpPr/>
          <p:nvPr/>
        </p:nvSpPr>
        <p:spPr>
          <a:xfrm>
            <a:off x="116007" y="99879"/>
            <a:ext cx="3398292" cy="1991641"/>
          </a:xfrm>
          <a:prstGeom prst="flowChartMagneticTap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endParaRPr lang="en-GB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lowchart: Sequential Access Storage 6"/>
          <p:cNvSpPr/>
          <p:nvPr/>
        </p:nvSpPr>
        <p:spPr>
          <a:xfrm>
            <a:off x="4901822" y="99879"/>
            <a:ext cx="3507056" cy="1991641"/>
          </a:xfrm>
          <a:prstGeom prst="flowChartMagneticTap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endParaRPr lang="en-GB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lowchart: Sequential Access Storage 7"/>
          <p:cNvSpPr/>
          <p:nvPr/>
        </p:nvSpPr>
        <p:spPr>
          <a:xfrm>
            <a:off x="150125" y="2305540"/>
            <a:ext cx="3398293" cy="2100823"/>
          </a:xfrm>
          <a:prstGeom prst="flowChartMagneticTap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বিদুষী</a:t>
            </a:r>
            <a:endParaRPr lang="en-GB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Flowchart: Sequential Access Storage 8"/>
          <p:cNvSpPr/>
          <p:nvPr/>
        </p:nvSpPr>
        <p:spPr>
          <a:xfrm>
            <a:off x="5340825" y="2378748"/>
            <a:ext cx="3325504" cy="2027615"/>
          </a:xfrm>
          <a:prstGeom prst="flowChartMagneticTap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কালো</a:t>
            </a:r>
            <a:endParaRPr lang="en-GB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Flowchart: Sequential Access Storage 9"/>
          <p:cNvSpPr/>
          <p:nvPr/>
        </p:nvSpPr>
        <p:spPr>
          <a:xfrm>
            <a:off x="267270" y="4532605"/>
            <a:ext cx="3281148" cy="2053988"/>
          </a:xfrm>
          <a:prstGeom prst="flowChartMagneticTap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বিদূষণ</a:t>
            </a:r>
            <a:endParaRPr lang="en-GB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Flowchart: Sequential Access Storage 10"/>
          <p:cNvSpPr/>
          <p:nvPr/>
        </p:nvSpPr>
        <p:spPr>
          <a:xfrm>
            <a:off x="5340825" y="4673631"/>
            <a:ext cx="3325504" cy="1912961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নিঃশব্দ</a:t>
            </a:r>
            <a:endParaRPr lang="en-GB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904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181" y="529135"/>
            <a:ext cx="3333750" cy="503225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72" y="529135"/>
            <a:ext cx="5215728" cy="5032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771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00025" y="485775"/>
            <a:ext cx="8658225" cy="4786313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বানান</a:t>
            </a:r>
            <a:r>
              <a:rPr lang="en-US" sz="9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</a:p>
          <a:p>
            <a:pPr algn="ctr"/>
            <a:r>
              <a:rPr lang="en-US" sz="6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বানানের</a:t>
            </a:r>
            <a:r>
              <a:rPr lang="en-US" sz="6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lang="en-US" sz="6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6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endParaRPr lang="en-GB" sz="6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38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5" y="1800225"/>
            <a:ext cx="7915275" cy="4043363"/>
          </a:xfrm>
          <a:solidFill>
            <a:srgbClr val="92D050"/>
          </a:solidFill>
          <a:ln w="3175">
            <a:solidFill>
              <a:srgbClr val="0070C0"/>
            </a:solidFill>
          </a:ln>
        </p:spPr>
        <p:txBody>
          <a:bodyPr>
            <a:noAutofit/>
          </a:bodyPr>
          <a:lstStyle/>
          <a:p>
            <a:pPr algn="just"/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১.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যেসব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ত‍ৎ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বানানে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হ্রস্ব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দীর্ঘ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উভয়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স্বর</a:t>
            </a:r>
            <a:r>
              <a:rPr lang="en-US" sz="4800" dirty="0">
                <a:ln w="0">
                  <a:solidFill>
                    <a:srgbClr val="A85454"/>
                  </a:solidFill>
                </a:ln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 ই ঈ উ ঊ )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অভিধানসিদ্ধ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সেক্ষেত্রে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অতৎসম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তদ্ভব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দেশি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বিদেশি,মিশ্র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বানানে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শুধু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হ্রস্বস্বর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(ই উ)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GB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657225" y="128588"/>
            <a:ext cx="7915275" cy="107156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rgbClr val="010B0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ক. </a:t>
            </a:r>
            <a:r>
              <a:rPr lang="en-US" sz="6000" dirty="0" err="1">
                <a:solidFill>
                  <a:srgbClr val="010B0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বানানে</a:t>
            </a:r>
            <a:r>
              <a:rPr lang="en-US" sz="6000" dirty="0">
                <a:solidFill>
                  <a:srgbClr val="010B0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ই ঈ উ ঊ </a:t>
            </a:r>
            <a:r>
              <a:rPr lang="en-US" sz="6000" dirty="0" err="1">
                <a:solidFill>
                  <a:srgbClr val="010B0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6000" dirty="0">
                <a:solidFill>
                  <a:srgbClr val="010B0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010B0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endParaRPr lang="en-GB" sz="6000" dirty="0">
              <a:ln w="0">
                <a:solidFill>
                  <a:srgbClr val="A85454"/>
                </a:solidFill>
              </a:ln>
              <a:solidFill>
                <a:srgbClr val="010B0F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5405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358" y="1287662"/>
            <a:ext cx="8172453" cy="1543050"/>
          </a:xfrm>
          <a:solidFill>
            <a:srgbClr val="92D050"/>
          </a:solidFill>
        </p:spPr>
        <p:txBody>
          <a:bodyPr>
            <a:noAutofit/>
          </a:bodyPr>
          <a:lstStyle/>
          <a:p>
            <a:pPr algn="just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অঙ্গুরি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ভ্রু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অটবি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কুটির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কিংবদন্তি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দেশি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বিদেশি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সারণি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গ্রন্থাবলি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আশিস্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পদবি</a:t>
            </a:r>
            <a:endParaRPr lang="en-GB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Pentagon 2"/>
          <p:cNvSpPr/>
          <p:nvPr/>
        </p:nvSpPr>
        <p:spPr>
          <a:xfrm>
            <a:off x="614359" y="112069"/>
            <a:ext cx="4557712" cy="628649"/>
          </a:xfrm>
          <a:prstGeom prst="homePlate">
            <a:avLst/>
          </a:prstGeom>
          <a:solidFill>
            <a:srgbClr val="00206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ত‍ৎ</a:t>
            </a:r>
            <a:r>
              <a:rPr lang="en-US" sz="60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</a:t>
            </a:r>
            <a:r>
              <a:rPr lang="en-US" sz="6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</a:t>
            </a:r>
            <a:endParaRPr lang="en-GB" sz="6000" dirty="0">
              <a:ln w="0">
                <a:solidFill>
                  <a:srgbClr val="A85454"/>
                </a:solidFill>
              </a:ln>
              <a:solidFill>
                <a:srgbClr val="00B0F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Pentagon 3"/>
          <p:cNvSpPr/>
          <p:nvPr/>
        </p:nvSpPr>
        <p:spPr>
          <a:xfrm>
            <a:off x="614359" y="3295951"/>
            <a:ext cx="4557712" cy="635794"/>
          </a:xfrm>
          <a:prstGeom prst="homePlate">
            <a:avLst/>
          </a:prstGeom>
          <a:solidFill>
            <a:srgbClr val="00206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</a:t>
            </a:r>
            <a:r>
              <a:rPr lang="en-US" sz="6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‍ৎ</a:t>
            </a:r>
            <a:r>
              <a:rPr lang="en-US" sz="60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</a:t>
            </a:r>
            <a:r>
              <a:rPr lang="en-US" sz="6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</a:t>
            </a:r>
            <a:endParaRPr lang="en-GB" sz="6000" dirty="0">
              <a:ln w="0">
                <a:solidFill>
                  <a:srgbClr val="A85454"/>
                </a:solidFill>
              </a:ln>
              <a:solidFill>
                <a:srgbClr val="00B0F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42926" y="4229100"/>
            <a:ext cx="8243886" cy="1710934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আপিল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আলমারি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কারিগরি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সুন্নি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জানুয়ারি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লাইব্রেরি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বাঙালি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নার্সারি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ভুতুরে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উর্দু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জরুরি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247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2" y="1714503"/>
            <a:ext cx="8115301" cy="1543050"/>
          </a:xfrm>
          <a:solidFill>
            <a:srgbClr val="92D050"/>
          </a:solidFill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pPr algn="just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অভিনেত্রী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বিদুষী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শ্রীমতী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নারী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পিশাচী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চতুর্দশী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কিশোরী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মাতামহী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হৈমন্তী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হরিণী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প্রভৃতি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Pentagon 2"/>
          <p:cNvSpPr/>
          <p:nvPr/>
        </p:nvSpPr>
        <p:spPr>
          <a:xfrm>
            <a:off x="442912" y="442914"/>
            <a:ext cx="8258176" cy="985838"/>
          </a:xfrm>
          <a:prstGeom prst="homePlate">
            <a:avLst/>
          </a:prstGeom>
          <a:solidFill>
            <a:srgbClr val="00206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en-US" sz="40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lang="en-US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স্ত্রীবাচক</a:t>
            </a:r>
            <a:r>
              <a:rPr lang="en-US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ঈ – </a:t>
            </a:r>
            <a:r>
              <a:rPr lang="en-US" sz="40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GB" sz="4000" dirty="0">
              <a:ln w="0">
                <a:solidFill>
                  <a:srgbClr val="A85454"/>
                </a:solidFill>
              </a:ln>
              <a:solidFill>
                <a:srgbClr val="00B0F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Pentagon 3"/>
          <p:cNvSpPr/>
          <p:nvPr/>
        </p:nvSpPr>
        <p:spPr>
          <a:xfrm>
            <a:off x="442911" y="3543305"/>
            <a:ext cx="8115301" cy="1257294"/>
          </a:xfrm>
          <a:prstGeom prst="homePlate">
            <a:avLst/>
          </a:prstGeom>
          <a:solidFill>
            <a:srgbClr val="00206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৩. </a:t>
            </a:r>
            <a:r>
              <a:rPr lang="en-US" sz="44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ভাষাও</a:t>
            </a:r>
            <a:r>
              <a:rPr lang="en-US" sz="4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জাতির</a:t>
            </a:r>
            <a:r>
              <a:rPr lang="en-US" sz="4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নামের</a:t>
            </a:r>
            <a:r>
              <a:rPr lang="en-US" sz="4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ই </a:t>
            </a:r>
            <a:r>
              <a:rPr lang="en-US" sz="44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4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GB" sz="4400" dirty="0">
              <a:ln w="0">
                <a:solidFill>
                  <a:srgbClr val="A85454"/>
                </a:solidFill>
              </a:ln>
              <a:solidFill>
                <a:srgbClr val="00B0F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42912" y="5086351"/>
            <a:ext cx="8115302" cy="154305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আরবি,ইংরেজি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ইরাকি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নেপালি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তুর্কি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আফগানি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প্রভৃতি</a:t>
            </a:r>
            <a:endParaRPr lang="en-GB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761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571500" y="171450"/>
            <a:ext cx="8158164" cy="1414463"/>
          </a:xfrm>
          <a:prstGeom prst="homePlate">
            <a:avLst/>
          </a:prstGeom>
          <a:solidFill>
            <a:srgbClr val="00206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৪. </a:t>
            </a:r>
            <a:r>
              <a:rPr lang="en-US" sz="4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বিশেষণবাচক</a:t>
            </a:r>
            <a:r>
              <a:rPr lang="en-US" sz="4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‌‘</a:t>
            </a:r>
            <a:r>
              <a:rPr lang="en-US" sz="4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আলি</a:t>
            </a:r>
            <a:r>
              <a:rPr lang="en-US" sz="4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4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প্রত্যয়যুক্ত</a:t>
            </a:r>
            <a:r>
              <a:rPr lang="en-US" sz="4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</a:t>
            </a:r>
            <a:r>
              <a:rPr lang="en-US" sz="4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ই </a:t>
            </a:r>
            <a:r>
              <a:rPr lang="en-US" sz="4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4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GB" sz="4800" dirty="0">
              <a:ln w="0">
                <a:solidFill>
                  <a:srgbClr val="A85454"/>
                </a:solidFill>
              </a:ln>
              <a:solidFill>
                <a:srgbClr val="00B0F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71500" y="1907382"/>
            <a:ext cx="7843837" cy="1543050"/>
          </a:xfrm>
          <a:prstGeom prst="rect">
            <a:avLst/>
          </a:prstGeom>
          <a:solidFill>
            <a:srgbClr val="92D050"/>
          </a:soli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চৈতালি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পুবালি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মিতালি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সোনালি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রুপালি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বর্ণালি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মেয়েলি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ছেলেমি</a:t>
            </a:r>
            <a:endParaRPr lang="en-GB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71500" y="5222082"/>
            <a:ext cx="7922417" cy="1543050"/>
          </a:xfrm>
          <a:prstGeom prst="rect">
            <a:avLst/>
          </a:prstGeom>
          <a:solidFill>
            <a:srgbClr val="92D050"/>
          </a:soli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১.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ক্রিয়াপদের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বানানে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পদান্তে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ও-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অপরিহার্য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নাচব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পড়ব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লিখব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প্রভৃতি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 Diagonal Corner Rectangle 8"/>
          <p:cNvSpPr/>
          <p:nvPr/>
        </p:nvSpPr>
        <p:spPr>
          <a:xfrm>
            <a:off x="571500" y="3800476"/>
            <a:ext cx="7843837" cy="107156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rgbClr val="010B0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খ. </a:t>
            </a:r>
            <a:r>
              <a:rPr lang="en-US" sz="6000" dirty="0" err="1">
                <a:solidFill>
                  <a:srgbClr val="010B0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বানানে</a:t>
            </a:r>
            <a:r>
              <a:rPr lang="en-US" sz="6000" dirty="0">
                <a:solidFill>
                  <a:srgbClr val="010B0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dirty="0" err="1">
                <a:solidFill>
                  <a:srgbClr val="010B0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6000" dirty="0">
                <a:solidFill>
                  <a:srgbClr val="010B0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010B0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6000" dirty="0">
                <a:solidFill>
                  <a:srgbClr val="010B0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6000" dirty="0">
              <a:ln w="0">
                <a:solidFill>
                  <a:srgbClr val="A85454"/>
                </a:solidFill>
              </a:ln>
              <a:solidFill>
                <a:srgbClr val="010B0F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1791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569</TotalTime>
  <Words>528</Words>
  <Application>Microsoft Office PowerPoint</Application>
  <PresentationFormat>On-screen Show (4:3)</PresentationFormat>
  <Paragraphs>55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১. যেসব ত‍ৎসম শব্দের বানানে হ্রস্ব ও দীর্ঘ উভয় স্বর ( ই ঈ উ ঊ ) অভিধানসিদ্ধ, সেক্ষেত্রে এবং অতৎসম (তদ্ভব, দেশি, বিদেশি,মিশ্র) শব্দের বানানে শুধু হ্রস্বস্বর (ই উ) হবে।</vt:lpstr>
      <vt:lpstr>অঙ্গুরি, ভ্রু, অটবি, কুটির, কিংবদন্তি, দেশি, বিদেশি, সারণি, গ্রন্থাবলি, আশিস্, পদবি</vt:lpstr>
      <vt:lpstr>অভিনেত্রী, বিদুষী, শ্রীমতী, নারী, পিশাচী, চতুর্দশী, কিশোরী, মাতামহী, হৈমন্তী, হরিণী প্রভৃতি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user</cp:lastModifiedBy>
  <cp:revision>39</cp:revision>
  <dcterms:created xsi:type="dcterms:W3CDTF">2020-07-21T15:22:02Z</dcterms:created>
  <dcterms:modified xsi:type="dcterms:W3CDTF">2020-09-09T11:55:58Z</dcterms:modified>
</cp:coreProperties>
</file>