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72" r:id="rId2"/>
    <p:sldId id="373" r:id="rId3"/>
    <p:sldId id="374" r:id="rId4"/>
    <p:sldId id="398" r:id="rId5"/>
    <p:sldId id="311" r:id="rId6"/>
    <p:sldId id="319" r:id="rId7"/>
    <p:sldId id="376" r:id="rId8"/>
    <p:sldId id="377" r:id="rId9"/>
    <p:sldId id="381" r:id="rId10"/>
    <p:sldId id="383" r:id="rId11"/>
    <p:sldId id="387" r:id="rId12"/>
    <p:sldId id="389" r:id="rId13"/>
    <p:sldId id="399" r:id="rId14"/>
    <p:sldId id="391" r:id="rId15"/>
    <p:sldId id="393" r:id="rId16"/>
    <p:sldId id="386" r:id="rId17"/>
    <p:sldId id="390" r:id="rId18"/>
    <p:sldId id="392" r:id="rId19"/>
    <p:sldId id="394" r:id="rId20"/>
    <p:sldId id="400" r:id="rId21"/>
    <p:sldId id="401" r:id="rId22"/>
    <p:sldId id="402" r:id="rId23"/>
    <p:sldId id="395" r:id="rId24"/>
    <p:sldId id="396" r:id="rId25"/>
    <p:sldId id="39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290A"/>
    <a:srgbClr val="4F19E7"/>
    <a:srgbClr val="F33B5A"/>
    <a:srgbClr val="DFF12F"/>
    <a:srgbClr val="1DE35A"/>
    <a:srgbClr val="D73217"/>
    <a:srgbClr val="D6DA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803" autoAdjust="0"/>
  </p:normalViewPr>
  <p:slideViewPr>
    <p:cSldViewPr>
      <p:cViewPr varScale="1">
        <p:scale>
          <a:sx n="69" d="100"/>
          <a:sy n="69" d="100"/>
        </p:scale>
        <p:origin x="-8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6/14/2016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DE5-9ED4-48AE-91CB-72EDDA92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DBE83C-AC71-4CE5-B60F-42FE8C90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Capture98989898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2"/>
          <p:cNvSpPr txBox="1"/>
          <p:nvPr/>
        </p:nvSpPr>
        <p:spPr>
          <a:xfrm>
            <a:off x="838200" y="5867400"/>
            <a:ext cx="7772400" cy="646986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ফুটন্ত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1" descr="Purple mesh"/>
          <p:cNvSpPr>
            <a:spLocks noChangeArrowheads="1"/>
          </p:cNvSpPr>
          <p:nvPr/>
        </p:nvSpPr>
        <p:spPr bwMode="auto">
          <a:xfrm>
            <a:off x="1524000" y="381000"/>
            <a:ext cx="6324600" cy="646986"/>
          </a:xfrm>
          <a:prstGeom prst="flowChartAlternateProcess">
            <a:avLst/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1219200"/>
            <a:ext cx="8458200" cy="4495800"/>
            <a:chOff x="685800" y="2286001"/>
            <a:chExt cx="5257800" cy="37607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" y="2309813"/>
              <a:ext cx="2971800" cy="373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57600" y="2286001"/>
              <a:ext cx="2286000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1" name="Straight Arrow Connector 20"/>
          <p:cNvCxnSpPr/>
          <p:nvPr/>
        </p:nvCxnSpPr>
        <p:spPr>
          <a:xfrm rot="5400000">
            <a:off x="190500" y="952501"/>
            <a:ext cx="1143001" cy="152400"/>
          </a:xfrm>
          <a:prstGeom prst="straightConnector1">
            <a:avLst/>
          </a:prstGeom>
          <a:ln w="38100">
            <a:solidFill>
              <a:srgbClr val="C229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827882" y="2220118"/>
            <a:ext cx="1238250" cy="608013"/>
          </a:xfrm>
          <a:prstGeom prst="straightConnector1">
            <a:avLst/>
          </a:prstGeom>
          <a:ln w="38100">
            <a:solidFill>
              <a:srgbClr val="C229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7162802" y="2362200"/>
            <a:ext cx="1219201" cy="590550"/>
          </a:xfrm>
          <a:prstGeom prst="straightConnector1">
            <a:avLst/>
          </a:prstGeom>
          <a:ln w="38100">
            <a:solidFill>
              <a:srgbClr val="C229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1"/>
          <p:cNvSpPr>
            <a:spLocks noChangeArrowheads="1"/>
          </p:cNvSpPr>
          <p:nvPr/>
        </p:nvSpPr>
        <p:spPr bwMode="auto">
          <a:xfrm>
            <a:off x="609600" y="5867400"/>
            <a:ext cx="8153400" cy="9906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File click &gt; New click &gt; Blank Document click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1524000" y="381000"/>
            <a:ext cx="6324600" cy="646986"/>
          </a:xfrm>
          <a:prstGeom prst="flowChartAlternateProcess">
            <a:avLst/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4800" y="1219200"/>
            <a:ext cx="8458200" cy="3962400"/>
            <a:chOff x="1828800" y="1219200"/>
            <a:chExt cx="6705600" cy="3962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7124"/>
            <a:stretch/>
          </p:blipFill>
          <p:spPr>
            <a:xfrm>
              <a:off x="1828800" y="1219200"/>
              <a:ext cx="4114800" cy="3962400"/>
            </a:xfrm>
            <a:prstGeom prst="rect">
              <a:avLst/>
            </a:prstGeom>
            <a:ln w="952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10" descr="Captureoo009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3432" y="1219200"/>
              <a:ext cx="5110968" cy="3962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09600" y="5486400"/>
            <a:ext cx="784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File&gt;Save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as &gt; File Name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&gt;Save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ক্লিক করলে ফাইলটি সেভ হয়ে যাবে।</a:t>
            </a:r>
            <a:endParaRPr lang="en-US" sz="2800" dirty="0">
              <a:latin typeface="Perpetua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685800" y="1447800"/>
            <a:ext cx="990600" cy="3810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1524000" y="3124200"/>
            <a:ext cx="990600" cy="5334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048000" y="4114800"/>
            <a:ext cx="838200" cy="3810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324600" y="4953000"/>
            <a:ext cx="838200" cy="3810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1" descr="Purple mesh"/>
          <p:cNvSpPr>
            <a:spLocks noChangeArrowheads="1"/>
          </p:cNvSpPr>
          <p:nvPr/>
        </p:nvSpPr>
        <p:spPr bwMode="auto">
          <a:xfrm>
            <a:off x="1524000" y="381000"/>
            <a:ext cx="6324600" cy="646986"/>
          </a:xfrm>
          <a:prstGeom prst="flowChartAlternateProcess">
            <a:avLst/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Open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1"/>
            <a:ext cx="44958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143000"/>
            <a:ext cx="4143375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533400" y="1905000"/>
            <a:ext cx="762000" cy="304800"/>
          </a:xfrm>
          <a:prstGeom prst="ellips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-609600" y="1143000"/>
            <a:ext cx="1062038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>
            <a:off x="1295400" y="2209800"/>
            <a:ext cx="411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5943600" y="3048000"/>
            <a:ext cx="20574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5334000" y="2743200"/>
            <a:ext cx="762000" cy="304800"/>
          </a:xfrm>
          <a:prstGeom prst="ellips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7924800" y="5334000"/>
            <a:ext cx="762000" cy="304800"/>
          </a:xfrm>
          <a:prstGeom prst="ellips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" name="Rounded Rectangle 1"/>
          <p:cNvSpPr>
            <a:spLocks noChangeArrowheads="1"/>
          </p:cNvSpPr>
          <p:nvPr/>
        </p:nvSpPr>
        <p:spPr bwMode="auto">
          <a:xfrm>
            <a:off x="381000" y="5715000"/>
            <a:ext cx="8382000" cy="9906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File click &gt; Open click &gt; </a:t>
            </a:r>
            <a:r>
              <a:rPr lang="en-US" sz="2400" b="1" dirty="0"/>
              <a:t>File Name Select &gt; Open click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  <p:bldP spid="38" grpId="0" animBg="1"/>
      <p:bldP spid="39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286000" y="381000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সুবিধাসমুহ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2296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 Diagonal Corner Rectangle 2"/>
          <p:cNvSpPr>
            <a:spLocks noChangeArrowheads="1"/>
          </p:cNvSpPr>
          <p:nvPr/>
        </p:nvSpPr>
        <p:spPr bwMode="auto">
          <a:xfrm>
            <a:off x="381000" y="4038600"/>
            <a:ext cx="8305800" cy="2438400"/>
          </a:xfrm>
          <a:custGeom>
            <a:avLst/>
            <a:gdLst>
              <a:gd name="T0" fmla="*/ 8001000 w 8001000"/>
              <a:gd name="T1" fmla="*/ 2514600 h 5029200"/>
              <a:gd name="T2" fmla="*/ 4000500 w 8001000"/>
              <a:gd name="T3" fmla="*/ 5029200 h 5029200"/>
              <a:gd name="T4" fmla="*/ 0 w 8001000"/>
              <a:gd name="T5" fmla="*/ 2514600 h 5029200"/>
              <a:gd name="T6" fmla="*/ 4000500 w 8001000"/>
              <a:gd name="T7" fmla="*/ 0 h 5029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45505 w 8001000"/>
              <a:gd name="T13" fmla="*/ 245505 h 5029200"/>
              <a:gd name="T14" fmla="*/ 7755492 w 8001000"/>
              <a:gd name="T15" fmla="*/ 4783692 h 5029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01000" h="5029200">
                <a:moveTo>
                  <a:pt x="838217" y="0"/>
                </a:moveTo>
                <a:lnTo>
                  <a:pt x="8001000" y="0"/>
                </a:lnTo>
                <a:lnTo>
                  <a:pt x="8001000" y="4190983"/>
                </a:lnTo>
                <a:cubicBezTo>
                  <a:pt x="8001000" y="4653917"/>
                  <a:pt x="7625717" y="5029199"/>
                  <a:pt x="7162783" y="5029200"/>
                </a:cubicBezTo>
                <a:lnTo>
                  <a:pt x="0" y="5029200"/>
                </a:lnTo>
                <a:lnTo>
                  <a:pt x="0" y="838217"/>
                </a:lnTo>
                <a:cubicBezTo>
                  <a:pt x="0" y="375282"/>
                  <a:pt x="375282" y="0"/>
                  <a:pt x="838217" y="1"/>
                </a:cubicBezTo>
                <a:cubicBezTo>
                  <a:pt x="838217" y="1"/>
                  <a:pt x="838217" y="1"/>
                  <a:pt x="838217" y="1"/>
                </a:cubicBezTo>
                <a:close/>
              </a:path>
            </a:pathLst>
          </a:cu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 b="1" dirty="0">
                <a:latin typeface="NikoshBAN" pitchFamily="2" charset="0"/>
                <a:cs typeface="NikoshBAN" pitchFamily="2" charset="0"/>
              </a:rPr>
              <a:t>১। এ প্রোগ্রাম এ ভুল হবার সাথে সাথে সংশোধনের সুযোগ পাওয়া যায়। </a:t>
            </a:r>
          </a:p>
          <a:p>
            <a:pPr eaLnBrk="0" hangingPunct="0"/>
            <a:r>
              <a:rPr lang="bn-BD" sz="2400" b="1" dirty="0">
                <a:latin typeface="NikoshBAN" pitchFamily="2" charset="0"/>
                <a:cs typeface="NikoshBAN" pitchFamily="2" charset="0"/>
              </a:rPr>
              <a:t>২। নানাভাবে লেখাকে উপস্থাপন করা যায়। </a:t>
            </a:r>
          </a:p>
          <a:p>
            <a:pPr eaLnBrk="0" hangingPunct="0"/>
            <a:r>
              <a:rPr lang="bn-BD" sz="2400" b="1" dirty="0">
                <a:latin typeface="NikoshBAN" pitchFamily="2" charset="0"/>
                <a:cs typeface="NikoshBAN" pitchFamily="2" charset="0"/>
              </a:rPr>
              <a:t>৩। ছবি, গ্রাফ, টেবিল, চার্ট ইত্যাদি সংযুক্ত করে ডকুমেন্টকে আকর্ষণীয় করা যায়। </a:t>
            </a:r>
          </a:p>
          <a:p>
            <a:pPr eaLnBrk="0" hangingPunct="0"/>
            <a:r>
              <a:rPr lang="bn-BD" sz="2400" b="1" dirty="0">
                <a:latin typeface="NikoshBAN" pitchFamily="2" charset="0"/>
                <a:cs typeface="NikoshBAN" pitchFamily="2" charset="0"/>
              </a:rPr>
              <a:t>৪। এক সাথে একাধিক ডকুমেন্ট নিয়ে কাজ করা যায়। </a:t>
            </a:r>
          </a:p>
          <a:p>
            <a:pPr eaLnBrk="0" hangingPunct="0"/>
            <a:r>
              <a:rPr lang="bn-BD" sz="2400" b="1" dirty="0">
                <a:latin typeface="NikoshBAN" pitchFamily="2" charset="0"/>
                <a:cs typeface="NikoshBAN" pitchFamily="2" charset="0"/>
              </a:rPr>
              <a:t>৫। ডকুমেন্ট সংরক্ষণ করে তা যে কোন সময়, যতবার খুশী ততবার প্রিন্ট করা যায়। এছাড়াও আরও নানা সুবিধা রয়েছে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1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4" name="TextBox 1" descr="Bouquet"/>
          <p:cNvSpPr>
            <a:spLocks noChangeArrowheads="1"/>
          </p:cNvSpPr>
          <p:nvPr/>
        </p:nvSpPr>
        <p:spPr bwMode="auto">
          <a:xfrm>
            <a:off x="2819400" y="5334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E:\New Picture Down\Picture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752600"/>
            <a:ext cx="3505200" cy="29717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Flowchart: Alternate Process 6"/>
          <p:cNvSpPr/>
          <p:nvPr/>
        </p:nvSpPr>
        <p:spPr>
          <a:xfrm>
            <a:off x="609600" y="5105400"/>
            <a:ext cx="8001000" cy="11430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Tx/>
              <a:buAutoNum type="arabicPeriod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ওয়ার্ড প্রসেস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 কি ?</a:t>
            </a:r>
            <a:endParaRPr lang="en-US" sz="2800" dirty="0" smtClean="0"/>
          </a:p>
          <a:p>
            <a:pPr marL="342900" indent="-342900" algn="ctr"/>
            <a:endParaRPr lang="en-US" sz="2800" b="1" dirty="0" smtClean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buClr>
                <a:schemeClr val="tx1"/>
              </a:buClr>
              <a:buSzPts val="4800"/>
              <a:buFont typeface="NikoshBAN" pitchFamily="2" charset="0"/>
              <a:buChar char="•"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1524000" y="381000"/>
            <a:ext cx="6324600" cy="646986"/>
          </a:xfrm>
          <a:prstGeom prst="flowChartAlternateProcess">
            <a:avLst/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ফন্ট,ফন্টসাইজ,রং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নির্ধারন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ol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559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1600200" y="1676400"/>
            <a:ext cx="990600" cy="6096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57200" y="2286000"/>
            <a:ext cx="1524000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বক্স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429000" y="1676400"/>
            <a:ext cx="990600" cy="6096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514600" y="2438400"/>
            <a:ext cx="1524000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সাইজ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876800" y="2362200"/>
            <a:ext cx="990600" cy="6096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67200" y="2971800"/>
            <a:ext cx="1524000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কালার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1524000" y="381000"/>
            <a:ext cx="6324600" cy="646986"/>
          </a:xfrm>
          <a:prstGeom prst="flowChartAlternateProcess">
            <a:avLst/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apture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8229600" cy="52578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>
            <a:off x="4648200" y="2133599"/>
            <a:ext cx="1143000" cy="6858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257800" y="2819400"/>
            <a:ext cx="1905000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স্পেসিং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"/>
          <p:cNvSpPr>
            <a:spLocks noChangeArrowheads="1"/>
          </p:cNvSpPr>
          <p:nvPr/>
        </p:nvSpPr>
        <p:spPr bwMode="auto">
          <a:xfrm>
            <a:off x="914400" y="3581400"/>
            <a:ext cx="7543800" cy="9906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Home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click &gt;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Paragraph line Spacing click</a:t>
            </a:r>
            <a:r>
              <a:rPr lang="en-US" sz="2400" b="1" dirty="0" smtClean="0"/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1524000" y="381000"/>
            <a:ext cx="6324600" cy="646986"/>
          </a:xfrm>
          <a:prstGeom prst="flowChartAlternateProcess">
            <a:avLst/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apture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8458200" cy="5334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>
            <a:off x="1295400" y="2133600"/>
            <a:ext cx="1143000" cy="6858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981200" y="2819400"/>
            <a:ext cx="3886200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ইলাসস্ট্রেশন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"/>
          <p:cNvSpPr>
            <a:spLocks noChangeArrowheads="1"/>
          </p:cNvSpPr>
          <p:nvPr/>
        </p:nvSpPr>
        <p:spPr bwMode="auto">
          <a:xfrm>
            <a:off x="228600" y="5486400"/>
            <a:ext cx="8382000" cy="9906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Insert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click &gt;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Table click &gt; Insert table click </a:t>
            </a:r>
            <a:r>
              <a:rPr lang="en-US" sz="2400" b="1" dirty="0" smtClean="0"/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1524000" y="381000"/>
            <a:ext cx="6324600" cy="646986"/>
          </a:xfrm>
          <a:prstGeom prst="flowChartAlternateProcess">
            <a:avLst/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apture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1"/>
            <a:ext cx="8534400" cy="4419599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14" idx="0"/>
          </p:cNvCxnSpPr>
          <p:nvPr/>
        </p:nvCxnSpPr>
        <p:spPr>
          <a:xfrm rot="16200000" flipV="1">
            <a:off x="1943100" y="1714500"/>
            <a:ext cx="838200" cy="9144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95400" y="2590800"/>
            <a:ext cx="3048000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পিকচার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6438900" y="1866900"/>
            <a:ext cx="762000" cy="6858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257800" y="2590800"/>
            <a:ext cx="3429000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আর্ট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"/>
          <p:cNvSpPr>
            <a:spLocks noChangeArrowheads="1"/>
          </p:cNvSpPr>
          <p:nvPr/>
        </p:nvSpPr>
        <p:spPr bwMode="auto">
          <a:xfrm>
            <a:off x="914400" y="5334000"/>
            <a:ext cx="7391400" cy="9906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Insert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click &gt;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Picture</a:t>
            </a:r>
            <a:r>
              <a:rPr lang="en-US" sz="2400" b="1" dirty="0" smtClean="0"/>
              <a:t> </a:t>
            </a:r>
            <a:r>
              <a:rPr lang="en-US" sz="2400" b="1" dirty="0"/>
              <a:t>Select </a:t>
            </a:r>
            <a:r>
              <a:rPr lang="en-US" sz="2400" b="1" dirty="0" smtClean="0"/>
              <a:t>&gt; Insert click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Photo0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477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Picture 7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567774"/>
            <a:ext cx="4495800" cy="3156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1" descr="Water droplets"/>
          <p:cNvSpPr>
            <a:spLocks noChangeArrowheads="1"/>
          </p:cNvSpPr>
          <p:nvPr/>
        </p:nvSpPr>
        <p:spPr bwMode="auto">
          <a:xfrm>
            <a:off x="2819400" y="5334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85800" y="5181600"/>
            <a:ext cx="8001000" cy="9906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Tx/>
              <a:buAutoNum type="arabicPeriod"/>
            </a:pP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মার্জিন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b="1" dirty="0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তৈরিকৃত</a:t>
            </a:r>
            <a:r>
              <a:rPr lang="en-US" sz="2400" b="1" dirty="0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</a:t>
            </a:r>
            <a:r>
              <a:rPr lang="en-US" sz="2400" b="1" dirty="0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পৃষ্ঠানম্বর</a:t>
            </a:r>
            <a:r>
              <a:rPr lang="en-US" sz="2400" b="1" dirty="0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400" b="1" dirty="0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400" b="1" dirty="0" smtClean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590800" y="457200"/>
            <a:ext cx="4267200" cy="533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picture-73310-14409625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2209800" cy="2406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457200" y="3962400"/>
            <a:ext cx="3792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মোঃ হারুনর রশীদ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ট্রেড ইন্সট্রাক্টর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সুজাতপুর নেছারিয়া উচ্চ বিদ্যালয়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1295400"/>
            <a:ext cx="2133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876800" y="3962400"/>
            <a:ext cx="3297506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প্রসেসরে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57150"/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1524000" y="381000"/>
            <a:ext cx="6324600" cy="646986"/>
          </a:xfrm>
          <a:prstGeom prst="flowChartAlternateProcess">
            <a:avLst/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মার্জিন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apture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86868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Arrow Connector 13"/>
          <p:cNvCxnSpPr/>
          <p:nvPr/>
        </p:nvCxnSpPr>
        <p:spPr>
          <a:xfrm rot="10800000">
            <a:off x="1447800" y="2209800"/>
            <a:ext cx="1143000" cy="6858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914400" y="2895600"/>
            <a:ext cx="3048000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মার্জিন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6096000" y="2209800"/>
            <a:ext cx="914400" cy="3048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410200" y="2895600"/>
            <a:ext cx="3048000" cy="5334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প্যারাগ্রাফ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"/>
          <p:cNvSpPr>
            <a:spLocks noChangeArrowheads="1"/>
          </p:cNvSpPr>
          <p:nvPr/>
        </p:nvSpPr>
        <p:spPr bwMode="auto">
          <a:xfrm>
            <a:off x="228600" y="3733800"/>
            <a:ext cx="6172200" cy="9906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Page Layout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click &gt;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Margins click</a:t>
            </a:r>
            <a:r>
              <a:rPr lang="en-US" sz="2400" b="1" dirty="0" smtClean="0"/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1676400" y="457200"/>
            <a:ext cx="5410200" cy="646986"/>
          </a:xfrm>
          <a:prstGeom prst="flowChartAlternateProcess">
            <a:avLst/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apture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8382000" cy="52578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6781800" y="2057400"/>
            <a:ext cx="1219200" cy="8382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181600" y="2895600"/>
            <a:ext cx="3048000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"/>
          <p:cNvSpPr>
            <a:spLocks noChangeArrowheads="1"/>
          </p:cNvSpPr>
          <p:nvPr/>
        </p:nvSpPr>
        <p:spPr bwMode="auto">
          <a:xfrm>
            <a:off x="381000" y="4724400"/>
            <a:ext cx="6172200" cy="9906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Insert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click &gt;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Page Number</a:t>
            </a:r>
            <a:r>
              <a:rPr lang="en-US" sz="2400" b="1" dirty="0" smtClean="0"/>
              <a:t> </a:t>
            </a:r>
            <a:r>
              <a:rPr lang="en-US" sz="2400" b="1" dirty="0"/>
              <a:t>Select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57150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1788"/>
            <a:ext cx="13716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2895600" y="457200"/>
            <a:ext cx="56388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bn-BD" sz="4000">
                <a:latin typeface="NikoshBAN" pitchFamily="2" charset="0"/>
                <a:cs typeface="NikoshBAN" pitchFamily="2" charset="0"/>
              </a:rPr>
              <a:t>অফিস বাটন পরিচিতি</a:t>
            </a:r>
            <a:r>
              <a:rPr lang="bn-BD" sz="5400">
                <a:latin typeface="NikoshBAN" pitchFamily="2" charset="0"/>
                <a:cs typeface="NikoshBAN" pitchFamily="2" charset="0"/>
              </a:rPr>
              <a:t>  </a:t>
            </a:r>
            <a:endParaRPr lang="en-US" sz="5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 flipH="1" flipV="1">
            <a:off x="1828800" y="685800"/>
            <a:ext cx="2057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352800" y="5410200"/>
            <a:ext cx="5257800" cy="1066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80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Close:-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 চলমান ফাইল কে  বন্ধ করতে এটি ব্যবহৃত হয়।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 descr="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05000"/>
            <a:ext cx="18494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ight Arrow 32"/>
          <p:cNvSpPr>
            <a:spLocks noChangeArrowheads="1"/>
          </p:cNvSpPr>
          <p:nvPr/>
        </p:nvSpPr>
        <p:spPr bwMode="auto">
          <a:xfrm>
            <a:off x="838200" y="1981200"/>
            <a:ext cx="433388" cy="4429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4" name="Right Arrow 33"/>
          <p:cNvSpPr>
            <a:spLocks noChangeArrowheads="1"/>
          </p:cNvSpPr>
          <p:nvPr/>
        </p:nvSpPr>
        <p:spPr bwMode="auto">
          <a:xfrm>
            <a:off x="762000" y="2514600"/>
            <a:ext cx="433388" cy="387350"/>
          </a:xfrm>
          <a:prstGeom prst="rightArrow">
            <a:avLst>
              <a:gd name="adj1" fmla="val 50000"/>
              <a:gd name="adj2" fmla="val 489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5" name="Right Arrow 34"/>
          <p:cNvSpPr>
            <a:spLocks noChangeArrowheads="1"/>
          </p:cNvSpPr>
          <p:nvPr/>
        </p:nvSpPr>
        <p:spPr bwMode="auto">
          <a:xfrm>
            <a:off x="838200" y="2971800"/>
            <a:ext cx="379413" cy="3873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6" name="Right Arrow 35"/>
          <p:cNvSpPr>
            <a:spLocks noChangeArrowheads="1"/>
          </p:cNvSpPr>
          <p:nvPr/>
        </p:nvSpPr>
        <p:spPr bwMode="auto">
          <a:xfrm>
            <a:off x="762000" y="3505200"/>
            <a:ext cx="433388" cy="387350"/>
          </a:xfrm>
          <a:prstGeom prst="rightArrow">
            <a:avLst>
              <a:gd name="adj1" fmla="val 50000"/>
              <a:gd name="adj2" fmla="val 489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7" name="Right Arrow 36"/>
          <p:cNvSpPr>
            <a:spLocks noChangeArrowheads="1"/>
          </p:cNvSpPr>
          <p:nvPr/>
        </p:nvSpPr>
        <p:spPr bwMode="auto">
          <a:xfrm>
            <a:off x="838200" y="3962400"/>
            <a:ext cx="379413" cy="3873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8" name="Right Arrow 37"/>
          <p:cNvSpPr>
            <a:spLocks noChangeArrowheads="1"/>
          </p:cNvSpPr>
          <p:nvPr/>
        </p:nvSpPr>
        <p:spPr bwMode="auto">
          <a:xfrm>
            <a:off x="762000" y="5791200"/>
            <a:ext cx="433388" cy="4984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429000" y="1593850"/>
            <a:ext cx="5035550" cy="6159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00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>
                <a:latin typeface="NikoshBAN" pitchFamily="2" charset="0"/>
                <a:cs typeface="NikoshBAN" pitchFamily="2" charset="0"/>
              </a:rPr>
              <a:t>New :- </a:t>
            </a:r>
            <a:r>
              <a:rPr lang="bn-BD" sz="2000">
                <a:latin typeface="NikoshBAN" pitchFamily="2" charset="0"/>
                <a:cs typeface="NikoshBAN" pitchFamily="2" charset="0"/>
              </a:rPr>
              <a:t>নতুন কোন ফাইল নিতে এটি ব্যবহৃত হয়।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 </a:t>
            </a:r>
            <a:endParaRPr lang="en-US" sz="280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429000" y="2286000"/>
            <a:ext cx="5334000" cy="3873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00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>
                <a:latin typeface="NikoshBAN" pitchFamily="2" charset="0"/>
                <a:cs typeface="NikoshBAN" pitchFamily="2" charset="0"/>
              </a:rPr>
              <a:t>Open :-</a:t>
            </a:r>
            <a:r>
              <a:rPr lang="bn-BD" sz="2000">
                <a:latin typeface="NikoshBAN" pitchFamily="2" charset="0"/>
                <a:cs typeface="NikoshBAN" pitchFamily="2" charset="0"/>
              </a:rPr>
              <a:t> পূর্বের সংরক্ষিত ফাইল খুলতে এটি ব্যবহৃত হয়।</a:t>
            </a:r>
            <a:endParaRPr lang="en-US" sz="200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00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124200" y="2819400"/>
            <a:ext cx="5481638" cy="3873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00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>
                <a:latin typeface="NikoshBAN" pitchFamily="2" charset="0"/>
                <a:cs typeface="NikoshBAN" pitchFamily="2" charset="0"/>
              </a:rPr>
              <a:t>Save :-</a:t>
            </a:r>
            <a:r>
              <a:rPr lang="bn-BD" sz="2000">
                <a:latin typeface="NikoshBAN" pitchFamily="2" charset="0"/>
                <a:cs typeface="NikoshBAN" pitchFamily="2" charset="0"/>
              </a:rPr>
              <a:t> চলমান ফাইল কে সংরক্ষণ করতে এটি ব্যবহৃত হয়।</a:t>
            </a:r>
            <a:endParaRPr lang="en-US" sz="200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000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276600" y="3429000"/>
            <a:ext cx="5334000" cy="838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>
                <a:latin typeface="NikoshBAN" pitchFamily="2" charset="0"/>
                <a:cs typeface="NikoshBAN" pitchFamily="2" charset="0"/>
              </a:rPr>
              <a:t>Save As:-</a:t>
            </a:r>
            <a:r>
              <a:rPr lang="bn-BD" sz="2400">
                <a:latin typeface="NikoshBAN" pitchFamily="2" charset="0"/>
                <a:cs typeface="NikoshBAN" pitchFamily="2" charset="0"/>
              </a:rPr>
              <a:t> সংরক্ষিত ফাইল কে ভিন্ন নামে সংরক্ষণ করতে এটি ব্যবহৃত হয়।</a:t>
            </a:r>
            <a:endParaRPr lang="en-US" sz="240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276600" y="4419600"/>
            <a:ext cx="54102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400">
                <a:latin typeface="NikoshBAN" pitchFamily="2" charset="0"/>
                <a:cs typeface="NikoshBAN" pitchFamily="2" charset="0"/>
              </a:rPr>
              <a:t>Print:-</a:t>
            </a:r>
            <a:r>
              <a:rPr lang="bn-BD" sz="2400">
                <a:latin typeface="NikoshBAN" pitchFamily="2" charset="0"/>
                <a:cs typeface="NikoshBAN" pitchFamily="2" charset="0"/>
              </a:rPr>
              <a:t> চলমান ফাইল কে  প্রিন্ট করতে এটি ব্যবহৃত হয়।</a:t>
            </a:r>
            <a:endParaRPr lang="en-US" sz="240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3436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447800"/>
            <a:ext cx="4191000" cy="238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882900" y="436007"/>
            <a:ext cx="3060700" cy="7831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85800" y="4419600"/>
            <a:ext cx="8001000" cy="18288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Tx/>
              <a:buAutoNum type="arabicPeriod"/>
            </a:pP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প্রুফ দেখা মানে কোন কাজটি?</a:t>
            </a:r>
            <a:endParaRPr lang="en-US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প্রসেসিং প্রোগ্রাম এর সাহায্যে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যায়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 এবং ক্লোজ অপশন 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কাজে ব্যবহৃত হয়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400" b="1" dirty="0" smtClean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pic>
        <p:nvPicPr>
          <p:cNvPr id="4" name="Picture 3" descr="images ncc-0017  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600200"/>
            <a:ext cx="4114800" cy="2736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2743200" y="457200"/>
            <a:ext cx="3046412" cy="8255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609600" y="4876800"/>
            <a:ext cx="7924800" cy="119181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457200" indent="-457200" algn="ctr"/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 ব্যবহার করে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কাজ কর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57200" indent="-457200" algn="ctr"/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E:\Teachers,gov,bd OK\Bakti Jibon Ict\Pictur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Round Single Corner Rectangle 4"/>
          <p:cNvSpPr/>
          <p:nvPr/>
        </p:nvSpPr>
        <p:spPr>
          <a:xfrm>
            <a:off x="1219200" y="5867400"/>
            <a:ext cx="6716423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47800" y="419100"/>
            <a:ext cx="6096000" cy="4953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3886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E:\New Picture Down\New folder (1)\Picture1stud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90600"/>
            <a:ext cx="3810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E:\Teachers,gov,bd OK\New folder\images6666666666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429000"/>
            <a:ext cx="3733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E:\Teachers,gov,bd OK\New  Picture  July    2\index6546545645445555555555555555688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276600"/>
            <a:ext cx="3733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ound Single Corner Rectangle 4"/>
          <p:cNvSpPr/>
          <p:nvPr/>
        </p:nvSpPr>
        <p:spPr>
          <a:xfrm>
            <a:off x="1143000" y="5867400"/>
            <a:ext cx="6716423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ছবিগুলোর মাধ্যমে কি বুঝতে পারছ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4"/>
          <p:cNvSpPr/>
          <p:nvPr/>
        </p:nvSpPr>
        <p:spPr>
          <a:xfrm>
            <a:off x="0" y="-685800"/>
            <a:ext cx="3772091" cy="43467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3825" tIns="123825" rIns="123825" bIns="12382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4008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600200" y="2209800"/>
            <a:ext cx="5486400" cy="851297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Capture98989898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092344"/>
            <a:ext cx="3352800" cy="23393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Flowchart: Alternate Process 16"/>
          <p:cNvSpPr/>
          <p:nvPr/>
        </p:nvSpPr>
        <p:spPr>
          <a:xfrm>
            <a:off x="762000" y="5486400"/>
            <a:ext cx="7696200" cy="838200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609600"/>
            <a:ext cx="45720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1600200"/>
            <a:ext cx="4267199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6" name="Notched Right Arrow 5"/>
          <p:cNvSpPr/>
          <p:nvPr/>
        </p:nvSpPr>
        <p:spPr>
          <a:xfrm>
            <a:off x="838200" y="434275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838200" y="335215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835758" y="251395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00200" y="2438400"/>
            <a:ext cx="628984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প্রসেসর কী তা বলতে পারবে,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19200" y="4190350"/>
            <a:ext cx="6781800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defRPr/>
            </a:pP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71550" lvl="1" indent="-514350">
              <a:defRPr/>
            </a:pPr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প্রসেসিং বিষয়টা কী সেটা বর্ণনা করতে পারবে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</a:p>
          <a:p>
            <a:pPr>
              <a:buClr>
                <a:schemeClr val="tx1"/>
              </a:buClr>
              <a:buSzPts val="3200"/>
            </a:pP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51255" y="3275950"/>
            <a:ext cx="5511546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ts val="3200"/>
            </a:pPr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ওয়ার্ড  টুলবার পরিচিতি বলতে পারবে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838200" y="533335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9200" y="5180950"/>
            <a:ext cx="7467600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defRPr/>
            </a:pP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971550" lvl="1" indent="-514350">
              <a:defRPr/>
            </a:pP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 প্রসেসর ব্যবহার করে কী কাজ করা যায় তা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Clr>
                <a:schemeClr val="tx1"/>
              </a:buClr>
              <a:buSzPts val="3200"/>
            </a:pP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9" grpId="0" animBg="1"/>
      <p:bldP spid="10" grpId="0"/>
      <p:bldP spid="11" grpId="0"/>
      <p:bldP spid="12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1981200" y="496014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প্রসেসিং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10" descr="Picture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371600"/>
            <a:ext cx="4038600" cy="2780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" y="4210050"/>
            <a:ext cx="8229600" cy="2114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NikoshBAN" pitchFamily="2" charset="0"/>
                <a:cs typeface="NikoshBAN" pitchFamily="2" charset="0"/>
              </a:rPr>
              <a:t>Microsoft  Word </a:t>
            </a:r>
            <a:r>
              <a:rPr lang="bn-BD" sz="2200" b="1" dirty="0">
                <a:latin typeface="NikoshBAN" pitchFamily="2" charset="0"/>
                <a:cs typeface="NikoshBAN" pitchFamily="2" charset="0"/>
              </a:rPr>
              <a:t> হচ্ছে একটি </a:t>
            </a:r>
            <a:r>
              <a:rPr lang="en-US" sz="2200" b="1" dirty="0">
                <a:latin typeface="NikoshBAN" pitchFamily="2" charset="0"/>
                <a:cs typeface="NikoshBAN" pitchFamily="2" charset="0"/>
              </a:rPr>
              <a:t>Word Processing Program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b="1" dirty="0">
                <a:latin typeface="NikoshBAN" pitchFamily="2" charset="0"/>
                <a:cs typeface="NikoshBAN" pitchFamily="2" charset="0"/>
              </a:rPr>
              <a:t>।ইহা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Microsoft</a:t>
            </a:r>
            <a:r>
              <a:rPr lang="bn-BD" sz="2600" b="1" dirty="0">
                <a:latin typeface="NikoshBAN" pitchFamily="2" charset="0"/>
                <a:cs typeface="NikoshBAN" pitchFamily="2" charset="0"/>
              </a:rPr>
              <a:t> অফিসের 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b="1" dirty="0">
                <a:latin typeface="NikoshBAN" pitchFamily="2" charset="0"/>
                <a:cs typeface="NikoshBAN" pitchFamily="2" charset="0"/>
              </a:rPr>
              <a:t>একটি অংশ। </a:t>
            </a:r>
          </a:p>
          <a:p>
            <a:r>
              <a:rPr lang="bn-BD" sz="2600" b="1" dirty="0">
                <a:latin typeface="NikoshBAN" pitchFamily="2" charset="0"/>
                <a:cs typeface="NikoshBAN" pitchFamily="2" charset="0"/>
              </a:rPr>
              <a:t>কী-বোর্ডের সাহায্যে শব্দ টাইপ করে প্রয়োজন অনুযায়ী সুসজ্জিত করে মনিটরের পর্দায় উপস্থাপন করা হয় তাকে </a:t>
            </a:r>
            <a:r>
              <a:rPr lang="en-US" sz="2400" b="1" dirty="0"/>
              <a:t>Word Processing</a:t>
            </a:r>
            <a:r>
              <a:rPr lang="bn-BD" sz="2600" b="1" dirty="0">
                <a:latin typeface="NikoshBAN" pitchFamily="2" charset="0"/>
                <a:cs typeface="NikoshBAN" pitchFamily="2" charset="0"/>
              </a:rPr>
              <a:t> বলে ।</a:t>
            </a:r>
          </a:p>
          <a:p>
            <a:r>
              <a:rPr lang="en-US" sz="2600" b="1" dirty="0">
                <a:latin typeface="NikoshBAN" pitchFamily="2" charset="0"/>
                <a:cs typeface="NikoshBAN" pitchFamily="2" charset="0"/>
              </a:rPr>
              <a:t>Microsoft Word</a:t>
            </a:r>
            <a:r>
              <a:rPr lang="bn-BD" sz="2600" b="1" dirty="0">
                <a:latin typeface="NikoshBAN" pitchFamily="2" charset="0"/>
                <a:cs typeface="NikoshBAN" pitchFamily="2" charset="0"/>
              </a:rPr>
              <a:t> কে সংক্ষেপে 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MS</a:t>
            </a:r>
            <a:r>
              <a:rPr lang="bn-BD" sz="2600" b="1" dirty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Word </a:t>
            </a:r>
            <a:r>
              <a:rPr lang="bn-BD" sz="2600" b="1" dirty="0">
                <a:latin typeface="NikoshBAN" pitchFamily="2" charset="0"/>
                <a:cs typeface="NikoshBAN" pitchFamily="2" charset="0"/>
              </a:rPr>
              <a:t>বলা হয়।</a:t>
            </a:r>
            <a:endParaRPr lang="en-US" sz="2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2286000" y="381000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ওয়ার্ড খোলার নিয়ম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381000" y="1524000"/>
            <a:ext cx="2733675" cy="3581400"/>
            <a:chOff x="762000" y="571500"/>
            <a:chExt cx="7620000" cy="5715000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47" name="Straight Arrow Connector 46"/>
          <p:cNvCxnSpPr/>
          <p:nvPr/>
        </p:nvCxnSpPr>
        <p:spPr>
          <a:xfrm rot="16200000" flipH="1">
            <a:off x="-533400" y="3886200"/>
            <a:ext cx="1143000" cy="990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524000"/>
            <a:ext cx="25146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Straight Arrow Connector 52"/>
          <p:cNvCxnSpPr/>
          <p:nvPr/>
        </p:nvCxnSpPr>
        <p:spPr>
          <a:xfrm rot="16200000" flipH="1">
            <a:off x="2514600" y="3352800"/>
            <a:ext cx="1143000" cy="990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Untitled-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524000"/>
            <a:ext cx="26368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Straight Arrow Connector 56"/>
          <p:cNvCxnSpPr/>
          <p:nvPr/>
        </p:nvCxnSpPr>
        <p:spPr>
          <a:xfrm rot="16200000" flipH="1">
            <a:off x="5181600" y="1828800"/>
            <a:ext cx="1143000" cy="990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 flipV="1">
            <a:off x="7315200" y="3352800"/>
            <a:ext cx="1524000" cy="838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693738" y="5343525"/>
            <a:ext cx="7977187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Start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Click &gt; All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Programs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Click &gt; Microsoft Office click &gt; Word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2007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Click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1219200" y="381000"/>
            <a:ext cx="6477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ওয়ার্ডের বিভিন্ন টুলবার 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/>
          <a:srcRect b="5148"/>
          <a:stretch>
            <a:fillRect/>
          </a:stretch>
        </p:blipFill>
        <p:spPr bwMode="auto">
          <a:xfrm>
            <a:off x="838200" y="1143000"/>
            <a:ext cx="74977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ounded Rectangle 27"/>
          <p:cNvSpPr/>
          <p:nvPr/>
        </p:nvSpPr>
        <p:spPr>
          <a:xfrm>
            <a:off x="1371600" y="2819400"/>
            <a:ext cx="1524000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টাইটেলবার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00400" y="2819400"/>
            <a:ext cx="1071563" cy="24765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মেনুবার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6200000" flipV="1">
            <a:off x="2658271" y="1896268"/>
            <a:ext cx="1238250" cy="60801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V="1">
            <a:off x="647700" y="1866900"/>
            <a:ext cx="1524000" cy="533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105400" y="2819400"/>
            <a:ext cx="1752600" cy="3810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ফমেটিং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bn-BD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6200000" flipV="1">
            <a:off x="4891088" y="2300288"/>
            <a:ext cx="885825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781800" y="3200400"/>
            <a:ext cx="1524000" cy="1066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5600700" y="5219700"/>
            <a:ext cx="1524000" cy="381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5638800" y="4267200"/>
            <a:ext cx="1524000" cy="3810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স্ক্রল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6200000" flipH="1">
            <a:off x="3171031" y="5744369"/>
            <a:ext cx="668338" cy="457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2819400" y="5257800"/>
            <a:ext cx="1828800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ড্রয়িং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bn-BD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828800" y="4572000"/>
            <a:ext cx="1524000" cy="3810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রুলার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5400000">
            <a:off x="1638300" y="3238500"/>
            <a:ext cx="2362200" cy="304800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066800" y="3886200"/>
            <a:ext cx="1600200" cy="685800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 flipH="1" flipV="1">
            <a:off x="3543300" y="2247900"/>
            <a:ext cx="16764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3352800" y="3352800"/>
            <a:ext cx="1752600" cy="3810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5400000" flipH="1" flipV="1">
            <a:off x="3848100" y="2400300"/>
            <a:ext cx="2819400" cy="1219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3810000" y="4495800"/>
            <a:ext cx="1752600" cy="3810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/>
      <p:bldP spid="29" grpId="0"/>
      <p:bldP spid="34" grpId="0"/>
      <p:bldP spid="38" grpId="0"/>
      <p:bldP spid="43" grpId="0"/>
      <p:bldP spid="47" grpId="0"/>
      <p:bldP spid="52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pic>
        <p:nvPicPr>
          <p:cNvPr id="4" name="Picture 3" descr="Untitled-1589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905000"/>
            <a:ext cx="2971800" cy="24482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2819400" y="4572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09600" y="4876800"/>
            <a:ext cx="7772400" cy="13716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কেন প্রতিদিন ওয়ার্ড প্রসেসিং এর ব্যবহারকারীর সংখ্যা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দিন দিন বাড়ছে?  </a:t>
            </a:r>
            <a:endParaRPr lang="en-US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619</Words>
  <Application>Microsoft Office PowerPoint</Application>
  <PresentationFormat>On-screen Show (4:3)</PresentationFormat>
  <Paragraphs>107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HARUNSIR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grfdsss</cp:lastModifiedBy>
  <cp:revision>330</cp:revision>
  <dcterms:created xsi:type="dcterms:W3CDTF">2015-05-05T06:43:27Z</dcterms:created>
  <dcterms:modified xsi:type="dcterms:W3CDTF">2016-06-14T04:06:09Z</dcterms:modified>
</cp:coreProperties>
</file>