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2" r:id="rId3"/>
    <p:sldId id="296" r:id="rId4"/>
    <p:sldId id="288" r:id="rId5"/>
    <p:sldId id="323" r:id="rId6"/>
    <p:sldId id="312" r:id="rId7"/>
    <p:sldId id="327" r:id="rId8"/>
    <p:sldId id="333" r:id="rId9"/>
    <p:sldId id="313" r:id="rId10"/>
    <p:sldId id="314" r:id="rId11"/>
    <p:sldId id="316" r:id="rId12"/>
    <p:sldId id="331" r:id="rId13"/>
    <p:sldId id="315" r:id="rId14"/>
    <p:sldId id="321" r:id="rId15"/>
    <p:sldId id="319" r:id="rId16"/>
    <p:sldId id="324" r:id="rId17"/>
    <p:sldId id="318" r:id="rId18"/>
    <p:sldId id="317" r:id="rId19"/>
    <p:sldId id="320" r:id="rId20"/>
    <p:sldId id="286" r:id="rId21"/>
    <p:sldId id="325" r:id="rId22"/>
    <p:sldId id="3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1" autoAdjust="0"/>
  </p:normalViewPr>
  <p:slideViewPr>
    <p:cSldViewPr>
      <p:cViewPr>
        <p:scale>
          <a:sx n="50" d="100"/>
          <a:sy n="50" d="100"/>
        </p:scale>
        <p:origin x="-187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 ভিডিওটি</a:t>
            </a:r>
            <a:r>
              <a:rPr lang="bn-BD" baseline="0" dirty="0"/>
              <a:t> দেখিয়ে প্রশ্ন-উত্তরের মাধ্যমে পাঠ ঘোষণা করতে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শ্রেণিতে</a:t>
            </a:r>
            <a:r>
              <a:rPr lang="bn-BD" baseline="0" dirty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রক্ষায় ভূমিকা রাখতে পারে তা জানতে চাইবেন এবং পরে শিক্ষক উপস্থাপন করতে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রক্ষা করা যেতে পারে তা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শ্রেণিতে</a:t>
            </a:r>
            <a:r>
              <a:rPr lang="bn-BD" baseline="0" dirty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রক্ষা করা যেতে পারে তা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রক্ষা করা যেতে পারে তা জানতে চাইবেন এবং পারে শিক্ষক উপস্থাপন করতে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0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রক্ষা ভূমিকা রাখতে পারে তা জানতে চাইবেন এবং পরে শিক্ষক উপস্থাপন করতে পারেন-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প্রশ্ন-উত্তর</a:t>
            </a:r>
            <a:r>
              <a:rPr lang="bn-BD" sz="1200" baseline="0" dirty="0"/>
              <a:t>  মাধ্যমে মূল্যায়ন করা যেতে পারে-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6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/>
              <a:t>বাড়ির কাজ</a:t>
            </a:r>
            <a:r>
              <a:rPr lang="bn-BD" sz="1200" baseline="0" dirty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</a:t>
            </a:r>
            <a:r>
              <a:rPr lang="bn-BD" sz="1200" baseline="0"/>
              <a:t>। 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 স্লাইডটি</a:t>
            </a:r>
            <a:r>
              <a:rPr lang="bn-BD" baseline="0" dirty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</a:t>
            </a:r>
            <a:r>
              <a:rPr lang="bn-BD" baseline="0" dirty="0"/>
              <a:t> স্লাইডটি </a:t>
            </a:r>
            <a:r>
              <a:rPr lang="bn-BD" dirty="0"/>
              <a:t>শ্রেণিকক্ষে</a:t>
            </a:r>
            <a:r>
              <a:rPr lang="bn-BD" baseline="0" dirty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 প্রথমে শিক্ষার্থীদের</a:t>
            </a:r>
            <a:r>
              <a:rPr lang="bn-BD" baseline="0" dirty="0"/>
              <a:t> কাজে জানতে চাইবেন এবং পরে সংজ্ঞাটি উপস্থাপন করে বুঝিয়ে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দ্বারা তাদের খাতায় বা বোর্ডে জীববৈচিত্র্য ধ্বংসের কারণ গুলো পারবর্তী পাঠ উপস্থাপনের পূর্বে লিখিয়ে নিতে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শ্রেণিতে</a:t>
            </a:r>
            <a:r>
              <a:rPr lang="bn-BD" baseline="0" dirty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প্রথমে ছবি দেখিয়ে</a:t>
            </a:r>
            <a:r>
              <a:rPr lang="bn-BD" baseline="0" dirty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084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4" descr="ssss"/>
          <p:cNvSpPr>
            <a:spLocks noChangeArrowheads="1" noChangeShapeType="1" noTextEdit="1"/>
          </p:cNvSpPr>
          <p:nvPr/>
        </p:nvSpPr>
        <p:spPr bwMode="auto">
          <a:xfrm>
            <a:off x="1905000" y="452290"/>
            <a:ext cx="5334000" cy="1251964"/>
          </a:xfrm>
          <a:prstGeom prst="rect">
            <a:avLst/>
          </a:prstGeom>
          <a:solidFill>
            <a:srgbClr val="C00000"/>
          </a:solidFill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as-IN" sz="1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sz="1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2" name="AutoShape 6" descr="https://worldcouncilfornature.files.wordpress.com/2013/08/brown-winged-kingfishers-bangladesh-mangro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s://worldcouncilfornature.files.wordpress.com/2013/08/brown-winged-kingfishers-bangladesh-mangrov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E0F697-F902-8440-8D68-BAE9D287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81" y="2341710"/>
            <a:ext cx="660194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2948E-6 L 0 -0.09896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48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0243" y="4785181"/>
            <a:ext cx="8230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তারা হতাশ না হয়ে কেশ কর্তন ও কাষায় বস্ত্র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পরিধান করে বৈশালী পর্যন্ত বুদ্ধের অনুগমন করেন।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584" y="457200"/>
            <a:ext cx="8352416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</a:t>
            </a:r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শালী নগরে ক্ষতবিক্ষত পায়ে উপস্থিত হয়ে</a:t>
            </a:r>
          </a:p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দ্বিতীয়বার প্রার্থনা করেন।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536C6D-6540-804F-B828-B16C21D9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71" y="2115684"/>
            <a:ext cx="45783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5818" y="4919008"/>
            <a:ext cx="8518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আনন্দ থের দীক্ষা দেওয়ার জন্য বুদ্ধের কাছে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দ্বিতীয় বার প্রার্থনা জানান।অবশেষে বুদ্ধ অনুমোদন দেন।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মহাপ্রজাপতি গৌতমী ভিক্ষুণী হওয়ার প্রার্থনা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42A536-1579-8E49-8A28-E0761812A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42" y="1904140"/>
            <a:ext cx="5165205" cy="28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241" y="4894213"/>
            <a:ext cx="813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নারীদের সঙ্ঘভুক্ত করার জন্য কে বুদ্ধের নিকট প্রার্থনা করেছিলেন।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B76F2C3-607C-CD42-A7EE-287E9360D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57" y="1867524"/>
            <a:ext cx="4407171" cy="25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8704" y="4962526"/>
            <a:ext cx="9112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ুদ্ধ মহাপ্রজাপতি গৌতমী সহ সবাইকে ধর্ম  প্রদান 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করেন এবং গৌতমী অর্হত্ব ফল লাভ করেন।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মহাপ্রজাপতি গৌতমীর অহর্ত্ব ফল লাভ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915E16-67AD-0F42-8219-C0F30BECC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57" y="1895475"/>
            <a:ext cx="4662788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882" y="5024112"/>
            <a:ext cx="9070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বুদ্ধের নিকট নন্দকোবাদ সূত্র শ্রবন করে অর্হত্ব ফল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লাভ করেন।গৌতমীকে জ্ঞানে শ্রেষ্ঠ বলে ঘোষনা করেন।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57200"/>
            <a:ext cx="8458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পাঁচশত সহচারিনীর অর্হত্বফল লাভ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E8BBCC6-93CA-F540-A41B-48AE5C5F0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7" y="1675117"/>
            <a:ext cx="3476625" cy="306705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23A6281-49B3-594F-B037-91FD3934E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8" y="1533697"/>
            <a:ext cx="3695017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1950" y="457200"/>
            <a:ext cx="840105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ুদ্ধের নিকট প্রার্থনা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8206" y="5361070"/>
            <a:ext cx="7775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তিনি বুদ্ধের অনুমতি গ্রহন করে নানাবিধ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ঋদ্ধি প্রদর্শনের পর দেহত্যাগ করেন।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468D54F-9F00-9944-A06F-457094E5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850"/>
            <a:ext cx="6096000" cy="34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36" y="2213480"/>
            <a:ext cx="4097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কখন গৌতমী পাঁচশত শাক্য</a:t>
            </a: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কুমারের স্ত্রীদের নিয়ে ভিক্ষুনীব্রত গ্রহনের অনুমতি প্রার্থনা করেন।</a:t>
            </a:r>
          </a:p>
          <a:p>
            <a:pPr algn="ctr"/>
            <a:endParaRPr lang="en-GB" sz="3200" b="1" kern="1100" spc="15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LightBAN" panose="02000000000000000000" pitchFamily="2" charset="0"/>
              <a:sym typeface="Wingdings"/>
            </a:endParaRP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“গ”</a:t>
            </a: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শেষ পর্যন্ত কীভাবে কখন গৌতমীর মনোবাসনা পূর্ণ হয়।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00" y="2343220"/>
            <a:ext cx="4205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বুদ্ধ গৌতমীর প্রার্থনা প্রথমবার</a:t>
            </a: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প্রত্যাখান করলে তাঁরা কী করেন।</a:t>
            </a:r>
          </a:p>
          <a:p>
            <a:pPr algn="ctr"/>
            <a:endParaRPr lang="en-GB" sz="3200" b="1" kern="1100" spc="15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LightBAN" panose="02000000000000000000" pitchFamily="2" charset="0"/>
              <a:sym typeface="Wingdings"/>
            </a:endParaRP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“ঘ”</a:t>
            </a: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কোন প্রক্রিয়ায় মহাপ্রজাপতি</a:t>
            </a:r>
          </a:p>
          <a:p>
            <a:pPr algn="ctr"/>
            <a:r>
              <a:rPr lang="en-GB" sz="3200" b="1" kern="1100" spc="1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LightBAN" panose="02000000000000000000" pitchFamily="2" charset="0"/>
                <a:sym typeface="Wingdings"/>
              </a:rPr>
              <a:t>গৌতমী অর্হত্ত্ব ফল লাভ করেন?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483091" y="1513041"/>
            <a:ext cx="1460900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6156" y="1374068"/>
            <a:ext cx="1607736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648200" y="2514600"/>
            <a:ext cx="228600" cy="32004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7800" y="5200464"/>
            <a:ext cx="8240257" cy="136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অন্ত্যেষ্টিক্রিয়ার সময় সকলের প্রার্থনা শেষে তাঁর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 শ্মশান স্বয়ং অগ্নি প্রজ্বলিত হয়ে উঠে।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800" y="457200"/>
            <a:ext cx="841730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মহাপ্রজাপতি গৌতমীর ঋদ্ধি প্রদর্শন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074579-7DF4-3C40-883F-316464B7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4755"/>
            <a:ext cx="6096000" cy="33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5430" y="1867347"/>
            <a:ext cx="8565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১। সর্বশ্রেষ্ঠ সত্বা বুদ্ধবীরকে নমস্কার করছি।তিনি আমার এবং অন্যান্য বহুজনের দুঃখ মোচন করেছিলেন।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২।সর্বদুঃখের কারণ আমার জ্ঞাত হয়েছে।অশুভর হেতু তৃষ্ণা আমার এখন বিশুষ্ক হয়েছে।আমি দুঃখের নিবৃত্তির কারণ আর্য অষ্টাঙ্গিক মার্গে বিচরণ করেছি।ইত্যাদি।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5" y="340013"/>
            <a:ext cx="864687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গৌতমী অর্হত্ব প্রাপ্তির পর প্রীতি গাথা করেন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5480" y="1827122"/>
            <a:ext cx="686277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১।মহাপ্রজাপতি কে ছিলেন?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২।মহাপ্রজাপতি পুত্রের নাম কী?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৩।কেন তাঁকে গৌতমী বলা হয়?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৪।সিদ্ধার্থের জীবনে গৌতমীর অবদান কী?</a:t>
            </a:r>
          </a:p>
          <a:p>
            <a:r>
              <a:rPr lang="en-GB" sz="4000" b="1">
                <a:latin typeface="NikoshBAN" panose="02000000000000000000" pitchFamily="2" charset="0"/>
                <a:cs typeface="NikoshBAN" panose="02000000000000000000" pitchFamily="2" charset="0"/>
              </a:rPr>
              <a:t>৫।নন্দের মাতার নাম কী?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5480" y="457200"/>
            <a:ext cx="708025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7558" y="258172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" y="3352800"/>
            <a:ext cx="3962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তন্দ্রা চাকমা</a:t>
            </a:r>
          </a:p>
          <a:p>
            <a:pPr marL="0" indent="0">
              <a:buFont typeface="Wingdings" pitchFamily="2" charset="2"/>
              <a:buNone/>
            </a:pP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GB" sz="2800">
                <a:latin typeface="NikoshBAN" pitchFamily="2" charset="0"/>
                <a:cs typeface="NikoshBAN" pitchFamily="2" charset="0"/>
              </a:rPr>
              <a:t>(শারীরিক)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>
                <a:latin typeface="NikoshBAN" pitchFamily="2" charset="0"/>
                <a:cs typeface="NikoshBAN" pitchFamily="2" charset="0"/>
              </a:rPr>
              <a:t>রাণী দয়াময়ী উচ্চ</a:t>
            </a:r>
            <a:r>
              <a:rPr lang="bn-BD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GB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GB">
                <a:latin typeface="NikoshBAN" pitchFamily="2" charset="0"/>
                <a:cs typeface="NikoshBAN" pitchFamily="2" charset="0"/>
              </a:rPr>
              <a:t>রাংগামাটি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570" y="3961391"/>
            <a:ext cx="3962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শ্রেণি-৮ম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বিষয়-বৌদ্ধ ধর্ম ও নৈতিক শিক্ষা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অধ্যায়-অষ্ঠম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পাঠ-৩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F28DB51-3A4F-504C-935D-5FDAED02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3" y="533400"/>
            <a:ext cx="2371059" cy="229665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88E7636-A1D9-5848-A2A6-5638A9CC5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9" y="568657"/>
            <a:ext cx="3134102" cy="27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4800" y="1852642"/>
            <a:ext cx="84286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মহীয়সী থেরী কে?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  অঙ্গুলিমাল       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মহাপ্রজাপতি গৌতমী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  গ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স্থবির অনুরুদ্ধ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latin typeface="NikoshBAN" pitchFamily="2" charset="0"/>
                <a:cs typeface="NikoshBAN" pitchFamily="2" charset="0"/>
              </a:rPr>
              <a:t> প্রসেনজিত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8428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গৌতমী লক্ষহীনভাবে জন্মগ্রহন করেছিল যেসব রুপে-</a:t>
            </a:r>
            <a:endParaRPr lang="bn-BD" sz="1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2800" b="1">
                <a:latin typeface="NikoshBAN" pitchFamily="2" charset="0"/>
                <a:cs typeface="NikoshBAN" pitchFamily="2" charset="0"/>
              </a:rPr>
              <a:t>মাতারূপে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>
                <a:latin typeface="NikoshBAN" pitchFamily="2" charset="0"/>
                <a:cs typeface="NikoshBAN" pitchFamily="2" charset="0"/>
              </a:rPr>
              <a:t>ভ্রাতারূপে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iii</a:t>
            </a:r>
            <a:r>
              <a:rPr lang="en-US" sz="2800" b="1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>
                <a:latin typeface="NikoshBAN" pitchFamily="2" charset="0"/>
                <a:cs typeface="NikoshBAN" pitchFamily="2" charset="0"/>
              </a:rPr>
              <a:t>মাতামহী রূপে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ii  </a:t>
            </a:r>
            <a:r>
              <a:rPr lang="en-GB" sz="280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iii  </a:t>
            </a:r>
            <a:r>
              <a:rPr lang="en-GB" sz="280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GB" sz="280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iii  </a:t>
            </a:r>
            <a:r>
              <a:rPr lang="en-GB" sz="280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29050" y="2305050"/>
            <a:ext cx="381000" cy="457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331821" y="5852722"/>
            <a:ext cx="497227" cy="54807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uiExpand="1" build="p"/>
      <p:bldP spid="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16" y="881286"/>
            <a:ext cx="403278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4862" y="380692"/>
            <a:ext cx="2819400" cy="2286308"/>
          </a:xfrm>
          <a:prstGeom prst="ellipse">
            <a:avLst/>
          </a:prstGeom>
          <a:ln w="3492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65458" y="3352800"/>
            <a:ext cx="6729726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মহা</a:t>
            </a:r>
            <a:r>
              <a:rPr lang="bn-BD" sz="54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</a:t>
            </a:r>
            <a:r>
              <a:rPr lang="en-GB" sz="54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্রজাপতি গৌতমীর</a:t>
            </a:r>
          </a:p>
          <a:p>
            <a:pPr algn="ctr"/>
            <a:r>
              <a:rPr lang="en-GB" sz="5400" b="1" kern="1100" spc="5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ভিক্ষুণী হওয়ার বিবরণ নিজের ভাষায় লেখ।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487" y="401122"/>
            <a:ext cx="7509514" cy="26468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45421FD-7AD2-B74D-8367-5E9133F7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9" y="2724023"/>
            <a:ext cx="4909589" cy="36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719" y="572933"/>
            <a:ext cx="772174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GB" sz="4400" b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পেলাম?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0451" y="4165372"/>
            <a:ext cx="81534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8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ধর্মে ভিক্ষুদের পাশাপাশি আর কাদের অবদান আছে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19735" y="5044049"/>
            <a:ext cx="622292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GB" sz="4400" b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বুদ্ধের সময়ের প্রথম থেরীর নাম কী?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051" y="4197664"/>
            <a:ext cx="537679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GB" sz="5400" b="1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থেরীর নাম বল?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E0BDD7-5CC4-874E-9FF1-F3B69C18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0" y="1597079"/>
            <a:ext cx="3490478" cy="21066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C3C26E-5599-2C41-86A7-3F24AEFA3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22" y="1498709"/>
            <a:ext cx="3103288" cy="22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5222" y="5028448"/>
            <a:ext cx="82098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7200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মহাপ্রজাপতি গৌতমী</a:t>
            </a:r>
            <a:endParaRPr lang="bn-BD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E76A7-D5A0-C846-B37B-3462B5EB17A2}"/>
              </a:ext>
            </a:extLst>
          </p:cNvPr>
          <p:cNvSpPr txBox="1"/>
          <p:nvPr/>
        </p:nvSpPr>
        <p:spPr>
          <a:xfrm flipV="1">
            <a:off x="3572102" y="5863653"/>
            <a:ext cx="1716505" cy="377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CB8F5-4594-5248-82E0-482B1891BF3D}"/>
              </a:ext>
            </a:extLst>
          </p:cNvPr>
          <p:cNvSpPr txBox="1"/>
          <p:nvPr/>
        </p:nvSpPr>
        <p:spPr>
          <a:xfrm>
            <a:off x="3014152" y="629223"/>
            <a:ext cx="336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আজকের পাঠ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1EF12C-78B4-694B-AA71-1ECF6F444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26" y="1623149"/>
            <a:ext cx="5226905" cy="27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794" y="1707134"/>
            <a:ext cx="8980980" cy="4632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40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থের –থেরী ও বিশিষ্ঠ বৌদ্ধ মনীষীদের অবদান মূল্যায়ন করতে পারবে।</a:t>
            </a:r>
            <a:endParaRPr lang="bn-BD" sz="40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40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GB" sz="40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সিদ্ধার্থের লালন পালনকারী সম্পর্কে বলতে পারবে।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40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গৌতমীর থেরী পদে অভিষিক্ত হবার এবং নির্বাণ প্রাপ্তির কাহিনী বর্ণনা করতে পারবে।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02739" y="978384"/>
            <a:ext cx="833852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5629" y="87890"/>
            <a:ext cx="2911812" cy="78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2070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0989" y="254853"/>
            <a:ext cx="296106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0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দেখে বলি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718" y="4460057"/>
            <a:ext cx="9127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latin typeface="NikoshBAN" panose="02000000000000000000" pitchFamily="2" charset="0"/>
                <a:cs typeface="NikoshBAN" panose="02000000000000000000" pitchFamily="2" charset="0"/>
              </a:rPr>
              <a:t>রাণী মহামায়ার মৃত্যুর পর ছোট বোন মহাপ্রজাপতি গৌতমীই সিদ্ধার্থের লালন পালন করেন।তিনি ছিলেন নন্দের মা।নিজ পুত্রকে দেখাশোনার ভার ধাত্রীর হাতে তুলে দেন।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53486BF-E4AB-EA4A-944B-4B562CA8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5" y="1255971"/>
            <a:ext cx="4750930" cy="27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91" y="4174677"/>
            <a:ext cx="8287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গৌতমের লালন- পালনকারী হিসেবে তিনি মহাপ্রজাপতি গৌতমী নামে পরিচিতি লাভ করেন</a:t>
            </a:r>
          </a:p>
          <a:p>
            <a:pPr algn="ctr"/>
            <a:endParaRPr lang="en-US" sz="36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4657B22-A8EC-EE43-B804-E860BD66C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98" y="643448"/>
            <a:ext cx="5165205" cy="30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26" y="5326786"/>
            <a:ext cx="8122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kern="11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মহাপ্রজাপতি গৌতমী ” কীভাবে নামকরণ হয় লেখ।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D543808-0DA6-C24B-94F9-9E88B7609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60" y="1900237"/>
            <a:ext cx="3371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5843" y="4759795"/>
            <a:ext cx="7656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মহাপ্রজাপতি গৌতমীর নেতৃত্বে বুদ্ধের নিকট উপস্থিত হয়ে ভিক্ষুণীব্রত গ্রহন করার অনুমতি প্রার্থনা করেন।কিন্তু বুদ্ধ  তাঁদের অনুরোধ প্রত্যাখান করে বৈশালীতে চলে যান।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44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ভিক্ষুণী হওয়ার প্রার্থনা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A9142D-6A1D-7F43-9275-66E7C7B56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84" y="1692745"/>
            <a:ext cx="418605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686</Words>
  <Application>Microsoft Office PowerPoint</Application>
  <PresentationFormat>On-screen Show (4:3)</PresentationFormat>
  <Paragraphs>107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Unknown User</cp:lastModifiedBy>
  <cp:revision>303</cp:revision>
  <dcterms:created xsi:type="dcterms:W3CDTF">2013-12-31T09:34:21Z</dcterms:created>
  <dcterms:modified xsi:type="dcterms:W3CDTF">2020-09-09T16:40:40Z</dcterms:modified>
</cp:coreProperties>
</file>