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BC1078-46ED-40F9-8930-935BAD7C2B02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BC1078-46ED-40F9-8930-935BAD7C2B02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BC1078-46ED-40F9-8930-935BAD7C2B02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685800" y="692330"/>
            <a:ext cx="7772400" cy="1254035"/>
          </a:xfrm>
        </p:spPr>
        <p:txBody>
          <a:bodyPr>
            <a:no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</a:rPr>
              <a:t>উপস্থিত</a:t>
            </a:r>
            <a:r>
              <a:rPr lang="en-US" altLang="zh-CN" sz="5400" dirty="0" smtClean="0">
                <a:solidFill>
                  <a:srgbClr val="FF0000"/>
                </a:solidFill>
              </a:rPr>
              <a:t> </a:t>
            </a:r>
            <a:r>
              <a:rPr lang="zh-CN" altLang="en-US" sz="5400" dirty="0" smtClean="0">
                <a:solidFill>
                  <a:srgbClr val="FF0000"/>
                </a:solidFill>
              </a:rPr>
              <a:t>সবাইকে</a:t>
            </a:r>
            <a:r>
              <a:rPr lang="en-US" altLang="zh-CN" sz="5400" dirty="0" smtClean="0">
                <a:solidFill>
                  <a:srgbClr val="FF0000"/>
                </a:solidFill>
              </a:rPr>
              <a:t> </a:t>
            </a:r>
            <a:r>
              <a:rPr lang="zh-CN" altLang="en-US" sz="5400" dirty="0" smtClean="0">
                <a:solidFill>
                  <a:srgbClr val="FF0000"/>
                </a:solidFill>
              </a:rPr>
              <a:t>লাল</a:t>
            </a:r>
            <a:r>
              <a:rPr lang="en-US" altLang="zh-CN" sz="5400" dirty="0" smtClean="0">
                <a:solidFill>
                  <a:srgbClr val="FF0000"/>
                </a:solidFill>
              </a:rPr>
              <a:t> </a:t>
            </a:r>
            <a:r>
              <a:rPr lang="zh-CN" altLang="en-US" sz="5400" dirty="0" smtClean="0">
                <a:solidFill>
                  <a:srgbClr val="FF0000"/>
                </a:solidFill>
              </a:rPr>
              <a:t>গোলাপের</a:t>
            </a:r>
            <a:r>
              <a:rPr lang="en-US" altLang="zh-CN" sz="5400" dirty="0" smtClean="0">
                <a:solidFill>
                  <a:srgbClr val="FF0000"/>
                </a:solidFill>
              </a:rPr>
              <a:t> </a:t>
            </a:r>
            <a:r>
              <a:rPr lang="zh-CN" altLang="en-US" sz="5400" dirty="0" smtClean="0">
                <a:solidFill>
                  <a:srgbClr val="FF0000"/>
                </a:solidFill>
              </a:rPr>
              <a:t>শুভেচ্ছা</a:t>
            </a:r>
            <a:endParaRPr lang="en-US" altLang="zh-CN" sz="5400" dirty="0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" name="Picture 4" descr="rose-animated-gif-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" y="2272552"/>
            <a:ext cx="9038614" cy="3552175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1048617"/>
          <p:cNvSpPr>
            <a:spLocks noGrp="1"/>
          </p:cNvSpPr>
          <p:nvPr>
            <p:ph idx="1"/>
          </p:nvPr>
        </p:nvSpPr>
        <p:spPr>
          <a:xfrm>
            <a:off x="457200" y="1933302"/>
            <a:ext cx="8229600" cy="4073989"/>
          </a:xfrm>
        </p:spPr>
        <p:txBody>
          <a:bodyPr>
            <a:normAutofit fontScale="92500" lnSpcReduction="10000"/>
          </a:bodyPr>
          <a:lstStyle/>
          <a:p>
            <a:r>
              <a:rPr lang="en-US" altLang="en-GB" dirty="0"/>
              <a:t> </a:t>
            </a:r>
            <a:r>
              <a:rPr lang="en-GB" altLang="en-US" sz="4800" dirty="0" err="1"/>
              <a:t>যেখানে</a:t>
            </a:r>
            <a:r>
              <a:rPr lang="en-US" altLang="en-GB" sz="4800" dirty="0"/>
              <a:t>  </a:t>
            </a:r>
            <a:r>
              <a:rPr lang="en-GB" altLang="en-US" sz="4800" dirty="0">
                <a:solidFill>
                  <a:srgbClr val="FF0000"/>
                </a:solidFill>
              </a:rPr>
              <a:t>৫০</a:t>
            </a:r>
            <a:r>
              <a:rPr lang="en-US" altLang="en-GB" sz="4800" dirty="0">
                <a:solidFill>
                  <a:srgbClr val="FF0000"/>
                </a:solidFill>
              </a:rPr>
              <a:t> </a:t>
            </a:r>
            <a:r>
              <a:rPr lang="en-GB" altLang="en-US" sz="4800" dirty="0" err="1">
                <a:solidFill>
                  <a:srgbClr val="FF0000"/>
                </a:solidFill>
              </a:rPr>
              <a:t>জন</a:t>
            </a:r>
            <a:r>
              <a:rPr lang="en-US" altLang="en-GB" sz="4800" dirty="0">
                <a:solidFill>
                  <a:srgbClr val="FF0000"/>
                </a:solidFill>
              </a:rPr>
              <a:t> </a:t>
            </a:r>
            <a:r>
              <a:rPr lang="en-GB" altLang="en-US" sz="4800" dirty="0" err="1"/>
              <a:t>থেকে</a:t>
            </a:r>
            <a:r>
              <a:rPr lang="en-US" altLang="en-GB" sz="4800" dirty="0"/>
              <a:t> </a:t>
            </a:r>
            <a:r>
              <a:rPr lang="en-GB" altLang="en-US" sz="4800" dirty="0">
                <a:solidFill>
                  <a:srgbClr val="FF0000"/>
                </a:solidFill>
              </a:rPr>
              <a:t>১০০জন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কর্মী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কর্মরত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এবং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স্থায়ী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সম্পদের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পরিমাণ</a:t>
            </a:r>
            <a:r>
              <a:rPr lang="en-US" altLang="en-GB" sz="4800" dirty="0"/>
              <a:t> (</a:t>
            </a:r>
            <a:r>
              <a:rPr lang="en-GB" altLang="en-US" sz="4800" dirty="0" err="1"/>
              <a:t>ভূমি</a:t>
            </a:r>
            <a:r>
              <a:rPr lang="en-US" altLang="en-GB" sz="4800" dirty="0"/>
              <a:t> </a:t>
            </a:r>
            <a:r>
              <a:rPr lang="en-GB" altLang="en-US" sz="4800" dirty="0"/>
              <a:t>ও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কারখানার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দালান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বাদে</a:t>
            </a:r>
            <a:r>
              <a:rPr lang="en-US" altLang="en-GB" sz="4800" dirty="0"/>
              <a:t>) </a:t>
            </a:r>
            <a:r>
              <a:rPr lang="en-GB" altLang="en-US" sz="4800" dirty="0">
                <a:solidFill>
                  <a:srgbClr val="7030A0"/>
                </a:solidFill>
              </a:rPr>
              <a:t>১</a:t>
            </a:r>
            <a:r>
              <a:rPr lang="en-US" altLang="en-GB" sz="4800" dirty="0">
                <a:solidFill>
                  <a:srgbClr val="7030A0"/>
                </a:solidFill>
              </a:rPr>
              <a:t> </a:t>
            </a:r>
            <a:r>
              <a:rPr lang="en-GB" altLang="en-US" sz="4800" dirty="0" err="1">
                <a:solidFill>
                  <a:srgbClr val="7030A0"/>
                </a:solidFill>
              </a:rPr>
              <a:t>কোটি</a:t>
            </a:r>
            <a:r>
              <a:rPr lang="en-US" altLang="en-GB" sz="4800" dirty="0">
                <a:solidFill>
                  <a:srgbClr val="7030A0"/>
                </a:solidFill>
              </a:rPr>
              <a:t> </a:t>
            </a:r>
            <a:r>
              <a:rPr lang="en-GB" altLang="en-US" sz="4800" dirty="0" err="1"/>
              <a:t>থেকে</a:t>
            </a:r>
            <a:r>
              <a:rPr lang="en-US" altLang="en-GB" sz="4800" dirty="0"/>
              <a:t> </a:t>
            </a:r>
            <a:r>
              <a:rPr lang="en-GB" altLang="en-US" sz="4800" dirty="0">
                <a:solidFill>
                  <a:srgbClr val="7030A0"/>
                </a:solidFill>
              </a:rPr>
              <a:t>১৫</a:t>
            </a:r>
            <a:r>
              <a:rPr lang="en-US" altLang="en-GB" sz="4800" dirty="0"/>
              <a:t> </a:t>
            </a:r>
            <a:r>
              <a:rPr lang="en-GB" altLang="en-US" sz="4800" dirty="0" err="1">
                <a:solidFill>
                  <a:srgbClr val="7030A0"/>
                </a:solidFill>
              </a:rPr>
              <a:t>কোটি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টাকার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মধ্যে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সীমাবদ্ধ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তাকে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মাঝারী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এন্টারপ্রাইজ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বলে</a:t>
            </a:r>
            <a:r>
              <a:rPr lang="en-GB" altLang="en-US" sz="4800" dirty="0"/>
              <a:t>।</a:t>
            </a:r>
            <a:endParaRPr lang="en-GB" sz="4800" dirty="0"/>
          </a:p>
        </p:txBody>
      </p:sp>
      <p:sp>
        <p:nvSpPr>
          <p:cNvPr id="1048617" name="Title 104861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err="1">
                <a:solidFill>
                  <a:srgbClr val="FF0000"/>
                </a:solidFill>
              </a:rPr>
              <a:t>বাণাজ্যিকও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সেবা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খাতের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প্রতিষ্ঠানের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 smtClean="0">
                <a:solidFill>
                  <a:srgbClr val="FF0000"/>
                </a:solidFill>
              </a:rPr>
              <a:t>ক্ষেত্রে</a:t>
            </a:r>
            <a:r>
              <a:rPr lang="en-GB" altLang="en-US" sz="4400" dirty="0" smtClean="0">
                <a:solidFill>
                  <a:srgbClr val="FF0000"/>
                </a:solidFill>
              </a:rPr>
              <a:t>: 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Content Placeholder 104861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১।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ক্ষুদ্র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প্রতিষ্ঠান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কাকে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বলে</a:t>
            </a:r>
            <a:r>
              <a:rPr lang="en-US" altLang="en-GB" sz="4400" dirty="0"/>
              <a:t>?</a:t>
            </a:r>
            <a:endParaRPr lang="en-GB" sz="4400" dirty="0"/>
          </a:p>
          <a:p>
            <a:r>
              <a:rPr lang="en-GB" altLang="en-GB" sz="4400" dirty="0"/>
              <a:t>২।</a:t>
            </a:r>
            <a:r>
              <a:rPr lang="en-US" altLang="en-GB" sz="4400" dirty="0"/>
              <a:t> </a:t>
            </a:r>
            <a:r>
              <a:rPr lang="en-GB" altLang="en-GB" sz="4400" dirty="0" err="1"/>
              <a:t>মাঝারী</a:t>
            </a:r>
            <a:r>
              <a:rPr lang="en-US" altLang="en-GB" sz="4400" dirty="0"/>
              <a:t> </a:t>
            </a:r>
            <a:r>
              <a:rPr lang="en-GB" altLang="en-US" sz="4400" dirty="0" err="1"/>
              <a:t>প্রতিষ্ঠান</a:t>
            </a:r>
            <a:r>
              <a:rPr lang="en-US" altLang="en-GB" sz="4400" dirty="0"/>
              <a:t> </a:t>
            </a:r>
            <a:r>
              <a:rPr lang="en-GB" altLang="en-US" sz="4400" dirty="0" err="1"/>
              <a:t>বলতে</a:t>
            </a:r>
            <a:r>
              <a:rPr lang="en-US" altLang="en-GB" sz="4400" dirty="0"/>
              <a:t> </a:t>
            </a:r>
            <a:r>
              <a:rPr lang="en-GB" altLang="en-US" sz="4400" dirty="0" err="1"/>
              <a:t>কী</a:t>
            </a:r>
            <a:r>
              <a:rPr lang="en-US" altLang="en-GB" sz="4400" dirty="0"/>
              <a:t> </a:t>
            </a:r>
            <a:r>
              <a:rPr lang="en-GB" altLang="en-US" sz="4400" dirty="0" err="1"/>
              <a:t>বুঝ</a:t>
            </a:r>
            <a:r>
              <a:rPr lang="en-US" altLang="en-GB" sz="4400" dirty="0"/>
              <a:t>?</a:t>
            </a:r>
            <a:endParaRPr lang="en-GB" sz="4400" dirty="0"/>
          </a:p>
        </p:txBody>
      </p:sp>
      <p:sp>
        <p:nvSpPr>
          <p:cNvPr id="1048619" name="Title 10486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</a:t>
            </a:r>
            <a:r>
              <a:rPr lang="en-GB" sz="6000" dirty="0" err="1" smtClean="0"/>
              <a:t>একক</a:t>
            </a:r>
            <a:r>
              <a:rPr lang="en-US" altLang="en-GB" sz="6000" dirty="0" smtClean="0"/>
              <a:t> </a:t>
            </a:r>
            <a:r>
              <a:rPr lang="en-GB" altLang="en-US" sz="6000" dirty="0" err="1"/>
              <a:t>কাজ</a:t>
            </a:r>
            <a:endParaRPr lang="en-GB" sz="6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Content Placeholder 1048621"/>
          <p:cNvSpPr>
            <a:spLocks noGrp="1"/>
          </p:cNvSpPr>
          <p:nvPr>
            <p:ph idx="1"/>
          </p:nvPr>
        </p:nvSpPr>
        <p:spPr>
          <a:xfrm>
            <a:off x="457200" y="1619794"/>
            <a:ext cx="8229600" cy="4387497"/>
          </a:xfrm>
        </p:spPr>
        <p:txBody>
          <a:bodyPr>
            <a:normAutofit fontScale="92500"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১।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স্বল্প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মূলধন</a:t>
            </a:r>
            <a:r>
              <a:rPr lang="en-US" altLang="en-GB" sz="4000" dirty="0">
                <a:solidFill>
                  <a:srgbClr val="FF0000"/>
                </a:solidFill>
              </a:rPr>
              <a:t>      </a:t>
            </a:r>
            <a:r>
              <a:rPr lang="en-GB" altLang="en-US" sz="4000" dirty="0"/>
              <a:t>২।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স্বাধীন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ব্যবস্থাপনা</a:t>
            </a:r>
            <a:endParaRPr lang="en-GB" sz="4000" dirty="0"/>
          </a:p>
          <a:p>
            <a:r>
              <a:rPr lang="en-GB" altLang="en-US" sz="4000" dirty="0">
                <a:solidFill>
                  <a:srgbClr val="00B050"/>
                </a:solidFill>
              </a:rPr>
              <a:t>৩।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এলাকা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কেন্দ্রিক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কার্যক্রম</a:t>
            </a:r>
            <a:r>
              <a:rPr lang="en-GB" altLang="en-US" sz="4000" dirty="0">
                <a:solidFill>
                  <a:srgbClr val="00B050"/>
                </a:solidFill>
              </a:rPr>
              <a:t>।</a:t>
            </a:r>
            <a:endParaRPr lang="en-GB" sz="4000" dirty="0">
              <a:solidFill>
                <a:srgbClr val="00B050"/>
              </a:solidFill>
            </a:endParaRPr>
          </a:p>
          <a:p>
            <a:r>
              <a:rPr lang="en-GB" altLang="en-US" sz="4000" dirty="0">
                <a:solidFill>
                  <a:srgbClr val="0070C0"/>
                </a:solidFill>
              </a:rPr>
              <a:t>৪।</a:t>
            </a:r>
            <a:r>
              <a:rPr lang="en-US" altLang="en-GB" sz="4000" dirty="0">
                <a:solidFill>
                  <a:srgbClr val="0070C0"/>
                </a:solidFill>
              </a:rPr>
              <a:t> </a:t>
            </a:r>
            <a:r>
              <a:rPr lang="en-GB" altLang="en-US" sz="4000" dirty="0" err="1">
                <a:solidFill>
                  <a:srgbClr val="0070C0"/>
                </a:solidFill>
              </a:rPr>
              <a:t>স্বল্প</a:t>
            </a:r>
            <a:r>
              <a:rPr lang="en-US" altLang="en-GB" sz="4000" dirty="0">
                <a:solidFill>
                  <a:srgbClr val="0070C0"/>
                </a:solidFill>
              </a:rPr>
              <a:t> </a:t>
            </a:r>
            <a:r>
              <a:rPr lang="en-GB" altLang="en-US" sz="4000" dirty="0" err="1">
                <a:solidFill>
                  <a:srgbClr val="0070C0"/>
                </a:solidFill>
              </a:rPr>
              <a:t>শ্রমিক</a:t>
            </a:r>
            <a:r>
              <a:rPr lang="en-US" altLang="en-GB" sz="4000" dirty="0">
                <a:solidFill>
                  <a:srgbClr val="0070C0"/>
                </a:solidFill>
              </a:rPr>
              <a:t> </a:t>
            </a:r>
            <a:r>
              <a:rPr lang="en-GB" altLang="en-US" sz="4000" dirty="0" err="1">
                <a:solidFill>
                  <a:srgbClr val="0070C0"/>
                </a:solidFill>
              </a:rPr>
              <a:t>কর্মী</a:t>
            </a:r>
            <a:r>
              <a:rPr lang="en-GB" altLang="en-US" sz="4000" dirty="0">
                <a:solidFill>
                  <a:srgbClr val="0070C0"/>
                </a:solidFill>
              </a:rPr>
              <a:t>।</a:t>
            </a:r>
            <a:endParaRPr lang="en-GB" sz="4000" dirty="0">
              <a:solidFill>
                <a:srgbClr val="0070C0"/>
              </a:solidFill>
            </a:endParaRPr>
          </a:p>
          <a:p>
            <a:r>
              <a:rPr lang="en-GB" altLang="en-US" sz="4000" dirty="0">
                <a:solidFill>
                  <a:srgbClr val="7030A0"/>
                </a:solidFill>
              </a:rPr>
              <a:t>৫।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স্থানীয়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কাঁচামালের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ব্যবহার</a:t>
            </a:r>
            <a:r>
              <a:rPr lang="en-GB" altLang="en-US" sz="4000" dirty="0">
                <a:solidFill>
                  <a:srgbClr val="7030A0"/>
                </a:solidFill>
              </a:rPr>
              <a:t>।</a:t>
            </a:r>
            <a:endParaRPr lang="en-GB" sz="4000" dirty="0">
              <a:solidFill>
                <a:srgbClr val="7030A0"/>
              </a:solidFill>
            </a:endParaRPr>
          </a:p>
          <a:p>
            <a:r>
              <a:rPr lang="en-GB" altLang="en-US" sz="4000" dirty="0"/>
              <a:t>৬।স্বল্প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মেয়াদী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পরিকল্পনা</a:t>
            </a:r>
            <a:r>
              <a:rPr lang="en-GB" altLang="en-US" sz="4000" dirty="0"/>
              <a:t>।</a:t>
            </a:r>
            <a:endParaRPr lang="en-GB" sz="4000" dirty="0"/>
          </a:p>
          <a:p>
            <a:r>
              <a:rPr lang="en-GB" altLang="en-US" sz="4000" dirty="0">
                <a:solidFill>
                  <a:srgbClr val="FF0000"/>
                </a:solidFill>
              </a:rPr>
              <a:t>৭।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নিয়ন্ত্রন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সহজ</a:t>
            </a:r>
            <a:r>
              <a:rPr lang="en-GB" altLang="en-US" sz="4000" dirty="0">
                <a:solidFill>
                  <a:srgbClr val="FF0000"/>
                </a:solidFill>
              </a:rPr>
              <a:t>।</a:t>
            </a:r>
            <a:endParaRPr lang="en-GB" sz="4000" dirty="0">
              <a:solidFill>
                <a:srgbClr val="FF0000"/>
              </a:solidFill>
            </a:endParaRPr>
          </a:p>
          <a:p>
            <a:r>
              <a:rPr lang="en-GB" altLang="en-US" sz="4000" dirty="0"/>
              <a:t>৮।শ্রমিক-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মালিক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সু-সম্পর্ক</a:t>
            </a:r>
            <a:r>
              <a:rPr lang="en-GB" altLang="en-US" dirty="0"/>
              <a:t>।</a:t>
            </a:r>
            <a:endParaRPr lang="en-GB" dirty="0"/>
          </a:p>
        </p:txBody>
      </p:sp>
      <p:sp>
        <p:nvSpPr>
          <p:cNvPr id="1048621" name="Title 10486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300" dirty="0" err="1"/>
              <a:t>ক্ষুদ্র</a:t>
            </a:r>
            <a:r>
              <a:rPr lang="en-US" altLang="en-GB" sz="5300" dirty="0"/>
              <a:t> </a:t>
            </a:r>
            <a:r>
              <a:rPr lang="en-GB" altLang="en-US" sz="5300" dirty="0"/>
              <a:t>ও</a:t>
            </a:r>
            <a:r>
              <a:rPr lang="en-US" altLang="en-GB" sz="5300" dirty="0"/>
              <a:t> </a:t>
            </a:r>
            <a:r>
              <a:rPr lang="en-GB" altLang="en-US" sz="5300" dirty="0" err="1"/>
              <a:t>মাঝারী</a:t>
            </a:r>
            <a:r>
              <a:rPr lang="en-US" altLang="en-GB" sz="5300" dirty="0"/>
              <a:t> </a:t>
            </a:r>
            <a:r>
              <a:rPr lang="en-GB" altLang="en-US" sz="5300" dirty="0" err="1"/>
              <a:t>এন্টার</a:t>
            </a:r>
            <a:r>
              <a:rPr lang="en-US" altLang="en-GB" sz="5300" dirty="0"/>
              <a:t> </a:t>
            </a:r>
            <a:r>
              <a:rPr lang="en-GB" altLang="en-US" sz="5300" dirty="0" err="1"/>
              <a:t>প্রাইজের</a:t>
            </a:r>
            <a:r>
              <a:rPr lang="en-US" altLang="en-GB" sz="5300" dirty="0"/>
              <a:t> </a:t>
            </a:r>
            <a:r>
              <a:rPr lang="en-GB" altLang="en-US" sz="5300" dirty="0" err="1"/>
              <a:t>বৈশিষ্ট্য</a:t>
            </a:r>
            <a:r>
              <a:rPr lang="en-GB" altLang="en-US" dirty="0"/>
              <a:t>। </a:t>
            </a:r>
            <a:endParaRPr lang="en-GB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1048592"/>
          <p:cNvSpPr>
            <a:spLocks noGrp="1"/>
          </p:cNvSpPr>
          <p:nvPr>
            <p:ph idx="1"/>
          </p:nvPr>
        </p:nvSpPr>
        <p:spPr>
          <a:xfrm>
            <a:off x="457200" y="1332411"/>
            <a:ext cx="8229600" cy="4674880"/>
          </a:xfrm>
        </p:spPr>
        <p:txBody>
          <a:bodyPr>
            <a:noAutofit/>
          </a:bodyPr>
          <a:lstStyle/>
          <a:p>
            <a:r>
              <a:rPr lang="en-GB" sz="4000" dirty="0"/>
              <a:t>১।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সহজ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গঠন</a:t>
            </a:r>
            <a:r>
              <a:rPr lang="en-GB" altLang="en-US" sz="4000" dirty="0">
                <a:solidFill>
                  <a:srgbClr val="FF0000"/>
                </a:solidFill>
              </a:rPr>
              <a:t>।</a:t>
            </a:r>
            <a:r>
              <a:rPr lang="en-US" altLang="en-GB" sz="4000" dirty="0">
                <a:solidFill>
                  <a:srgbClr val="FF0000"/>
                </a:solidFill>
              </a:rPr>
              <a:t>   </a:t>
            </a:r>
            <a:r>
              <a:rPr lang="en-GB" altLang="en-US" sz="4000" dirty="0">
                <a:solidFill>
                  <a:srgbClr val="FF0000"/>
                </a:solidFill>
              </a:rPr>
              <a:t>২।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মালিকের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স্বাধীনতা</a:t>
            </a:r>
            <a:r>
              <a:rPr lang="en-GB" altLang="en-US" sz="4000" dirty="0">
                <a:solidFill>
                  <a:srgbClr val="FF0000"/>
                </a:solidFill>
              </a:rPr>
              <a:t>।</a:t>
            </a:r>
            <a:endParaRPr lang="en-GB" sz="4000" dirty="0">
              <a:solidFill>
                <a:srgbClr val="FF0000"/>
              </a:solidFill>
            </a:endParaRPr>
          </a:p>
          <a:p>
            <a:r>
              <a:rPr lang="en-GB" altLang="en-US" sz="4000" dirty="0">
                <a:solidFill>
                  <a:srgbClr val="7030A0"/>
                </a:solidFill>
              </a:rPr>
              <a:t>৩।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মালিক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নিজে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মুনাফা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ভোগ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করে</a:t>
            </a:r>
            <a:r>
              <a:rPr lang="en-GB" altLang="en-US" sz="4000" dirty="0">
                <a:solidFill>
                  <a:srgbClr val="7030A0"/>
                </a:solidFill>
              </a:rPr>
              <a:t>।</a:t>
            </a:r>
            <a:endParaRPr lang="en-GB" sz="4000" dirty="0">
              <a:solidFill>
                <a:srgbClr val="7030A0"/>
              </a:solidFill>
            </a:endParaRPr>
          </a:p>
          <a:p>
            <a:r>
              <a:rPr lang="en-GB" altLang="en-US" sz="4000" dirty="0"/>
              <a:t>৪।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সহজ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নিয়ন্ত্রন</a:t>
            </a:r>
            <a:r>
              <a:rPr lang="en-GB" altLang="en-US" sz="4000" dirty="0"/>
              <a:t>।</a:t>
            </a:r>
            <a:endParaRPr lang="en-GB" sz="4000" dirty="0"/>
          </a:p>
          <a:p>
            <a:r>
              <a:rPr lang="en-GB" altLang="en-US" sz="4000" dirty="0">
                <a:solidFill>
                  <a:srgbClr val="00B050"/>
                </a:solidFill>
              </a:rPr>
              <a:t>৫।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গোপনীয়তা</a:t>
            </a:r>
            <a:r>
              <a:rPr lang="en-US" altLang="en-GB" sz="4000" dirty="0">
                <a:solidFill>
                  <a:srgbClr val="00B050"/>
                </a:solidFill>
              </a:rPr>
              <a:t>  </a:t>
            </a:r>
            <a:r>
              <a:rPr lang="en-GB" altLang="en-US" sz="4000" dirty="0" err="1">
                <a:solidFill>
                  <a:srgbClr val="00B050"/>
                </a:solidFill>
              </a:rPr>
              <a:t>রক্ষা</a:t>
            </a:r>
            <a:r>
              <a:rPr lang="en-GB" altLang="en-US" sz="4000" dirty="0">
                <a:solidFill>
                  <a:srgbClr val="00B050"/>
                </a:solidFill>
              </a:rPr>
              <a:t>।</a:t>
            </a:r>
            <a:endParaRPr lang="en-GB" sz="4000" dirty="0">
              <a:solidFill>
                <a:srgbClr val="00B050"/>
              </a:solidFill>
            </a:endParaRPr>
          </a:p>
          <a:p>
            <a:r>
              <a:rPr lang="en-GB" altLang="en-US" sz="4000" dirty="0">
                <a:solidFill>
                  <a:srgbClr val="0070C0"/>
                </a:solidFill>
              </a:rPr>
              <a:t>৬।প্রত্যক্ষ</a:t>
            </a:r>
            <a:r>
              <a:rPr lang="en-US" altLang="en-GB" sz="4000" dirty="0">
                <a:solidFill>
                  <a:srgbClr val="0070C0"/>
                </a:solidFill>
              </a:rPr>
              <a:t> </a:t>
            </a:r>
            <a:r>
              <a:rPr lang="en-GB" altLang="en-US" sz="4000" dirty="0" err="1">
                <a:solidFill>
                  <a:srgbClr val="0070C0"/>
                </a:solidFill>
              </a:rPr>
              <a:t>সম্পর্ক</a:t>
            </a:r>
            <a:r>
              <a:rPr lang="en-GB" altLang="en-US" sz="4000" dirty="0">
                <a:solidFill>
                  <a:srgbClr val="0070C0"/>
                </a:solidFill>
              </a:rPr>
              <a:t>।</a:t>
            </a:r>
            <a:endParaRPr lang="en-GB" sz="4000" dirty="0">
              <a:solidFill>
                <a:srgbClr val="0070C0"/>
              </a:solidFill>
            </a:endParaRPr>
          </a:p>
          <a:p>
            <a:r>
              <a:rPr lang="en-GB" altLang="en-US" sz="4000" dirty="0"/>
              <a:t>৭।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দ্রুত</a:t>
            </a:r>
            <a:r>
              <a:rPr lang="en-US" altLang="en-GB" sz="4000" dirty="0"/>
              <a:t>  </a:t>
            </a:r>
            <a:r>
              <a:rPr lang="en-GB" altLang="en-US" sz="4000" dirty="0" err="1"/>
              <a:t>সিদ্ধান্ত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গ্রহন</a:t>
            </a:r>
            <a:r>
              <a:rPr lang="en-GB" altLang="en-US" sz="4000" dirty="0"/>
              <a:t>।</a:t>
            </a:r>
            <a:endParaRPr lang="en-GB" sz="4000" dirty="0"/>
          </a:p>
          <a:p>
            <a:r>
              <a:rPr lang="en-GB" altLang="en-US" sz="4000" dirty="0">
                <a:solidFill>
                  <a:srgbClr val="FF0000"/>
                </a:solidFill>
              </a:rPr>
              <a:t>৮।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সহজ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হিসাবরক্ষণ</a:t>
            </a:r>
            <a:r>
              <a:rPr lang="en-GB" altLang="en-US" sz="4000" dirty="0">
                <a:solidFill>
                  <a:srgbClr val="FF0000"/>
                </a:solidFill>
              </a:rPr>
              <a:t>। </a:t>
            </a:r>
            <a:r>
              <a:rPr lang="en-US" altLang="en-GB" sz="4000" dirty="0">
                <a:solidFill>
                  <a:srgbClr val="FF0000"/>
                </a:solidFill>
              </a:rPr>
              <a:t>  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048592" name="Title 104859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ক্ষুদ্র</a:t>
            </a:r>
            <a:r>
              <a:rPr lang="en-US" altLang="en-GB" dirty="0"/>
              <a:t> </a:t>
            </a:r>
            <a:r>
              <a:rPr lang="en-GB" altLang="en-US" dirty="0"/>
              <a:t>ও</a:t>
            </a:r>
            <a:r>
              <a:rPr lang="en-US" altLang="en-GB" dirty="0"/>
              <a:t> </a:t>
            </a:r>
            <a:r>
              <a:rPr lang="en-GB" altLang="en-US" dirty="0" err="1"/>
              <a:t>মাঝারী</a:t>
            </a:r>
            <a:r>
              <a:rPr lang="en-US" altLang="en-GB" dirty="0"/>
              <a:t> </a:t>
            </a:r>
            <a:r>
              <a:rPr lang="en-GB" altLang="en-US" dirty="0" err="1"/>
              <a:t>এন্টারপ্রাইজের</a:t>
            </a:r>
            <a:r>
              <a:rPr lang="en-US" altLang="en-GB" dirty="0"/>
              <a:t> </a:t>
            </a:r>
            <a:r>
              <a:rPr lang="en-GB" altLang="en-US" dirty="0" err="1"/>
              <a:t>গুরুত্ব</a:t>
            </a:r>
            <a:r>
              <a:rPr lang="en-GB" altLang="en-US" dirty="0"/>
              <a:t>। </a:t>
            </a:r>
            <a:endParaRPr lang="en-GB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85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5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Content Placeholder 104859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50"/>
                </a:solidFill>
              </a:rPr>
              <a:t>৯।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কর্মসংস্থান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সৃষ্টি</a:t>
            </a:r>
            <a:r>
              <a:rPr lang="en-GB" altLang="en-US" sz="4000" dirty="0">
                <a:solidFill>
                  <a:srgbClr val="00B050"/>
                </a:solidFill>
              </a:rPr>
              <a:t>।</a:t>
            </a:r>
            <a:endParaRPr lang="en-GB" sz="4000" dirty="0">
              <a:solidFill>
                <a:srgbClr val="00B050"/>
              </a:solidFill>
            </a:endParaRPr>
          </a:p>
          <a:p>
            <a:r>
              <a:rPr lang="en-GB" altLang="en-US" sz="4000" dirty="0">
                <a:solidFill>
                  <a:srgbClr val="FF0000"/>
                </a:solidFill>
              </a:rPr>
              <a:t>১০। 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জীবনযাত্রার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মান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উন্নয়ন</a:t>
            </a:r>
            <a:r>
              <a:rPr lang="en-GB" altLang="en-US" sz="4000" dirty="0">
                <a:solidFill>
                  <a:srgbClr val="FF0000"/>
                </a:solidFill>
              </a:rPr>
              <a:t>।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048590" name="Title 10485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1048588"/>
          <p:cNvSpPr>
            <a:spLocks noGrp="1"/>
          </p:cNvSpPr>
          <p:nvPr>
            <p:ph idx="1"/>
          </p:nvPr>
        </p:nvSpPr>
        <p:spPr>
          <a:xfrm>
            <a:off x="457200" y="1776549"/>
            <a:ext cx="8229600" cy="4230742"/>
          </a:xfrm>
        </p:spPr>
        <p:txBody>
          <a:bodyPr>
            <a:noAutofit/>
          </a:bodyPr>
          <a:lstStyle/>
          <a:p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উৎপাদনকারী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শিল্পের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বেলায়</a:t>
            </a:r>
            <a:r>
              <a:rPr lang="en-US" altLang="en-GB" sz="4000" dirty="0">
                <a:solidFill>
                  <a:srgbClr val="7030A0"/>
                </a:solidFill>
              </a:rPr>
              <a:t>, </a:t>
            </a:r>
            <a:r>
              <a:rPr lang="en-GB" altLang="en-US" sz="4000" dirty="0" err="1">
                <a:solidFill>
                  <a:srgbClr val="7030A0"/>
                </a:solidFill>
              </a:rPr>
              <a:t>যে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শিল্পের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স্থায়ী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সম্পদের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মূল্য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প্রতিস্থাপনের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ব্যয়সহ</a:t>
            </a:r>
            <a:r>
              <a:rPr lang="en-US" altLang="en-GB" sz="4000" dirty="0">
                <a:solidFill>
                  <a:srgbClr val="7030A0"/>
                </a:solidFill>
              </a:rPr>
              <a:t> (</a:t>
            </a:r>
            <a:r>
              <a:rPr lang="en-GB" altLang="en-US" sz="4000" dirty="0" err="1">
                <a:solidFill>
                  <a:srgbClr val="7030A0"/>
                </a:solidFill>
              </a:rPr>
              <a:t>ভূমি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>
                <a:solidFill>
                  <a:srgbClr val="7030A0"/>
                </a:solidFill>
              </a:rPr>
              <a:t>ও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কারখানার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দালান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বাদে</a:t>
            </a:r>
            <a:r>
              <a:rPr lang="en-US" altLang="en-GB" sz="4000" dirty="0">
                <a:solidFill>
                  <a:srgbClr val="7030A0"/>
                </a:solidFill>
              </a:rPr>
              <a:t>)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>
                <a:solidFill>
                  <a:srgbClr val="FF0000"/>
                </a:solidFill>
              </a:rPr>
              <a:t>৩০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কোটি</a:t>
            </a:r>
            <a:r>
              <a:rPr lang="en-US" altLang="en-GB" sz="4000" dirty="0">
                <a:solidFill>
                  <a:srgbClr val="FF0000"/>
                </a:solidFill>
              </a:rPr>
              <a:t>  </a:t>
            </a:r>
            <a:r>
              <a:rPr lang="en-GB" altLang="en-US" sz="4000" dirty="0" err="1">
                <a:solidFill>
                  <a:srgbClr val="FF0000"/>
                </a:solidFill>
              </a:rPr>
              <a:t>টাকার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অধিক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কিংবা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যে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সব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শিল্প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প্রতিষ্ঠানে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>
                <a:solidFill>
                  <a:srgbClr val="00B050"/>
                </a:solidFill>
              </a:rPr>
              <a:t>২৫০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জনের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বেশী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শ্রমিক</a:t>
            </a:r>
            <a:r>
              <a:rPr lang="en-GB" altLang="en-US" sz="4000" dirty="0">
                <a:solidFill>
                  <a:srgbClr val="7030A0"/>
                </a:solidFill>
              </a:rPr>
              <a:t>-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কর্মী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নিয়োজিত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bn-BD" altLang="en-GB" sz="4000" dirty="0" smtClean="0">
                <a:solidFill>
                  <a:srgbClr val="7030A0"/>
                </a:solidFill>
              </a:rPr>
              <a:t>আ</a:t>
            </a:r>
            <a:r>
              <a:rPr lang="en-GB" altLang="en-US" sz="4000" dirty="0" err="1" smtClean="0">
                <a:solidFill>
                  <a:srgbClr val="7030A0"/>
                </a:solidFill>
              </a:rPr>
              <a:t>ছে</a:t>
            </a:r>
            <a:r>
              <a:rPr lang="en-US" altLang="en-GB" sz="4000" dirty="0" smtClean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তাকে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বৃহদায়তন</a:t>
            </a:r>
            <a:r>
              <a:rPr lang="en-US" altLang="en-GB" sz="4000" dirty="0">
                <a:solidFill>
                  <a:srgbClr val="7030A0"/>
                </a:solidFill>
              </a:rPr>
              <a:t>  </a:t>
            </a:r>
            <a:r>
              <a:rPr lang="en-GB" altLang="en-US" sz="4000" dirty="0" err="1">
                <a:solidFill>
                  <a:srgbClr val="7030A0"/>
                </a:solidFill>
              </a:rPr>
              <a:t>এন্টারপ্রাইজ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বলে</a:t>
            </a:r>
            <a:r>
              <a:rPr lang="en-GB" altLang="en-US" sz="4000" dirty="0">
                <a:solidFill>
                  <a:srgbClr val="7030A0"/>
                </a:solidFill>
              </a:rPr>
              <a:t>। 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1048588" name="Title 104858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err="1">
                <a:solidFill>
                  <a:srgbClr val="FF0000"/>
                </a:solidFill>
              </a:rPr>
              <a:t>বৃহদায়তন</a:t>
            </a:r>
            <a:r>
              <a:rPr lang="en-US" altLang="en-GB" sz="4800" dirty="0">
                <a:solidFill>
                  <a:srgbClr val="FF0000"/>
                </a:solidFill>
              </a:rPr>
              <a:t> </a:t>
            </a:r>
            <a:r>
              <a:rPr lang="en-GB" altLang="en-US" sz="4800" dirty="0" err="1">
                <a:solidFill>
                  <a:srgbClr val="FF0000"/>
                </a:solidFill>
              </a:rPr>
              <a:t>এন্টারপ্রাইজের</a:t>
            </a:r>
            <a:r>
              <a:rPr lang="en-US" altLang="en-GB" sz="4800" dirty="0">
                <a:solidFill>
                  <a:srgbClr val="FF0000"/>
                </a:solidFill>
              </a:rPr>
              <a:t> </a:t>
            </a:r>
            <a:r>
              <a:rPr lang="en-GB" altLang="en-US" sz="4800" dirty="0" err="1">
                <a:solidFill>
                  <a:srgbClr val="FF0000"/>
                </a:solidFill>
              </a:rPr>
              <a:t>ধারনা</a:t>
            </a:r>
            <a:r>
              <a:rPr lang="en-GB" altLang="en-US" sz="4800" dirty="0">
                <a:solidFill>
                  <a:srgbClr val="FF0000"/>
                </a:solidFill>
              </a:rPr>
              <a:t>।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Content Placeholder 10485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err="1"/>
              <a:t>যে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সব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প্রতিষ্ঠানে</a:t>
            </a:r>
            <a:r>
              <a:rPr lang="en-US" altLang="en-GB" sz="4000" dirty="0"/>
              <a:t>  (</a:t>
            </a:r>
            <a:r>
              <a:rPr lang="en-GB" altLang="en-US" sz="4000" dirty="0" err="1">
                <a:solidFill>
                  <a:srgbClr val="00B050"/>
                </a:solidFill>
              </a:rPr>
              <a:t>জমি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>
                <a:solidFill>
                  <a:srgbClr val="00B050"/>
                </a:solidFill>
              </a:rPr>
              <a:t>ও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কারখানার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ভবন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বাদে</a:t>
            </a:r>
            <a:r>
              <a:rPr lang="en-US" altLang="en-GB" sz="4000" dirty="0"/>
              <a:t>) </a:t>
            </a:r>
            <a:r>
              <a:rPr lang="en-GB" altLang="en-US" sz="4000" dirty="0" err="1"/>
              <a:t>স্থায়ী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সম্পদের</a:t>
            </a:r>
            <a:r>
              <a:rPr lang="en-US" altLang="en-GB" sz="4000" dirty="0"/>
              <a:t>  </a:t>
            </a:r>
            <a:r>
              <a:rPr lang="en-GB" altLang="en-US" sz="4000" dirty="0" err="1"/>
              <a:t>মূল্য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প্রতিস্থাপন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ব্যয়সহ</a:t>
            </a:r>
            <a:r>
              <a:rPr lang="en-US" altLang="en-GB" sz="4000" dirty="0"/>
              <a:t>  </a:t>
            </a:r>
            <a:r>
              <a:rPr lang="en-GB" altLang="en-US" sz="4000" dirty="0">
                <a:solidFill>
                  <a:srgbClr val="7030A0"/>
                </a:solidFill>
              </a:rPr>
              <a:t>১৫কোটি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টাকার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অধিক</a:t>
            </a:r>
            <a:r>
              <a:rPr lang="en-US" altLang="en-GB" sz="4000" dirty="0"/>
              <a:t>  </a:t>
            </a:r>
            <a:r>
              <a:rPr lang="en-GB" altLang="en-US" sz="4000" dirty="0" err="1"/>
              <a:t>কিংবা</a:t>
            </a:r>
            <a:r>
              <a:rPr lang="en-US" altLang="en-GB" sz="4000" dirty="0"/>
              <a:t>  </a:t>
            </a:r>
            <a:r>
              <a:rPr lang="en-GB" altLang="en-US" sz="4000" dirty="0">
                <a:solidFill>
                  <a:srgbClr val="FF0000"/>
                </a:solidFill>
              </a:rPr>
              <a:t>১০০জনের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অধিক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কর্মী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নিয়োজিত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আছে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তাকে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বৃহদায়তন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এন্টারপ্রাইজ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বলে</a:t>
            </a:r>
            <a:r>
              <a:rPr lang="en-GB" altLang="en-US" dirty="0"/>
              <a:t>।</a:t>
            </a:r>
            <a:endParaRPr lang="en-GB" dirty="0"/>
          </a:p>
        </p:txBody>
      </p:sp>
      <p:sp>
        <p:nvSpPr>
          <p:cNvPr id="1048586" name="Title 104858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বাণিজ্যিক</a:t>
            </a:r>
            <a:r>
              <a:rPr lang="en-US" altLang="en-GB" dirty="0">
                <a:solidFill>
                  <a:srgbClr val="FF0000"/>
                </a:solidFill>
              </a:rPr>
              <a:t> </a:t>
            </a:r>
            <a:r>
              <a:rPr lang="en-GB" altLang="en-US" dirty="0">
                <a:solidFill>
                  <a:srgbClr val="FF0000"/>
                </a:solidFill>
              </a:rPr>
              <a:t>ও</a:t>
            </a:r>
            <a:r>
              <a:rPr lang="en-US" altLang="en-GB" dirty="0">
                <a:solidFill>
                  <a:srgbClr val="FF0000"/>
                </a:solidFill>
              </a:rPr>
              <a:t> </a:t>
            </a:r>
            <a:r>
              <a:rPr lang="en-GB" altLang="en-US" dirty="0" err="1">
                <a:solidFill>
                  <a:srgbClr val="FF0000"/>
                </a:solidFill>
              </a:rPr>
              <a:t>সেবা</a:t>
            </a:r>
            <a:r>
              <a:rPr lang="en-US" altLang="en-GB" dirty="0">
                <a:solidFill>
                  <a:srgbClr val="FF0000"/>
                </a:solidFill>
              </a:rPr>
              <a:t> </a:t>
            </a:r>
            <a:r>
              <a:rPr lang="en-GB" altLang="en-US" dirty="0" err="1">
                <a:solidFill>
                  <a:srgbClr val="FF0000"/>
                </a:solidFill>
              </a:rPr>
              <a:t>প্রতিষ্ঠানের</a:t>
            </a:r>
            <a:r>
              <a:rPr lang="en-US" altLang="en-GB" dirty="0">
                <a:solidFill>
                  <a:srgbClr val="FF0000"/>
                </a:solidFill>
              </a:rPr>
              <a:t> </a:t>
            </a:r>
            <a:r>
              <a:rPr lang="en-GB" altLang="en-US" dirty="0" err="1" smtClean="0">
                <a:solidFill>
                  <a:srgbClr val="FF0000"/>
                </a:solidFill>
              </a:rPr>
              <a:t>ক্ষেত্রে</a:t>
            </a:r>
            <a:r>
              <a:rPr lang="en-GB" altLang="en-US" dirty="0" smtClean="0">
                <a:solidFill>
                  <a:srgbClr val="FF0000"/>
                </a:solidFill>
              </a:rPr>
              <a:t>:</a:t>
            </a:r>
            <a:r>
              <a:rPr lang="en-US" alt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Content Placeholder 104867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400" dirty="0"/>
              <a:t>১।প্রাকৃতিক</a:t>
            </a:r>
            <a:r>
              <a:rPr lang="en-US" altLang="en-GB" sz="4400" dirty="0"/>
              <a:t> </a:t>
            </a:r>
            <a:r>
              <a:rPr lang="en-GB" altLang="en-US" sz="4400" dirty="0" err="1"/>
              <a:t>সম্পদের</a:t>
            </a:r>
            <a:r>
              <a:rPr lang="en-US" altLang="en-GB" sz="4400" dirty="0"/>
              <a:t> </a:t>
            </a:r>
            <a:r>
              <a:rPr lang="en-GB" altLang="en-US" sz="4400" dirty="0" err="1"/>
              <a:t>পর্যাপ্ত</a:t>
            </a:r>
            <a:r>
              <a:rPr lang="en-US" altLang="en-GB" sz="4400" dirty="0"/>
              <a:t> </a:t>
            </a:r>
            <a:r>
              <a:rPr lang="en-GB" altLang="en-US" sz="4400" dirty="0" err="1"/>
              <a:t>ব্যবহার</a:t>
            </a:r>
            <a:r>
              <a:rPr lang="en-GB" altLang="en-US" sz="4400" dirty="0"/>
              <a:t>।</a:t>
            </a:r>
            <a:endParaRPr lang="en-GB" sz="4400" dirty="0"/>
          </a:p>
          <a:p>
            <a:r>
              <a:rPr lang="en-GB" altLang="en-US" sz="4400" dirty="0">
                <a:solidFill>
                  <a:srgbClr val="00B050"/>
                </a:solidFill>
              </a:rPr>
              <a:t>২।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ভারী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>
                <a:solidFill>
                  <a:srgbClr val="00B050"/>
                </a:solidFill>
              </a:rPr>
              <a:t>ও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মৌলিক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শিল্প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পরিচালনা</a:t>
            </a:r>
            <a:r>
              <a:rPr lang="en-GB" altLang="en-US" sz="4400" dirty="0">
                <a:solidFill>
                  <a:srgbClr val="00B050"/>
                </a:solidFill>
              </a:rPr>
              <a:t>।</a:t>
            </a:r>
            <a:endParaRPr lang="en-GB" sz="4400" dirty="0">
              <a:solidFill>
                <a:srgbClr val="00B050"/>
              </a:solidFill>
            </a:endParaRPr>
          </a:p>
          <a:p>
            <a:r>
              <a:rPr lang="en-GB" altLang="en-US" sz="4400" dirty="0"/>
              <a:t>৩।</a:t>
            </a:r>
            <a:r>
              <a:rPr lang="en-US" altLang="en-GB" sz="4400" dirty="0"/>
              <a:t> </a:t>
            </a:r>
            <a:r>
              <a:rPr lang="en-GB" altLang="en-US" sz="4400" dirty="0" err="1"/>
              <a:t>ক্ষুদ্র</a:t>
            </a:r>
            <a:r>
              <a:rPr lang="en-US" altLang="en-GB" sz="4400" dirty="0"/>
              <a:t> </a:t>
            </a:r>
            <a:r>
              <a:rPr lang="en-GB" altLang="en-US" sz="4400" dirty="0"/>
              <a:t>ও</a:t>
            </a:r>
            <a:r>
              <a:rPr lang="en-US" altLang="en-GB" sz="4400" dirty="0"/>
              <a:t> </a:t>
            </a:r>
            <a:r>
              <a:rPr lang="en-GB" altLang="en-US" sz="4400" dirty="0" err="1"/>
              <a:t>মাঝারী</a:t>
            </a:r>
            <a:r>
              <a:rPr lang="en-US" altLang="en-GB" sz="4400" dirty="0"/>
              <a:t> </a:t>
            </a:r>
            <a:r>
              <a:rPr lang="en-GB" altLang="en-US" sz="4400" dirty="0" err="1"/>
              <a:t>প্রতিষ্ঠানের</a:t>
            </a:r>
            <a:r>
              <a:rPr lang="en-US" altLang="en-GB" sz="4400" dirty="0"/>
              <a:t> </a:t>
            </a:r>
            <a:r>
              <a:rPr lang="en-GB" altLang="en-US" sz="4400" dirty="0" err="1"/>
              <a:t>নেতৃত্ব</a:t>
            </a:r>
            <a:r>
              <a:rPr lang="en-US" altLang="en-GB" sz="4400" dirty="0"/>
              <a:t> </a:t>
            </a:r>
            <a:r>
              <a:rPr lang="en-GB" altLang="en-US" sz="4400" dirty="0" err="1"/>
              <a:t>দান</a:t>
            </a:r>
            <a:r>
              <a:rPr lang="en-GB" altLang="en-US" sz="4400" dirty="0"/>
              <a:t>।</a:t>
            </a:r>
            <a:endParaRPr lang="en-GB" sz="4400" dirty="0"/>
          </a:p>
          <a:p>
            <a:r>
              <a:rPr lang="en-GB" altLang="en-US" sz="4400" dirty="0">
                <a:solidFill>
                  <a:srgbClr val="FF0000"/>
                </a:solidFill>
              </a:rPr>
              <a:t>৪।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ব্যাপক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মানুষের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কর্মসংস্থান</a:t>
            </a:r>
            <a:r>
              <a:rPr lang="en-GB" altLang="en-US" sz="4400" dirty="0">
                <a:solidFill>
                  <a:srgbClr val="FF0000"/>
                </a:solidFill>
              </a:rPr>
              <a:t>। 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048677" name="Title 104867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300" dirty="0" err="1">
                <a:solidFill>
                  <a:srgbClr val="7030A0"/>
                </a:solidFill>
              </a:rPr>
              <a:t>বৃহদায়তন</a:t>
            </a:r>
            <a:r>
              <a:rPr lang="en-US" altLang="en-GB" sz="5300" dirty="0">
                <a:solidFill>
                  <a:srgbClr val="7030A0"/>
                </a:solidFill>
              </a:rPr>
              <a:t> </a:t>
            </a:r>
            <a:r>
              <a:rPr lang="en-GB" altLang="en-US" sz="5300" dirty="0" err="1">
                <a:solidFill>
                  <a:srgbClr val="7030A0"/>
                </a:solidFill>
              </a:rPr>
              <a:t>এন্টারপ্রাইজের</a:t>
            </a:r>
            <a:r>
              <a:rPr lang="en-US" altLang="en-GB" sz="5300" dirty="0">
                <a:solidFill>
                  <a:srgbClr val="7030A0"/>
                </a:solidFill>
              </a:rPr>
              <a:t> </a:t>
            </a:r>
            <a:r>
              <a:rPr lang="en-GB" altLang="en-US" sz="5300" dirty="0" err="1" smtClean="0">
                <a:solidFill>
                  <a:srgbClr val="7030A0"/>
                </a:solidFill>
              </a:rPr>
              <a:t>গুরুত্ব</a:t>
            </a:r>
            <a:r>
              <a:rPr lang="en-GB" altLang="en-US" dirty="0" smtClean="0">
                <a:solidFill>
                  <a:srgbClr val="7030A0"/>
                </a:solidFill>
              </a:rPr>
              <a:t>: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Content Placeholder 104867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7030A0"/>
                </a:solidFill>
              </a:rPr>
              <a:t>৫।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উন্নত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কর্মপরিবেশ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সুরক্ষা</a:t>
            </a:r>
            <a:r>
              <a:rPr lang="en-GB" altLang="en-US" sz="4400" dirty="0">
                <a:solidFill>
                  <a:srgbClr val="7030A0"/>
                </a:solidFill>
              </a:rPr>
              <a:t>।</a:t>
            </a:r>
            <a:endParaRPr lang="en-GB" sz="4400" dirty="0">
              <a:solidFill>
                <a:srgbClr val="7030A0"/>
              </a:solidFill>
            </a:endParaRPr>
          </a:p>
          <a:p>
            <a:r>
              <a:rPr lang="en-GB" altLang="en-US" sz="4400" dirty="0">
                <a:solidFill>
                  <a:srgbClr val="00B050"/>
                </a:solidFill>
              </a:rPr>
              <a:t>৬।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ন্যূনতম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ব্যয়ে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উৎপাদন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সুবিধা</a:t>
            </a:r>
            <a:r>
              <a:rPr lang="en-GB" altLang="en-US" sz="4400" dirty="0">
                <a:solidFill>
                  <a:srgbClr val="00B050"/>
                </a:solidFill>
              </a:rPr>
              <a:t>।</a:t>
            </a:r>
            <a:endParaRPr lang="en-GB" sz="4400" dirty="0">
              <a:solidFill>
                <a:srgbClr val="00B050"/>
              </a:solidFill>
            </a:endParaRPr>
          </a:p>
          <a:p>
            <a:r>
              <a:rPr lang="en-GB" altLang="en-US" sz="4400" dirty="0">
                <a:solidFill>
                  <a:srgbClr val="00B0F0"/>
                </a:solidFill>
              </a:rPr>
              <a:t>৭।</a:t>
            </a:r>
            <a:r>
              <a:rPr lang="en-US" altLang="en-GB" sz="4400" dirty="0">
                <a:solidFill>
                  <a:srgbClr val="00B0F0"/>
                </a:solidFill>
              </a:rPr>
              <a:t> </a:t>
            </a:r>
            <a:r>
              <a:rPr lang="en-GB" altLang="en-US" sz="4400" dirty="0" err="1">
                <a:solidFill>
                  <a:srgbClr val="00B0F0"/>
                </a:solidFill>
              </a:rPr>
              <a:t>অধিক</a:t>
            </a:r>
            <a:r>
              <a:rPr lang="en-US" altLang="en-GB" sz="4400" dirty="0">
                <a:solidFill>
                  <a:srgbClr val="00B0F0"/>
                </a:solidFill>
              </a:rPr>
              <a:t>  </a:t>
            </a:r>
            <a:r>
              <a:rPr lang="en-GB" altLang="en-US" sz="4400" dirty="0" err="1">
                <a:solidFill>
                  <a:srgbClr val="00B0F0"/>
                </a:solidFill>
              </a:rPr>
              <a:t>মূলধন</a:t>
            </a:r>
            <a:r>
              <a:rPr lang="en-GB" altLang="en-US" sz="4400" dirty="0">
                <a:solidFill>
                  <a:srgbClr val="00B0F0"/>
                </a:solidFill>
              </a:rPr>
              <a:t>।</a:t>
            </a:r>
            <a:endParaRPr lang="en-GB" sz="4400" dirty="0">
              <a:solidFill>
                <a:srgbClr val="00B0F0"/>
              </a:solidFill>
            </a:endParaRPr>
          </a:p>
          <a:p>
            <a:r>
              <a:rPr lang="en-GB" altLang="en-US" sz="4400" dirty="0">
                <a:solidFill>
                  <a:srgbClr val="FF0000"/>
                </a:solidFill>
              </a:rPr>
              <a:t>৮।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কর্মীদের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দক্ষতার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উন্নয়ন</a:t>
            </a:r>
            <a:r>
              <a:rPr lang="en-GB" altLang="en-US" sz="4400" dirty="0">
                <a:solidFill>
                  <a:srgbClr val="FF0000"/>
                </a:solidFill>
              </a:rPr>
              <a:t>।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048679" name="Title 10486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Content Placeholder 1048681"/>
          <p:cNvSpPr>
            <a:spLocks noGrp="1"/>
          </p:cNvSpPr>
          <p:nvPr>
            <p:ph idx="1"/>
          </p:nvPr>
        </p:nvSpPr>
        <p:spPr>
          <a:xfrm>
            <a:off x="457200" y="1698171"/>
            <a:ext cx="8229600" cy="4309120"/>
          </a:xfrm>
        </p:spPr>
        <p:txBody>
          <a:bodyPr>
            <a:normAutofit fontScale="92500"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১।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মূলধনের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অভাব</a:t>
            </a:r>
            <a:r>
              <a:rPr lang="en-US" altLang="en-GB" sz="3600" dirty="0"/>
              <a:t>( Lack of capital)</a:t>
            </a:r>
            <a:endParaRPr lang="en-GB" sz="3600" dirty="0"/>
          </a:p>
          <a:p>
            <a:r>
              <a:rPr lang="en-US" altLang="en-GB" sz="3600" dirty="0"/>
              <a:t>2</a:t>
            </a:r>
            <a:r>
              <a:rPr lang="en-GB" altLang="en-US" sz="4000" dirty="0" smtClean="0"/>
              <a:t>।</a:t>
            </a:r>
            <a:r>
              <a:rPr lang="en-GB" altLang="en-US" sz="4000" dirty="0" err="1" smtClean="0">
                <a:solidFill>
                  <a:srgbClr val="00B050"/>
                </a:solidFill>
              </a:rPr>
              <a:t>দক্ষ</a:t>
            </a:r>
            <a:r>
              <a:rPr lang="en-US" altLang="en-GB" sz="4000" dirty="0" smtClean="0">
                <a:solidFill>
                  <a:srgbClr val="00B050"/>
                </a:solidFill>
              </a:rPr>
              <a:t> </a:t>
            </a:r>
            <a:r>
              <a:rPr lang="en-GB" altLang="en-US" sz="4000" dirty="0" err="1" smtClean="0">
                <a:solidFill>
                  <a:srgbClr val="00B050"/>
                </a:solidFill>
              </a:rPr>
              <a:t>কর্মীর</a:t>
            </a:r>
            <a:r>
              <a:rPr lang="en-US" altLang="en-GB" sz="4000" dirty="0" smtClean="0">
                <a:solidFill>
                  <a:srgbClr val="00B050"/>
                </a:solidFill>
              </a:rPr>
              <a:t> </a:t>
            </a:r>
            <a:r>
              <a:rPr lang="en-GB" altLang="en-US" sz="4000" dirty="0" err="1" smtClean="0">
                <a:solidFill>
                  <a:srgbClr val="00B050"/>
                </a:solidFill>
              </a:rPr>
              <a:t>অভাব</a:t>
            </a:r>
            <a:r>
              <a:rPr lang="en-US" altLang="en-GB" sz="4000" dirty="0" smtClean="0"/>
              <a:t> </a:t>
            </a:r>
            <a:r>
              <a:rPr lang="en-US" altLang="en-GB" sz="3600" dirty="0" smtClean="0"/>
              <a:t>(</a:t>
            </a:r>
            <a:r>
              <a:rPr lang="en-US" altLang="en-GB" sz="3600" dirty="0"/>
              <a:t>Lack of efficient worker)</a:t>
            </a:r>
            <a:endParaRPr lang="en-GB" sz="3600" dirty="0"/>
          </a:p>
          <a:p>
            <a:r>
              <a:rPr lang="en-US" altLang="en-GB" sz="4000" dirty="0">
                <a:solidFill>
                  <a:srgbClr val="7030A0"/>
                </a:solidFill>
              </a:rPr>
              <a:t>3</a:t>
            </a:r>
            <a:r>
              <a:rPr lang="en-GB" altLang="en-US" sz="4000" dirty="0">
                <a:solidFill>
                  <a:srgbClr val="7030A0"/>
                </a:solidFill>
              </a:rPr>
              <a:t>। 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একচেটিয়া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ব্যবসায়</a:t>
            </a:r>
            <a:r>
              <a:rPr lang="en-US" altLang="en-GB" sz="3600" dirty="0"/>
              <a:t>(Monopoly business)</a:t>
            </a:r>
            <a:endParaRPr lang="en-GB" sz="3600" dirty="0"/>
          </a:p>
          <a:p>
            <a:r>
              <a:rPr lang="en-GB" altLang="en-GB" sz="4000" dirty="0">
                <a:solidFill>
                  <a:srgbClr val="00B050"/>
                </a:solidFill>
              </a:rPr>
              <a:t>৪।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bn-BD" altLang="en-GB" sz="4000" dirty="0" smtClean="0">
                <a:solidFill>
                  <a:srgbClr val="00B050"/>
                </a:solidFill>
              </a:rPr>
              <a:t>আ</a:t>
            </a:r>
            <a:r>
              <a:rPr lang="en-GB" altLang="en-US" sz="4000" dirty="0" err="1" smtClean="0">
                <a:solidFill>
                  <a:srgbClr val="00B050"/>
                </a:solidFill>
              </a:rPr>
              <a:t>ধুনিক</a:t>
            </a:r>
            <a:r>
              <a:rPr lang="en-US" altLang="en-GB" sz="4000" dirty="0" smtClean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প্রযুক্তির</a:t>
            </a:r>
            <a:r>
              <a:rPr lang="en-US" altLang="en-GB" sz="4000" dirty="0">
                <a:solidFill>
                  <a:srgbClr val="00B050"/>
                </a:solidFill>
              </a:rPr>
              <a:t>  </a:t>
            </a:r>
            <a:r>
              <a:rPr lang="en-GB" altLang="en-US" sz="4000" dirty="0" err="1">
                <a:solidFill>
                  <a:srgbClr val="00B050"/>
                </a:solidFill>
              </a:rPr>
              <a:t>অভাব</a:t>
            </a:r>
            <a:r>
              <a:rPr lang="en-GB" altLang="en-US" sz="3600" dirty="0"/>
              <a:t>।</a:t>
            </a:r>
            <a:r>
              <a:rPr lang="en-US" altLang="en-GB" sz="3600" dirty="0"/>
              <a:t>(  Lac of </a:t>
            </a:r>
            <a:r>
              <a:rPr lang="en-US" altLang="en-GB" sz="3600" dirty="0" err="1"/>
              <a:t>morden</a:t>
            </a:r>
            <a:r>
              <a:rPr lang="en-US" altLang="en-GB" sz="3600" dirty="0"/>
              <a:t> technology)</a:t>
            </a:r>
            <a:endParaRPr lang="en-GB" sz="3600" dirty="0"/>
          </a:p>
        </p:txBody>
      </p:sp>
      <p:sp>
        <p:nvSpPr>
          <p:cNvPr id="1048681" name="Title 104868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err="1">
                <a:solidFill>
                  <a:srgbClr val="00B050"/>
                </a:solidFill>
              </a:rPr>
              <a:t>বাংলাদেশে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বৃহদায়তন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এন্টার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প্রাইজ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প্রসার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লাভ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না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করার</a:t>
            </a:r>
            <a:r>
              <a:rPr lang="en-US" altLang="en-GB" sz="4000" dirty="0">
                <a:solidFill>
                  <a:srgbClr val="00B050"/>
                </a:solidFill>
              </a:rPr>
              <a:t>  </a:t>
            </a:r>
            <a:r>
              <a:rPr lang="en-GB" altLang="en-US" sz="4000" dirty="0" err="1" smtClean="0">
                <a:solidFill>
                  <a:srgbClr val="00B050"/>
                </a:solidFill>
              </a:rPr>
              <a:t>কারণ</a:t>
            </a:r>
            <a:r>
              <a:rPr lang="en-GB" altLang="en-US" sz="4000" dirty="0" smtClean="0">
                <a:solidFill>
                  <a:srgbClr val="00B050"/>
                </a:solidFill>
              </a:rPr>
              <a:t>:</a:t>
            </a:r>
            <a:endParaRPr lang="en-GB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ontent Placeholder 1048601"/>
          <p:cNvSpPr>
            <a:spLocks noGrp="1"/>
          </p:cNvSpPr>
          <p:nvPr>
            <p:ph idx="1"/>
          </p:nvPr>
        </p:nvSpPr>
        <p:spPr>
          <a:xfrm>
            <a:off x="457200" y="1481328"/>
            <a:ext cx="4153989" cy="4525963"/>
          </a:xfrm>
        </p:spPr>
        <p:txBody>
          <a:bodyPr/>
          <a:lstStyle/>
          <a:p>
            <a:r>
              <a:rPr lang="en-US" alt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alt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bn-BD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alt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alt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en-US" alt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alt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হাই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প্রভাষক (উৎপাদন ব্যবস্থাপনা ও বিপনণ</a:t>
            </a:r>
            <a:r>
              <a:rPr lang="bn-BD" alt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খোশবাস</a:t>
            </a:r>
            <a:r>
              <a:rPr lang="en-US" alt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alt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alt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alt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কলেজ। </a:t>
            </a:r>
            <a:endParaRPr lang="zh-CN" altLang="en-US" sz="2800" dirty="0" smtClean="0"/>
          </a:p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alt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altLang="en-GB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alt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GB" alt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zh-CN" altLang="en-US" sz="2800" dirty="0" smtClean="0"/>
          </a:p>
          <a:p>
            <a:endParaRPr lang="en-GB" dirty="0"/>
          </a:p>
        </p:txBody>
      </p:sp>
      <p:sp>
        <p:nvSpPr>
          <p:cNvPr id="1048601" name="Title 10486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/>
              <a:t>           </a:t>
            </a:r>
            <a:r>
              <a:rPr lang="en-GB" dirty="0" err="1"/>
              <a:t>শিক্ষক</a:t>
            </a:r>
            <a:r>
              <a:rPr lang="en-US" altLang="en-GB" dirty="0"/>
              <a:t> </a:t>
            </a:r>
            <a:r>
              <a:rPr lang="en-GB" altLang="en-US" dirty="0" err="1" smtClean="0"/>
              <a:t>পরিচিতি</a:t>
            </a:r>
            <a:r>
              <a:rPr lang="en-GB" altLang="en-US" dirty="0" smtClean="0"/>
              <a:t> </a:t>
            </a:r>
            <a:endParaRPr lang="en-GB" dirty="0"/>
          </a:p>
        </p:txBody>
      </p:sp>
      <p:pic>
        <p:nvPicPr>
          <p:cNvPr id="4" name="Picture 3" descr="F:\photo\Screenshot_2016-10-13-16-39-01-1.pn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2262" y="1515290"/>
            <a:ext cx="3801291" cy="5159830"/>
          </a:xfrm>
          <a:prstGeom prst="rect">
            <a:avLst/>
          </a:prstGeom>
          <a:noFill/>
        </p:spPr>
      </p:pic>
      <p:pic>
        <p:nvPicPr>
          <p:cNvPr id="1026" name="Picture 2" descr="F:\FLOWERS\বিভিন্ন ফুল\rfa-5002_lg_101_1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25" y="4754880"/>
            <a:ext cx="4167442" cy="181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build="p"/>
      <p:bldP spid="10486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Content Placeholder 10486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৫।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বিপণনের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ক্ষেত্রে</a:t>
            </a:r>
            <a:r>
              <a:rPr lang="en-US" altLang="en-GB" sz="4000" dirty="0"/>
              <a:t> </a:t>
            </a:r>
            <a:r>
              <a:rPr lang="en-GB" altLang="en-US" sz="4000" dirty="0" err="1"/>
              <a:t>সমস্যা</a:t>
            </a:r>
            <a:r>
              <a:rPr lang="en-GB" altLang="en-US" sz="4000" dirty="0"/>
              <a:t>।</a:t>
            </a:r>
            <a:endParaRPr lang="en-GB" sz="4000" dirty="0"/>
          </a:p>
          <a:p>
            <a:r>
              <a:rPr lang="en-GB" altLang="en-US" sz="4000" dirty="0"/>
              <a:t>৬</a:t>
            </a:r>
            <a:r>
              <a:rPr lang="en-GB" altLang="en-US" sz="4000" dirty="0">
                <a:solidFill>
                  <a:srgbClr val="00B050"/>
                </a:solidFill>
              </a:rPr>
              <a:t>।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অত্যাধিক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কর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bn-BD" altLang="en-GB" sz="4000" dirty="0" smtClean="0">
                <a:solidFill>
                  <a:srgbClr val="00B050"/>
                </a:solidFill>
              </a:rPr>
              <a:t>আ</a:t>
            </a:r>
            <a:r>
              <a:rPr lang="en-GB" altLang="en-US" sz="4000" dirty="0" err="1" smtClean="0">
                <a:solidFill>
                  <a:srgbClr val="00B050"/>
                </a:solidFill>
              </a:rPr>
              <a:t>রোপ</a:t>
            </a:r>
            <a:r>
              <a:rPr lang="en-GB" altLang="en-US" sz="4000" dirty="0"/>
              <a:t>।</a:t>
            </a:r>
            <a:endParaRPr lang="en-GB" sz="4000" dirty="0"/>
          </a:p>
          <a:p>
            <a:r>
              <a:rPr lang="en-GB" altLang="en-US" sz="4000" dirty="0">
                <a:solidFill>
                  <a:srgbClr val="FF0000"/>
                </a:solidFill>
              </a:rPr>
              <a:t>৭।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সরকারি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কঠোর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নিয়ন্ত্রন</a:t>
            </a:r>
            <a:r>
              <a:rPr lang="en-GB" altLang="en-US" sz="4000" dirty="0">
                <a:solidFill>
                  <a:srgbClr val="FF0000"/>
                </a:solidFill>
              </a:rPr>
              <a:t>।</a:t>
            </a:r>
            <a:endParaRPr lang="en-GB" sz="4000" dirty="0">
              <a:solidFill>
                <a:srgbClr val="FF0000"/>
              </a:solidFill>
            </a:endParaRPr>
          </a:p>
          <a:p>
            <a:r>
              <a:rPr lang="en-GB" altLang="en-US" sz="4000" dirty="0">
                <a:solidFill>
                  <a:srgbClr val="7030A0"/>
                </a:solidFill>
              </a:rPr>
              <a:t>৮।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মালিকানায়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জটিল</a:t>
            </a:r>
            <a:r>
              <a:rPr lang="en-GB" altLang="en-US" dirty="0">
                <a:solidFill>
                  <a:srgbClr val="7030A0"/>
                </a:solidFill>
              </a:rPr>
              <a:t>।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048683" name="Title 10486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Content Placeholder 104868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err="1">
                <a:solidFill>
                  <a:srgbClr val="FF0000"/>
                </a:solidFill>
              </a:rPr>
              <a:t>ক্ষুদ্র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>
                <a:solidFill>
                  <a:srgbClr val="FF0000"/>
                </a:solidFill>
              </a:rPr>
              <a:t>ও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মাঝারী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এবং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বৃহদায়তন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ব্যবসায়ের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মধ্যে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পার্থক্য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শিখে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আসবে</a:t>
            </a:r>
            <a:r>
              <a:rPr lang="en-GB" altLang="en-US" sz="4000" dirty="0">
                <a:solidFill>
                  <a:srgbClr val="FF0000"/>
                </a:solidFill>
              </a:rPr>
              <a:t>।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048685" name="Title 104868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/>
              <a:t>            </a:t>
            </a:r>
            <a:r>
              <a:rPr lang="en-GB" sz="6000" dirty="0" err="1" smtClean="0">
                <a:solidFill>
                  <a:srgbClr val="7030A0"/>
                </a:solidFill>
              </a:rPr>
              <a:t>বাড়ির</a:t>
            </a:r>
            <a:r>
              <a:rPr lang="en-US" altLang="en-GB" sz="6000" dirty="0" smtClean="0">
                <a:solidFill>
                  <a:srgbClr val="7030A0"/>
                </a:solidFill>
              </a:rPr>
              <a:t> </a:t>
            </a:r>
            <a:r>
              <a:rPr lang="en-GB" altLang="en-US" sz="6000" dirty="0" err="1" smtClean="0">
                <a:solidFill>
                  <a:srgbClr val="7030A0"/>
                </a:solidFill>
              </a:rPr>
              <a:t>কাজ</a:t>
            </a:r>
            <a:r>
              <a:rPr lang="bn-BD" altLang="en-US" sz="6000" dirty="0" smtClean="0">
                <a:solidFill>
                  <a:srgbClr val="7030A0"/>
                </a:solidFill>
              </a:rPr>
              <a:t>ঃ</a:t>
            </a:r>
            <a:endParaRPr lang="en-GB" sz="6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Hp\Pictures\13450284_567127556781402_747831300854070020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149" y="2714624"/>
            <a:ext cx="5435782" cy="3960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4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04868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sz="6000" smtClean="0">
                <a:solidFill>
                  <a:srgbClr val="00B050"/>
                </a:solidFill>
              </a:rPr>
              <a:t> </a:t>
            </a:r>
            <a:r>
              <a:rPr lang="en-GB" sz="6000" smtClean="0">
                <a:solidFill>
                  <a:srgbClr val="00B050"/>
                </a:solidFill>
              </a:rPr>
              <a:t>সবাইকে</a:t>
            </a:r>
            <a:r>
              <a:rPr lang="en-US" altLang="en-GB" sz="6000" dirty="0" smtClean="0">
                <a:solidFill>
                  <a:srgbClr val="00B050"/>
                </a:solidFill>
              </a:rPr>
              <a:t> </a:t>
            </a:r>
            <a:r>
              <a:rPr lang="en-GB" altLang="en-US" sz="6000" dirty="0" err="1">
                <a:solidFill>
                  <a:srgbClr val="00B050"/>
                </a:solidFill>
              </a:rPr>
              <a:t>অশেষ</a:t>
            </a:r>
            <a:r>
              <a:rPr lang="en-US" altLang="en-GB" sz="6000" dirty="0">
                <a:solidFill>
                  <a:srgbClr val="00B050"/>
                </a:solidFill>
              </a:rPr>
              <a:t> </a:t>
            </a:r>
            <a:r>
              <a:rPr lang="en-GB" altLang="en-US" sz="6000" dirty="0" err="1">
                <a:solidFill>
                  <a:srgbClr val="00B050"/>
                </a:solidFill>
              </a:rPr>
              <a:t>ধন্যবাদ</a:t>
            </a:r>
            <a:endParaRPr lang="en-GB" sz="60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336" y="1149530"/>
            <a:ext cx="7511143" cy="2730137"/>
          </a:xfrm>
          <a:prstGeom prst="rect">
            <a:avLst/>
          </a:prstGeom>
        </p:spPr>
      </p:pic>
      <p:pic>
        <p:nvPicPr>
          <p:cNvPr id="5" name="Picture 4" descr="rose-animated-gif-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762429"/>
            <a:ext cx="7589519" cy="293647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-animated-gif-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35132"/>
            <a:ext cx="8634549" cy="6439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1048603"/>
          <p:cNvSpPr>
            <a:spLocks noGrp="1"/>
          </p:cNvSpPr>
          <p:nvPr>
            <p:ph idx="1"/>
          </p:nvPr>
        </p:nvSpPr>
        <p:spPr>
          <a:xfrm>
            <a:off x="457200" y="1946366"/>
            <a:ext cx="8229600" cy="406092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7030A0"/>
                </a:solidFill>
              </a:rPr>
              <a:t>      </a:t>
            </a:r>
            <a:r>
              <a:rPr lang="en-GB" sz="4000" dirty="0" err="1" smtClean="0">
                <a:solidFill>
                  <a:srgbClr val="7030A0"/>
                </a:solidFill>
              </a:rPr>
              <a:t>বিষয়</a:t>
            </a:r>
            <a:r>
              <a:rPr lang="en-US" altLang="en-GB" sz="4000" dirty="0" smtClean="0">
                <a:solidFill>
                  <a:srgbClr val="7030A0"/>
                </a:solidFill>
              </a:rPr>
              <a:t>:  </a:t>
            </a:r>
            <a:r>
              <a:rPr lang="en-GB" altLang="en-US" sz="4000" dirty="0" err="1" smtClean="0">
                <a:solidFill>
                  <a:srgbClr val="7030A0"/>
                </a:solidFill>
              </a:rPr>
              <a:t>উৎপাদন</a:t>
            </a:r>
            <a:r>
              <a:rPr lang="en-US" altLang="en-GB" sz="4000" dirty="0" smtClean="0">
                <a:solidFill>
                  <a:srgbClr val="7030A0"/>
                </a:solidFill>
              </a:rPr>
              <a:t> </a:t>
            </a:r>
            <a:r>
              <a:rPr lang="en-GB" altLang="en-US" sz="4000" dirty="0" err="1" smtClean="0">
                <a:solidFill>
                  <a:srgbClr val="7030A0"/>
                </a:solidFill>
              </a:rPr>
              <a:t>ব্যবস্থাপনাওবিপণন</a:t>
            </a:r>
            <a:r>
              <a:rPr lang="en-US" altLang="en-GB" sz="4000" dirty="0" smtClean="0">
                <a:solidFill>
                  <a:srgbClr val="7030A0"/>
                </a:solidFill>
              </a:rPr>
              <a:t> </a:t>
            </a:r>
            <a:r>
              <a:rPr lang="en-GB" altLang="en-US" sz="4000" dirty="0" err="1" smtClean="0">
                <a:solidFill>
                  <a:srgbClr val="7030A0"/>
                </a:solidFill>
              </a:rPr>
              <a:t>প্রথম</a:t>
            </a:r>
            <a:r>
              <a:rPr lang="en-US" altLang="en-GB" sz="4000" dirty="0" smtClean="0">
                <a:solidFill>
                  <a:srgbClr val="7030A0"/>
                </a:solidFill>
              </a:rPr>
              <a:t> </a:t>
            </a:r>
            <a:r>
              <a:rPr lang="en-GB" altLang="en-US" sz="4000" dirty="0" err="1" smtClean="0">
                <a:solidFill>
                  <a:srgbClr val="7030A0"/>
                </a:solidFill>
              </a:rPr>
              <a:t>পত্র</a:t>
            </a:r>
            <a:endParaRPr lang="en-GB" sz="4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altLang="en-US" sz="4000" dirty="0" smtClean="0">
                <a:solidFill>
                  <a:srgbClr val="00B050"/>
                </a:solidFill>
              </a:rPr>
              <a:t>                 </a:t>
            </a:r>
            <a:r>
              <a:rPr lang="en-GB" altLang="en-US" sz="4000" dirty="0" err="1" smtClean="0">
                <a:solidFill>
                  <a:srgbClr val="00B050"/>
                </a:solidFill>
              </a:rPr>
              <a:t>শ্রেণী</a:t>
            </a:r>
            <a:r>
              <a:rPr lang="en-US" altLang="en-GB" sz="4000" dirty="0" smtClean="0">
                <a:solidFill>
                  <a:srgbClr val="00B050"/>
                </a:solidFill>
              </a:rPr>
              <a:t>:  </a:t>
            </a:r>
            <a:r>
              <a:rPr lang="en-GB" altLang="en-US" sz="4000" dirty="0" err="1" smtClean="0">
                <a:solidFill>
                  <a:srgbClr val="00B050"/>
                </a:solidFill>
              </a:rPr>
              <a:t>একাদশ</a:t>
            </a:r>
            <a:r>
              <a:rPr lang="en-GB" altLang="en-US" sz="4000" dirty="0" smtClean="0">
                <a:solidFill>
                  <a:srgbClr val="00B050"/>
                </a:solidFill>
              </a:rPr>
              <a:t>--</a:t>
            </a:r>
            <a:r>
              <a:rPr lang="en-GB" altLang="en-US" sz="4000" dirty="0" err="1" smtClean="0">
                <a:solidFill>
                  <a:srgbClr val="00B050"/>
                </a:solidFill>
              </a:rPr>
              <a:t>দ্বাদশ</a:t>
            </a:r>
            <a:endParaRPr lang="en-GB" sz="4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altLang="en-US" sz="4000" dirty="0" smtClean="0">
                <a:solidFill>
                  <a:srgbClr val="0070C0"/>
                </a:solidFill>
              </a:rPr>
              <a:t>                   </a:t>
            </a:r>
            <a:r>
              <a:rPr lang="en-GB" altLang="en-US" sz="4000" dirty="0" err="1" smtClean="0">
                <a:solidFill>
                  <a:srgbClr val="0070C0"/>
                </a:solidFill>
              </a:rPr>
              <a:t>অধ্যায়</a:t>
            </a:r>
            <a:r>
              <a:rPr lang="en-US" altLang="en-GB" sz="4000" dirty="0" smtClean="0">
                <a:solidFill>
                  <a:srgbClr val="0070C0"/>
                </a:solidFill>
              </a:rPr>
              <a:t>:  </a:t>
            </a:r>
            <a:r>
              <a:rPr lang="en-GB" altLang="en-US" sz="4000" dirty="0" err="1" smtClean="0">
                <a:solidFill>
                  <a:srgbClr val="0070C0"/>
                </a:solidFill>
              </a:rPr>
              <a:t>তৃতীয়</a:t>
            </a:r>
            <a:endParaRPr lang="en-GB" sz="4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en-GB" sz="4000" dirty="0" smtClean="0"/>
              <a:t>                   (</a:t>
            </a:r>
            <a:r>
              <a:rPr lang="en-GB" altLang="en-US" sz="4000" dirty="0" err="1" smtClean="0"/>
              <a:t>উৎপাদনের</a:t>
            </a:r>
            <a:r>
              <a:rPr lang="en-US" altLang="en-GB" sz="4000" dirty="0" smtClean="0"/>
              <a:t> </a:t>
            </a:r>
            <a:r>
              <a:rPr lang="en-GB" altLang="en-US" sz="4000" dirty="0" err="1" smtClean="0"/>
              <a:t>মাত্রা</a:t>
            </a:r>
            <a:r>
              <a:rPr lang="en-US" altLang="en-GB" sz="4000" dirty="0" smtClean="0"/>
              <a:t>)</a:t>
            </a:r>
            <a:endParaRPr lang="en-GB" sz="4000" dirty="0" smtClean="0"/>
          </a:p>
          <a:p>
            <a:pPr marL="0" indent="0">
              <a:buNone/>
            </a:pPr>
            <a:r>
              <a:rPr lang="en-GB" altLang="en-GB" sz="4000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lang="en-GB" altLang="en-GB" sz="4000" dirty="0" err="1" smtClean="0">
                <a:solidFill>
                  <a:schemeClr val="accent1">
                    <a:lumMod val="75000"/>
                  </a:schemeClr>
                </a:solidFill>
              </a:rPr>
              <a:t>সময়</a:t>
            </a:r>
            <a:r>
              <a:rPr lang="en-US" altLang="en-GB" sz="4000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en-GB" altLang="en-US" sz="4000" dirty="0" smtClean="0">
                <a:solidFill>
                  <a:schemeClr val="accent1">
                    <a:lumMod val="75000"/>
                  </a:schemeClr>
                </a:solidFill>
              </a:rPr>
              <a:t>৫০</a:t>
            </a:r>
            <a:r>
              <a:rPr lang="en-US" altLang="en-GB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en-US" sz="4000" dirty="0" err="1" smtClean="0">
                <a:solidFill>
                  <a:schemeClr val="accent1">
                    <a:lumMod val="75000"/>
                  </a:schemeClr>
                </a:solidFill>
              </a:rPr>
              <a:t>মিনিট</a:t>
            </a:r>
            <a:endParaRPr lang="en-GB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1048603" name="Title 10486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/>
              <a:t>           </a:t>
            </a:r>
            <a:r>
              <a:rPr lang="en-GB"/>
              <a:t>পাঠ</a:t>
            </a:r>
            <a:r>
              <a:rPr lang="en-US" altLang="en-GB"/>
              <a:t> </a:t>
            </a:r>
            <a:r>
              <a:rPr lang="en-GB" altLang="en-US"/>
              <a:t>পরিচিতি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Content Placeholder 104860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05" name="Title 104860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 smtClean="0"/>
              <a:t>          </a:t>
            </a:r>
            <a:r>
              <a:rPr lang="en-GB" altLang="en-GB" sz="6000" dirty="0" err="1" smtClean="0">
                <a:solidFill>
                  <a:srgbClr val="7030A0"/>
                </a:solidFill>
              </a:rPr>
              <a:t>পাঠ</a:t>
            </a:r>
            <a:r>
              <a:rPr lang="en-US" altLang="en-GB" sz="6000" dirty="0" smtClean="0">
                <a:solidFill>
                  <a:srgbClr val="7030A0"/>
                </a:solidFill>
              </a:rPr>
              <a:t> </a:t>
            </a:r>
            <a:r>
              <a:rPr lang="en-GB" altLang="en-US" sz="6000" dirty="0" err="1">
                <a:solidFill>
                  <a:srgbClr val="7030A0"/>
                </a:solidFill>
              </a:rPr>
              <a:t>শিরোনাম</a:t>
            </a:r>
            <a:endParaRPr lang="en-GB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10486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07" name="Title 1048606"/>
          <p:cNvSpPr>
            <a:spLocks noGrp="1"/>
          </p:cNvSpPr>
          <p:nvPr>
            <p:ph type="title"/>
          </p:nvPr>
        </p:nvSpPr>
        <p:spPr>
          <a:xfrm>
            <a:off x="561703" y="1607049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dirty="0" err="1">
                <a:solidFill>
                  <a:srgbClr val="FF0000"/>
                </a:solidFill>
              </a:rPr>
              <a:t>ক্ষুদ্র</a:t>
            </a:r>
            <a:r>
              <a:rPr lang="en-US" altLang="en-GB" sz="4800" dirty="0">
                <a:solidFill>
                  <a:srgbClr val="FF0000"/>
                </a:solidFill>
              </a:rPr>
              <a:t> </a:t>
            </a:r>
            <a:r>
              <a:rPr lang="en-GB" altLang="en-US" sz="4800" dirty="0">
                <a:solidFill>
                  <a:srgbClr val="FF0000"/>
                </a:solidFill>
              </a:rPr>
              <a:t>ও</a:t>
            </a:r>
            <a:r>
              <a:rPr lang="en-US" altLang="en-GB" sz="4800" dirty="0">
                <a:solidFill>
                  <a:srgbClr val="FF0000"/>
                </a:solidFill>
              </a:rPr>
              <a:t> </a:t>
            </a:r>
            <a:r>
              <a:rPr lang="en-GB" altLang="en-US" sz="4800" dirty="0" err="1">
                <a:solidFill>
                  <a:srgbClr val="FF0000"/>
                </a:solidFill>
              </a:rPr>
              <a:t>মাঝারী</a:t>
            </a:r>
            <a:r>
              <a:rPr lang="en-US" altLang="en-GB" sz="4800" dirty="0">
                <a:solidFill>
                  <a:srgbClr val="FF0000"/>
                </a:solidFill>
              </a:rPr>
              <a:t> </a:t>
            </a:r>
            <a:r>
              <a:rPr lang="en-GB" altLang="en-US" sz="4800" dirty="0" err="1">
                <a:solidFill>
                  <a:srgbClr val="FF0000"/>
                </a:solidFill>
              </a:rPr>
              <a:t>এন্টারপ্রাইজ</a:t>
            </a:r>
            <a:r>
              <a:rPr lang="en-US" altLang="en-GB" sz="4800" dirty="0">
                <a:solidFill>
                  <a:srgbClr val="FF0000"/>
                </a:solidFill>
              </a:rPr>
              <a:t> </a:t>
            </a:r>
            <a:r>
              <a:rPr lang="en-GB" altLang="en-US" sz="4800" dirty="0" err="1">
                <a:solidFill>
                  <a:srgbClr val="FF0000"/>
                </a:solidFill>
              </a:rPr>
              <a:t>এবং</a:t>
            </a:r>
            <a:r>
              <a:rPr lang="en-US" altLang="en-GB" sz="4800" dirty="0">
                <a:solidFill>
                  <a:srgbClr val="FF0000"/>
                </a:solidFill>
              </a:rPr>
              <a:t> </a:t>
            </a:r>
            <a:r>
              <a:rPr lang="en-GB" altLang="en-US" sz="4800" dirty="0" err="1">
                <a:solidFill>
                  <a:srgbClr val="FF0000"/>
                </a:solidFill>
              </a:rPr>
              <a:t>বৃহদায়তন</a:t>
            </a:r>
            <a:r>
              <a:rPr lang="en-US" altLang="en-GB" sz="4800" dirty="0">
                <a:solidFill>
                  <a:srgbClr val="FF0000"/>
                </a:solidFill>
              </a:rPr>
              <a:t> </a:t>
            </a:r>
            <a:r>
              <a:rPr lang="en-GB" altLang="en-US" sz="4800" dirty="0" err="1">
                <a:solidFill>
                  <a:srgbClr val="FF0000"/>
                </a:solidFill>
              </a:rPr>
              <a:t>এন্টার</a:t>
            </a:r>
            <a:r>
              <a:rPr lang="en-US" altLang="en-GB" sz="4800" dirty="0">
                <a:solidFill>
                  <a:srgbClr val="FF0000"/>
                </a:solidFill>
              </a:rPr>
              <a:t> </a:t>
            </a:r>
            <a:r>
              <a:rPr lang="en-GB" altLang="en-US" sz="4800" dirty="0" err="1">
                <a:solidFill>
                  <a:srgbClr val="FF0000"/>
                </a:solidFill>
              </a:rPr>
              <a:t>প্রাইজ</a:t>
            </a:r>
            <a:r>
              <a:rPr lang="en-GB" altLang="en-US" sz="4800" dirty="0"/>
              <a:t>।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Content Placeholder 104860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err="1">
                <a:solidFill>
                  <a:srgbClr val="FF0000"/>
                </a:solidFill>
              </a:rPr>
              <a:t>এই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পাঠ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শেষে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ছাত্র</a:t>
            </a:r>
            <a:r>
              <a:rPr lang="en-US" altLang="en-GB" sz="4000" dirty="0">
                <a:solidFill>
                  <a:srgbClr val="FF0000"/>
                </a:solidFill>
              </a:rPr>
              <a:t>/</a:t>
            </a:r>
            <a:r>
              <a:rPr lang="en-GB" altLang="en-US" sz="4000" dirty="0" err="1">
                <a:solidFill>
                  <a:srgbClr val="FF0000"/>
                </a:solidFill>
              </a:rPr>
              <a:t>ছাত্রীরা</a:t>
            </a:r>
            <a:r>
              <a:rPr lang="en-GB" altLang="en-US" sz="4000" dirty="0">
                <a:solidFill>
                  <a:srgbClr val="FF0000"/>
                </a:solidFill>
              </a:rPr>
              <a:t>---</a:t>
            </a:r>
            <a:endParaRPr lang="en-GB" sz="4000" dirty="0">
              <a:solidFill>
                <a:srgbClr val="FF0000"/>
              </a:solidFill>
            </a:endParaRPr>
          </a:p>
          <a:p>
            <a:r>
              <a:rPr lang="en-GB" altLang="en-US" sz="3200" dirty="0" smtClean="0">
                <a:solidFill>
                  <a:srgbClr val="7030A0"/>
                </a:solidFill>
              </a:rPr>
              <a:t>১।ক্ষুদ্র</a:t>
            </a:r>
            <a:r>
              <a:rPr lang="en-US" altLang="en-GB" sz="3200" dirty="0" smtClean="0">
                <a:solidFill>
                  <a:srgbClr val="7030A0"/>
                </a:solidFill>
              </a:rPr>
              <a:t> </a:t>
            </a:r>
            <a:r>
              <a:rPr lang="en-GB" altLang="en-US" sz="3200" dirty="0" smtClean="0">
                <a:solidFill>
                  <a:srgbClr val="7030A0"/>
                </a:solidFill>
              </a:rPr>
              <a:t>ও</a:t>
            </a:r>
            <a:r>
              <a:rPr lang="en-US" altLang="en-GB" sz="3200" dirty="0" smtClean="0">
                <a:solidFill>
                  <a:srgbClr val="7030A0"/>
                </a:solidFill>
              </a:rPr>
              <a:t> </a:t>
            </a:r>
            <a:r>
              <a:rPr lang="en-GB" altLang="en-US" sz="3200" dirty="0" err="1" smtClean="0">
                <a:solidFill>
                  <a:srgbClr val="7030A0"/>
                </a:solidFill>
              </a:rPr>
              <a:t>মাঝারী</a:t>
            </a:r>
            <a:r>
              <a:rPr lang="en-US" altLang="en-GB" sz="3200" dirty="0" smtClean="0">
                <a:solidFill>
                  <a:srgbClr val="7030A0"/>
                </a:solidFill>
              </a:rPr>
              <a:t> </a:t>
            </a:r>
            <a:r>
              <a:rPr lang="en-GB" altLang="en-US" sz="3200" dirty="0" err="1" smtClean="0">
                <a:solidFill>
                  <a:srgbClr val="7030A0"/>
                </a:solidFill>
              </a:rPr>
              <a:t>এন্টারপ্রাইজের</a:t>
            </a:r>
            <a:r>
              <a:rPr lang="en-US" altLang="en-GB" sz="3200" dirty="0" smtClean="0">
                <a:solidFill>
                  <a:srgbClr val="7030A0"/>
                </a:solidFill>
              </a:rPr>
              <a:t> </a:t>
            </a:r>
            <a:r>
              <a:rPr lang="en-GB" altLang="en-US" sz="3200" dirty="0" err="1" smtClean="0">
                <a:solidFill>
                  <a:srgbClr val="7030A0"/>
                </a:solidFill>
              </a:rPr>
              <a:t>ধারনা</a:t>
            </a:r>
            <a:r>
              <a:rPr lang="en-US" altLang="en-GB" sz="3200" dirty="0" smtClean="0">
                <a:solidFill>
                  <a:srgbClr val="7030A0"/>
                </a:solidFill>
              </a:rPr>
              <a:t> </a:t>
            </a:r>
            <a:r>
              <a:rPr lang="en-GB" altLang="en-US" sz="3200" dirty="0" err="1" smtClean="0">
                <a:solidFill>
                  <a:srgbClr val="7030A0"/>
                </a:solidFill>
              </a:rPr>
              <a:t>ব্যাখ্যা</a:t>
            </a:r>
            <a:r>
              <a:rPr lang="en-US" altLang="en-GB" sz="3200" dirty="0" smtClean="0">
                <a:solidFill>
                  <a:srgbClr val="7030A0"/>
                </a:solidFill>
              </a:rPr>
              <a:t> </a:t>
            </a:r>
            <a:r>
              <a:rPr lang="en-GB" altLang="en-US" sz="3200" dirty="0" err="1">
                <a:solidFill>
                  <a:srgbClr val="7030A0"/>
                </a:solidFill>
              </a:rPr>
              <a:t>করতে</a:t>
            </a:r>
            <a:r>
              <a:rPr lang="en-US" altLang="en-GB" sz="3200" dirty="0">
                <a:solidFill>
                  <a:srgbClr val="7030A0"/>
                </a:solidFill>
              </a:rPr>
              <a:t> </a:t>
            </a:r>
            <a:r>
              <a:rPr lang="en-GB" altLang="en-US" sz="3200" dirty="0" err="1">
                <a:solidFill>
                  <a:srgbClr val="7030A0"/>
                </a:solidFill>
              </a:rPr>
              <a:t>পারবে</a:t>
            </a:r>
            <a:r>
              <a:rPr lang="en-GB" altLang="en-US" sz="3200" dirty="0">
                <a:solidFill>
                  <a:srgbClr val="7030A0"/>
                </a:solidFill>
              </a:rPr>
              <a:t>।</a:t>
            </a:r>
            <a:endParaRPr lang="en-GB" sz="3200" dirty="0">
              <a:solidFill>
                <a:srgbClr val="7030A0"/>
              </a:solidFill>
            </a:endParaRPr>
          </a:p>
          <a:p>
            <a:r>
              <a:rPr lang="en-GB" altLang="en-US" sz="3200" dirty="0"/>
              <a:t>২।ক্ষুদ্র</a:t>
            </a:r>
            <a:r>
              <a:rPr lang="en-US" altLang="en-GB" sz="3200" dirty="0"/>
              <a:t> </a:t>
            </a:r>
            <a:r>
              <a:rPr lang="en-GB" altLang="en-US" sz="3200" dirty="0"/>
              <a:t>ও</a:t>
            </a:r>
            <a:r>
              <a:rPr lang="en-US" altLang="en-GB" sz="3200" dirty="0"/>
              <a:t> </a:t>
            </a:r>
            <a:r>
              <a:rPr lang="en-GB" altLang="en-US" sz="3200" dirty="0" err="1"/>
              <a:t>মাঝারী</a:t>
            </a:r>
            <a:r>
              <a:rPr lang="en-US" altLang="en-GB" sz="3200" dirty="0"/>
              <a:t> </a:t>
            </a:r>
            <a:r>
              <a:rPr lang="en-GB" altLang="en-US" sz="3200" dirty="0" err="1"/>
              <a:t>এন্টারপ্রাইজের</a:t>
            </a:r>
            <a:r>
              <a:rPr lang="en-US" altLang="en-GB" sz="3200" dirty="0"/>
              <a:t> </a:t>
            </a:r>
            <a:r>
              <a:rPr lang="en-GB" altLang="en-US" sz="3200" dirty="0" err="1"/>
              <a:t>বৈশিষ্ট্য</a:t>
            </a:r>
            <a:r>
              <a:rPr lang="en-US" altLang="en-GB" sz="3200" dirty="0"/>
              <a:t>  </a:t>
            </a:r>
            <a:r>
              <a:rPr lang="en-GB" altLang="en-US" sz="3200" dirty="0"/>
              <a:t>ও</a:t>
            </a:r>
            <a:r>
              <a:rPr lang="en-US" altLang="en-GB" sz="3200" dirty="0"/>
              <a:t> </a:t>
            </a:r>
            <a:r>
              <a:rPr lang="en-GB" altLang="en-US" sz="3200" dirty="0" err="1"/>
              <a:t>গুরুত্ব</a:t>
            </a:r>
            <a:r>
              <a:rPr lang="en-US" altLang="en-GB" sz="3200" dirty="0"/>
              <a:t> </a:t>
            </a:r>
            <a:r>
              <a:rPr lang="en-GB" altLang="en-US" sz="3200" dirty="0" err="1"/>
              <a:t>ব্যাখ্যা</a:t>
            </a:r>
            <a:r>
              <a:rPr lang="en-US" altLang="en-GB" sz="3200" dirty="0"/>
              <a:t> </a:t>
            </a:r>
            <a:r>
              <a:rPr lang="en-GB" altLang="en-US" sz="3200" dirty="0" err="1"/>
              <a:t>করতে</a:t>
            </a:r>
            <a:r>
              <a:rPr lang="en-US" altLang="en-GB" sz="3200" dirty="0"/>
              <a:t> </a:t>
            </a:r>
            <a:r>
              <a:rPr lang="en-GB" altLang="en-US" sz="3200" dirty="0" err="1"/>
              <a:t>পারবে</a:t>
            </a:r>
            <a:r>
              <a:rPr lang="en-GB" altLang="en-US" sz="3200" dirty="0"/>
              <a:t>।</a:t>
            </a:r>
            <a:endParaRPr lang="en-GB" sz="3200" dirty="0"/>
          </a:p>
          <a:p>
            <a:r>
              <a:rPr lang="en-GB" altLang="en-US" sz="3200" dirty="0">
                <a:solidFill>
                  <a:srgbClr val="00B0F0"/>
                </a:solidFill>
              </a:rPr>
              <a:t>৩।</a:t>
            </a:r>
            <a:r>
              <a:rPr lang="en-US" altLang="en-GB" sz="3200" dirty="0">
                <a:solidFill>
                  <a:srgbClr val="00B0F0"/>
                </a:solidFill>
              </a:rPr>
              <a:t> </a:t>
            </a:r>
            <a:r>
              <a:rPr lang="en-GB" altLang="en-US" sz="3200" dirty="0" err="1">
                <a:solidFill>
                  <a:srgbClr val="00B0F0"/>
                </a:solidFill>
              </a:rPr>
              <a:t>বৃহদায়তন</a:t>
            </a:r>
            <a:r>
              <a:rPr lang="en-US" altLang="en-GB" sz="3200" dirty="0">
                <a:solidFill>
                  <a:srgbClr val="00B0F0"/>
                </a:solidFill>
              </a:rPr>
              <a:t> </a:t>
            </a:r>
            <a:r>
              <a:rPr lang="en-GB" altLang="en-US" sz="3200" dirty="0" err="1">
                <a:solidFill>
                  <a:srgbClr val="00B0F0"/>
                </a:solidFill>
              </a:rPr>
              <a:t>এন্টারপ্রাইজের</a:t>
            </a:r>
            <a:r>
              <a:rPr lang="en-US" altLang="en-GB" sz="3200" dirty="0">
                <a:solidFill>
                  <a:srgbClr val="00B0F0"/>
                </a:solidFill>
              </a:rPr>
              <a:t> </a:t>
            </a:r>
            <a:r>
              <a:rPr lang="en-GB" altLang="en-US" sz="3200" dirty="0" err="1">
                <a:solidFill>
                  <a:srgbClr val="00B0F0"/>
                </a:solidFill>
              </a:rPr>
              <a:t>ধারনা</a:t>
            </a:r>
            <a:r>
              <a:rPr lang="en-US" altLang="en-GB" sz="3200" dirty="0">
                <a:solidFill>
                  <a:srgbClr val="00B0F0"/>
                </a:solidFill>
              </a:rPr>
              <a:t> </a:t>
            </a:r>
            <a:r>
              <a:rPr lang="en-GB" altLang="en-US" sz="3200" dirty="0" err="1">
                <a:solidFill>
                  <a:srgbClr val="00B0F0"/>
                </a:solidFill>
              </a:rPr>
              <a:t>ব্যাখ্যা</a:t>
            </a:r>
            <a:r>
              <a:rPr lang="en-US" altLang="en-GB" sz="3200" dirty="0">
                <a:solidFill>
                  <a:srgbClr val="00B0F0"/>
                </a:solidFill>
              </a:rPr>
              <a:t> </a:t>
            </a:r>
            <a:r>
              <a:rPr lang="en-GB" altLang="en-US" sz="3200" dirty="0" err="1">
                <a:solidFill>
                  <a:srgbClr val="00B0F0"/>
                </a:solidFill>
              </a:rPr>
              <a:t>করতে</a:t>
            </a:r>
            <a:r>
              <a:rPr lang="en-US" altLang="en-GB" sz="3200" dirty="0">
                <a:solidFill>
                  <a:srgbClr val="00B0F0"/>
                </a:solidFill>
              </a:rPr>
              <a:t> </a:t>
            </a:r>
            <a:r>
              <a:rPr lang="en-GB" altLang="en-US" sz="3200" dirty="0" err="1">
                <a:solidFill>
                  <a:srgbClr val="00B0F0"/>
                </a:solidFill>
              </a:rPr>
              <a:t>পারবে</a:t>
            </a:r>
            <a:r>
              <a:rPr lang="en-GB" altLang="en-US" sz="3200" dirty="0"/>
              <a:t>।</a:t>
            </a:r>
            <a:endParaRPr lang="en-GB" sz="3200" dirty="0"/>
          </a:p>
          <a:p>
            <a:r>
              <a:rPr lang="en-GB" altLang="en-US" sz="3200" dirty="0">
                <a:solidFill>
                  <a:srgbClr val="0070C0"/>
                </a:solidFill>
              </a:rPr>
              <a:t>৪।</a:t>
            </a:r>
            <a:r>
              <a:rPr lang="en-US" altLang="en-GB" sz="3200" dirty="0">
                <a:solidFill>
                  <a:srgbClr val="0070C0"/>
                </a:solidFill>
              </a:rPr>
              <a:t> </a:t>
            </a:r>
            <a:r>
              <a:rPr lang="en-GB" altLang="en-US" sz="3200" dirty="0" err="1">
                <a:solidFill>
                  <a:srgbClr val="0070C0"/>
                </a:solidFill>
              </a:rPr>
              <a:t>বৃহদায়তন</a:t>
            </a:r>
            <a:r>
              <a:rPr lang="en-US" altLang="en-GB" sz="3200" dirty="0">
                <a:solidFill>
                  <a:srgbClr val="0070C0"/>
                </a:solidFill>
              </a:rPr>
              <a:t>  </a:t>
            </a:r>
            <a:r>
              <a:rPr lang="en-GB" altLang="en-US" sz="3200" dirty="0" err="1">
                <a:solidFill>
                  <a:srgbClr val="0070C0"/>
                </a:solidFill>
              </a:rPr>
              <a:t>এন্টারপ্রাইজের</a:t>
            </a:r>
            <a:r>
              <a:rPr lang="en-US" altLang="en-GB" sz="3200" dirty="0">
                <a:solidFill>
                  <a:srgbClr val="0070C0"/>
                </a:solidFill>
              </a:rPr>
              <a:t> </a:t>
            </a:r>
            <a:r>
              <a:rPr lang="en-GB" altLang="en-US" sz="3200" dirty="0" err="1">
                <a:solidFill>
                  <a:srgbClr val="0070C0"/>
                </a:solidFill>
              </a:rPr>
              <a:t>বৈশিষ্ট্য</a:t>
            </a:r>
            <a:r>
              <a:rPr lang="en-US" altLang="en-GB" sz="3200" dirty="0">
                <a:solidFill>
                  <a:srgbClr val="0070C0"/>
                </a:solidFill>
              </a:rPr>
              <a:t>  </a:t>
            </a:r>
            <a:r>
              <a:rPr lang="en-GB" altLang="en-US" sz="3200" dirty="0">
                <a:solidFill>
                  <a:srgbClr val="0070C0"/>
                </a:solidFill>
              </a:rPr>
              <a:t>ও</a:t>
            </a:r>
            <a:r>
              <a:rPr lang="en-US" altLang="en-GB" sz="3200" dirty="0">
                <a:solidFill>
                  <a:srgbClr val="0070C0"/>
                </a:solidFill>
              </a:rPr>
              <a:t> </a:t>
            </a:r>
            <a:r>
              <a:rPr lang="en-GB" altLang="en-US" sz="3200" dirty="0" err="1">
                <a:solidFill>
                  <a:srgbClr val="0070C0"/>
                </a:solidFill>
              </a:rPr>
              <a:t>গুরুত্ব</a:t>
            </a:r>
            <a:r>
              <a:rPr lang="en-US" altLang="en-GB" sz="3200" dirty="0">
                <a:solidFill>
                  <a:srgbClr val="0070C0"/>
                </a:solidFill>
              </a:rPr>
              <a:t> </a:t>
            </a:r>
            <a:r>
              <a:rPr lang="en-GB" altLang="en-US" sz="3200" dirty="0" err="1">
                <a:solidFill>
                  <a:srgbClr val="0070C0"/>
                </a:solidFill>
              </a:rPr>
              <a:t>বিশ্লেষণ</a:t>
            </a:r>
            <a:r>
              <a:rPr lang="en-US" altLang="en-GB" sz="3200" dirty="0">
                <a:solidFill>
                  <a:srgbClr val="0070C0"/>
                </a:solidFill>
              </a:rPr>
              <a:t> </a:t>
            </a:r>
            <a:r>
              <a:rPr lang="en-GB" altLang="en-US" sz="3200" dirty="0" err="1">
                <a:solidFill>
                  <a:srgbClr val="0070C0"/>
                </a:solidFill>
              </a:rPr>
              <a:t>করতে</a:t>
            </a:r>
            <a:r>
              <a:rPr lang="en-US" altLang="en-GB" sz="3200" dirty="0">
                <a:solidFill>
                  <a:srgbClr val="0070C0"/>
                </a:solidFill>
              </a:rPr>
              <a:t> </a:t>
            </a:r>
            <a:r>
              <a:rPr lang="en-GB" altLang="en-US" sz="3200" dirty="0" err="1">
                <a:solidFill>
                  <a:srgbClr val="0070C0"/>
                </a:solidFill>
              </a:rPr>
              <a:t>পারবে</a:t>
            </a:r>
            <a:r>
              <a:rPr lang="en-GB" altLang="en-US" sz="3200" dirty="0">
                <a:solidFill>
                  <a:srgbClr val="0070C0"/>
                </a:solidFill>
              </a:rPr>
              <a:t>।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1048609" name="Title 104860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0000"/>
                </a:solidFill>
              </a:rPr>
              <a:t>              </a:t>
            </a:r>
            <a:r>
              <a:rPr lang="en-GB" sz="6000" dirty="0" err="1" smtClean="0">
                <a:solidFill>
                  <a:srgbClr val="FF0000"/>
                </a:solidFill>
              </a:rPr>
              <a:t>শিখন</a:t>
            </a:r>
            <a:r>
              <a:rPr lang="en-US" altLang="en-GB" sz="6000" dirty="0" smtClean="0">
                <a:solidFill>
                  <a:srgbClr val="FF0000"/>
                </a:solidFill>
              </a:rPr>
              <a:t> </a:t>
            </a:r>
            <a:r>
              <a:rPr lang="en-GB" altLang="en-US" sz="6000" dirty="0" err="1">
                <a:solidFill>
                  <a:srgbClr val="FF0000"/>
                </a:solidFill>
              </a:rPr>
              <a:t>ফল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4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Content Placeholder 10486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800" dirty="0" err="1"/>
              <a:t>ক্ষুদ্র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এন্টার</a:t>
            </a:r>
            <a:r>
              <a:rPr lang="en-US" altLang="en-GB" sz="4800" dirty="0"/>
              <a:t> </a:t>
            </a:r>
            <a:r>
              <a:rPr lang="en-GB" altLang="en-US" sz="4800" dirty="0" err="1"/>
              <a:t>প্রাইজ</a:t>
            </a:r>
            <a:r>
              <a:rPr lang="en-US" altLang="en-GB" sz="4800" dirty="0"/>
              <a:t>:  </a:t>
            </a:r>
            <a:r>
              <a:rPr lang="en-US" altLang="en-GB" sz="4000" dirty="0" smtClean="0">
                <a:solidFill>
                  <a:srgbClr val="FF0000"/>
                </a:solidFill>
              </a:rPr>
              <a:t>-২০১০  </a:t>
            </a:r>
            <a:r>
              <a:rPr lang="en-US" altLang="en-GB" sz="4000" dirty="0" err="1" smtClean="0">
                <a:solidFill>
                  <a:srgbClr val="FF0000"/>
                </a:solidFill>
              </a:rPr>
              <a:t>সালের</a:t>
            </a:r>
            <a:r>
              <a:rPr lang="en-US" altLang="en-GB" sz="4000" dirty="0" smtClean="0">
                <a:solidFill>
                  <a:srgbClr val="FF0000"/>
                </a:solidFill>
              </a:rPr>
              <a:t> </a:t>
            </a:r>
            <a:r>
              <a:rPr lang="en-US" altLang="en-GB" sz="4000" dirty="0" err="1" smtClean="0">
                <a:solidFill>
                  <a:srgbClr val="FF0000"/>
                </a:solidFill>
              </a:rPr>
              <a:t>শিল্পনীতিঃ</a:t>
            </a:r>
            <a:r>
              <a:rPr lang="en-US" altLang="en-GB" sz="4000" dirty="0" smtClean="0">
                <a:solidFill>
                  <a:srgbClr val="FF0000"/>
                </a:solidFill>
              </a:rPr>
              <a:t> </a:t>
            </a:r>
            <a:r>
              <a:rPr lang="en-GB" altLang="en-US" sz="4000" dirty="0" err="1" smtClean="0">
                <a:solidFill>
                  <a:srgbClr val="FF0000"/>
                </a:solidFill>
              </a:rPr>
              <a:t>উৎপাদনকারী</a:t>
            </a:r>
            <a:r>
              <a:rPr lang="en-US" altLang="en-GB" sz="4000" dirty="0" smtClean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শিল্পের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বেলায়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কোনো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শিল্পের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ভূমি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>
                <a:solidFill>
                  <a:srgbClr val="FF0000"/>
                </a:solidFill>
              </a:rPr>
              <a:t>ও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কারখানার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দালান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বাদে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স্থায়ী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সম্পত্তির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মূল্য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ন্যূনতম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>
                <a:solidFill>
                  <a:srgbClr val="00B050"/>
                </a:solidFill>
              </a:rPr>
              <a:t>৫০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00B050"/>
                </a:solidFill>
              </a:rPr>
              <a:t>লাখ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থেকে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>
                <a:solidFill>
                  <a:srgbClr val="00B050"/>
                </a:solidFill>
              </a:rPr>
              <a:t>১০কোটি</a:t>
            </a:r>
            <a:r>
              <a:rPr lang="en-US" altLang="en-GB" sz="4000" dirty="0">
                <a:solidFill>
                  <a:srgbClr val="00B05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টাকা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এবং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শ্রমিকের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সংখ্যা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>
                <a:solidFill>
                  <a:srgbClr val="7030A0"/>
                </a:solidFill>
              </a:rPr>
              <a:t>২৫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</a:rPr>
              <a:t>জন</a:t>
            </a:r>
            <a:r>
              <a:rPr lang="en-US" altLang="en-GB" sz="4000" dirty="0">
                <a:solidFill>
                  <a:srgbClr val="7030A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থেকে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>
                <a:solidFill>
                  <a:srgbClr val="7030A0"/>
                </a:solidFill>
              </a:rPr>
              <a:t>৯৯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জনের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মধ্যে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সীমিত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হলে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তাকে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ক্ষুদ্র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এন্টারপ্রাইজ</a:t>
            </a:r>
            <a:r>
              <a:rPr lang="en-US" altLang="en-GB" sz="4000" dirty="0">
                <a:solidFill>
                  <a:srgbClr val="FF0000"/>
                </a:solidFill>
              </a:rPr>
              <a:t> </a:t>
            </a:r>
            <a:r>
              <a:rPr lang="en-GB" altLang="en-US" sz="4000" dirty="0" err="1">
                <a:solidFill>
                  <a:srgbClr val="FF0000"/>
                </a:solidFill>
              </a:rPr>
              <a:t>বলে</a:t>
            </a:r>
            <a:r>
              <a:rPr lang="en-GB" altLang="en-US" dirty="0"/>
              <a:t>।</a:t>
            </a:r>
            <a:endParaRPr lang="en-GB" dirty="0"/>
          </a:p>
        </p:txBody>
      </p:sp>
      <p:sp>
        <p:nvSpPr>
          <p:cNvPr id="1048611" name="Title 10486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             </a:t>
            </a:r>
            <a:r>
              <a:rPr lang="en-GB" sz="5400" dirty="0" err="1" smtClean="0"/>
              <a:t>মূল</a:t>
            </a:r>
            <a:r>
              <a:rPr lang="en-US" altLang="en-GB" sz="5400" dirty="0" smtClean="0"/>
              <a:t> </a:t>
            </a:r>
            <a:r>
              <a:rPr lang="en-GB" altLang="en-US" sz="5400" dirty="0" err="1"/>
              <a:t>আলোচনা</a:t>
            </a:r>
            <a:endParaRPr lang="en-GB" sz="5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ontent Placeholder 10486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400" dirty="0" err="1">
                <a:solidFill>
                  <a:srgbClr val="7030A0"/>
                </a:solidFill>
              </a:rPr>
              <a:t>বাণিজ্যিক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>
                <a:solidFill>
                  <a:srgbClr val="7030A0"/>
                </a:solidFill>
              </a:rPr>
              <a:t>ও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সেবা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খাতের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প্রতিষ্ঠানের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ক্ষেত্রে</a:t>
            </a:r>
            <a:r>
              <a:rPr lang="en-US" altLang="en-GB" sz="4400" dirty="0">
                <a:solidFill>
                  <a:srgbClr val="7030A0"/>
                </a:solidFill>
              </a:rPr>
              <a:t>  </a:t>
            </a:r>
            <a:r>
              <a:rPr lang="en-GB" altLang="en-US" sz="4400" dirty="0">
                <a:solidFill>
                  <a:srgbClr val="FF0000"/>
                </a:solidFill>
              </a:rPr>
              <a:t>১০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থেকে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>
                <a:solidFill>
                  <a:srgbClr val="FF0000"/>
                </a:solidFill>
              </a:rPr>
              <a:t>২৫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জন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কর্মী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কর্মরত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এবং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স্থায়ী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সম্পদের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পরিমান</a:t>
            </a:r>
            <a:r>
              <a:rPr lang="en-US" altLang="en-GB" sz="4400" dirty="0">
                <a:solidFill>
                  <a:srgbClr val="7030A0"/>
                </a:solidFill>
              </a:rPr>
              <a:t> (</a:t>
            </a:r>
            <a:r>
              <a:rPr lang="en-GB" altLang="en-US" sz="4400" dirty="0" err="1">
                <a:solidFill>
                  <a:srgbClr val="7030A0"/>
                </a:solidFill>
              </a:rPr>
              <a:t>ভূমি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>
                <a:solidFill>
                  <a:srgbClr val="7030A0"/>
                </a:solidFill>
              </a:rPr>
              <a:t>ও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কারখানার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দালান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বাদে</a:t>
            </a:r>
            <a:r>
              <a:rPr lang="en-US" altLang="en-GB" sz="4400" dirty="0">
                <a:solidFill>
                  <a:srgbClr val="7030A0"/>
                </a:solidFill>
              </a:rPr>
              <a:t>) </a:t>
            </a:r>
            <a:r>
              <a:rPr lang="en-GB" altLang="en-US" sz="4400" dirty="0" smtClean="0">
                <a:solidFill>
                  <a:srgbClr val="00B050"/>
                </a:solidFill>
              </a:rPr>
              <a:t>৫ </a:t>
            </a:r>
            <a:r>
              <a:rPr lang="en-GB" altLang="en-US" sz="4400" dirty="0" err="1" smtClean="0">
                <a:solidFill>
                  <a:srgbClr val="00B050"/>
                </a:solidFill>
              </a:rPr>
              <a:t>লাখ</a:t>
            </a:r>
            <a:r>
              <a:rPr lang="en-US" altLang="en-GB" sz="4400" dirty="0" smtClean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থেকে</a:t>
            </a:r>
            <a:r>
              <a:rPr lang="en-US" altLang="en-GB" sz="4400" dirty="0">
                <a:solidFill>
                  <a:srgbClr val="7030A0"/>
                </a:solidFill>
              </a:rPr>
              <a:t>  </a:t>
            </a:r>
            <a:r>
              <a:rPr lang="en-GB" altLang="en-US" sz="4400" dirty="0">
                <a:solidFill>
                  <a:srgbClr val="00B050"/>
                </a:solidFill>
              </a:rPr>
              <a:t>১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কোটির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মধ্যে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সীমাবদ্ধ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তাকে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ক্ষুদ্রএন্টারপ্রাইজ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বলে</a:t>
            </a:r>
            <a:r>
              <a:rPr lang="en-GB" altLang="en-US" sz="4400" dirty="0">
                <a:solidFill>
                  <a:srgbClr val="7030A0"/>
                </a:solidFill>
              </a:rPr>
              <a:t>।</a:t>
            </a:r>
            <a:endParaRPr lang="en-GB" sz="4400" dirty="0">
              <a:solidFill>
                <a:srgbClr val="7030A0"/>
              </a:solidFill>
            </a:endParaRPr>
          </a:p>
        </p:txBody>
      </p:sp>
      <p:sp>
        <p:nvSpPr>
          <p:cNvPr id="1048613" name="Title 10486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Content Placeholder 1048615"/>
          <p:cNvSpPr>
            <a:spLocks noGrp="1"/>
          </p:cNvSpPr>
          <p:nvPr>
            <p:ph idx="1"/>
          </p:nvPr>
        </p:nvSpPr>
        <p:spPr>
          <a:xfrm>
            <a:off x="457200" y="1854926"/>
            <a:ext cx="8229600" cy="4152365"/>
          </a:xfrm>
        </p:spPr>
        <p:txBody>
          <a:bodyPr>
            <a:normAutofit fontScale="92500" lnSpcReduction="10000"/>
          </a:bodyPr>
          <a:lstStyle/>
          <a:p>
            <a:r>
              <a:rPr lang="en-US" altLang="en-GB" dirty="0"/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উৎপাদনকারী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শিল্পের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বেলায়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কোনো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শিল্পের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স্থায়ী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সম্পদ</a:t>
            </a:r>
            <a:r>
              <a:rPr lang="en-US" altLang="en-GB" sz="4400" dirty="0">
                <a:solidFill>
                  <a:srgbClr val="00B050"/>
                </a:solidFill>
              </a:rPr>
              <a:t> (</a:t>
            </a:r>
            <a:r>
              <a:rPr lang="en-GB" altLang="en-US" sz="4400" dirty="0" err="1">
                <a:solidFill>
                  <a:srgbClr val="00B050"/>
                </a:solidFill>
              </a:rPr>
              <a:t>ভূমিও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কারখানার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দালান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বাদে</a:t>
            </a:r>
            <a:r>
              <a:rPr lang="en-US" altLang="en-GB" sz="4400" dirty="0">
                <a:solidFill>
                  <a:srgbClr val="00B050"/>
                </a:solidFill>
              </a:rPr>
              <a:t>) </a:t>
            </a:r>
            <a:r>
              <a:rPr lang="en-GB" altLang="en-US" sz="4400" dirty="0" err="1">
                <a:solidFill>
                  <a:srgbClr val="00B050"/>
                </a:solidFill>
              </a:rPr>
              <a:t>ন্যূনতম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>
                <a:solidFill>
                  <a:srgbClr val="FF0000"/>
                </a:solidFill>
              </a:rPr>
              <a:t>১০কোটি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থেকে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>
                <a:solidFill>
                  <a:srgbClr val="FF0000"/>
                </a:solidFill>
              </a:rPr>
              <a:t>৩০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FF0000"/>
                </a:solidFill>
              </a:rPr>
              <a:t>কোটি</a:t>
            </a:r>
            <a:r>
              <a:rPr lang="en-US" altLang="en-GB" sz="4400" dirty="0">
                <a:solidFill>
                  <a:srgbClr val="FF000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টাকা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এবং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শ্রমিকের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সংখ্যা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>
                <a:solidFill>
                  <a:srgbClr val="7030A0"/>
                </a:solidFill>
              </a:rPr>
              <a:t>১০০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জন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থেকে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>
                <a:solidFill>
                  <a:srgbClr val="7030A0"/>
                </a:solidFill>
              </a:rPr>
              <a:t>২৫০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7030A0"/>
                </a:solidFill>
              </a:rPr>
              <a:t>জন</a:t>
            </a:r>
            <a:r>
              <a:rPr lang="en-US" altLang="en-GB" sz="4400" dirty="0">
                <a:solidFill>
                  <a:srgbClr val="7030A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থাকলে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তাকে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মাঝারী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এন্টার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প্রাইজ</a:t>
            </a:r>
            <a:r>
              <a:rPr lang="en-US" altLang="en-GB" sz="4400" dirty="0">
                <a:solidFill>
                  <a:srgbClr val="00B050"/>
                </a:solidFill>
              </a:rPr>
              <a:t> </a:t>
            </a:r>
            <a:r>
              <a:rPr lang="en-GB" altLang="en-US" sz="4400" dirty="0" err="1">
                <a:solidFill>
                  <a:srgbClr val="00B050"/>
                </a:solidFill>
              </a:rPr>
              <a:t>বলে</a:t>
            </a:r>
            <a:r>
              <a:rPr lang="en-GB" altLang="en-US" dirty="0"/>
              <a:t>।</a:t>
            </a:r>
            <a:r>
              <a:rPr lang="en-US" altLang="en-GB" dirty="0"/>
              <a:t> </a:t>
            </a:r>
            <a:endParaRPr lang="en-GB" dirty="0"/>
          </a:p>
        </p:txBody>
      </p:sp>
      <p:sp>
        <p:nvSpPr>
          <p:cNvPr id="1048615" name="Title 10486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          </a:t>
            </a:r>
            <a:r>
              <a:rPr lang="en-GB" sz="5400" dirty="0" err="1" smtClean="0"/>
              <a:t>মাঝারী</a:t>
            </a:r>
            <a:r>
              <a:rPr lang="en-US" altLang="en-GB" sz="5400" dirty="0" smtClean="0"/>
              <a:t> </a:t>
            </a:r>
            <a:r>
              <a:rPr lang="en-GB" altLang="en-US" sz="5400" dirty="0" err="1"/>
              <a:t>এন্টারপ্রাইজ</a:t>
            </a:r>
            <a:r>
              <a:rPr lang="en-US" altLang="en-GB" sz="5400" dirty="0"/>
              <a:t>: </a:t>
            </a:r>
            <a:endParaRPr lang="en-GB" sz="54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647</Words>
  <Application>WPS Office</Application>
  <PresentationFormat>On-screen Show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উপস্থিত সবাইকে লাল গোলাপের শুভেচ্ছা</vt:lpstr>
      <vt:lpstr>           শিক্ষক পরিচিতি </vt:lpstr>
      <vt:lpstr>           পাঠ পরিচিতি</vt:lpstr>
      <vt:lpstr>          পাঠ শিরোনাম</vt:lpstr>
      <vt:lpstr>ক্ষুদ্র ও মাঝারী এন্টারপ্রাইজ এবং বৃহদায়তন এন্টার প্রাইজ।</vt:lpstr>
      <vt:lpstr>              শিখন ফল</vt:lpstr>
      <vt:lpstr>             মূল আলোচনা</vt:lpstr>
      <vt:lpstr>Slide 8</vt:lpstr>
      <vt:lpstr>           মাঝারী এন্টারপ্রাইজ: </vt:lpstr>
      <vt:lpstr>বাণাজ্যিকও সেবা খাতের প্রতিষ্ঠানের ক্ষেত্রে: </vt:lpstr>
      <vt:lpstr>                একক কাজ</vt:lpstr>
      <vt:lpstr>ক্ষুদ্র ও মাঝারী এন্টার প্রাইজের বৈশিষ্ট্য। </vt:lpstr>
      <vt:lpstr>ক্ষুদ্র ও মাঝারী এন্টারপ্রাইজের গুরুত্ব। </vt:lpstr>
      <vt:lpstr>Slide 14</vt:lpstr>
      <vt:lpstr>বৃহদায়তন এন্টারপ্রাইজের ধারনা।</vt:lpstr>
      <vt:lpstr>বাণিজ্যিক ও সেবা প্রতিষ্ঠানের ক্ষেত্রে: </vt:lpstr>
      <vt:lpstr>বৃহদায়তন এন্টারপ্রাইজের গুরুত্ব:</vt:lpstr>
      <vt:lpstr>Slide 18</vt:lpstr>
      <vt:lpstr>বাংলাদেশে বৃহদায়তন এন্টার প্রাইজ প্রসার লাভ না করার  কারণ:</vt:lpstr>
      <vt:lpstr>Slide 20</vt:lpstr>
      <vt:lpstr>            বাড়ির কাজঃ</vt:lpstr>
      <vt:lpstr> সবাইকে অশেষ ধন্যবাদ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Abdul Hai</cp:lastModifiedBy>
  <cp:revision>62</cp:revision>
  <dcterms:created xsi:type="dcterms:W3CDTF">2015-05-10T21:30:45Z</dcterms:created>
  <dcterms:modified xsi:type="dcterms:W3CDTF">2018-09-17T14:15:18Z</dcterms:modified>
</cp:coreProperties>
</file>