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57" r:id="rId4"/>
    <p:sldId id="261" r:id="rId5"/>
    <p:sldId id="285" r:id="rId6"/>
    <p:sldId id="284" r:id="rId7"/>
    <p:sldId id="258" r:id="rId8"/>
    <p:sldId id="267" r:id="rId9"/>
    <p:sldId id="283" r:id="rId10"/>
    <p:sldId id="270"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0632D4-63C6-41DD-AF48-E60E74886680}"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11418102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632D4-63C6-41DD-AF48-E60E74886680}"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1431068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632D4-63C6-41DD-AF48-E60E74886680}"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3391623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0632D4-63C6-41DD-AF48-E60E74886680}"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14757114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0632D4-63C6-41DD-AF48-E60E74886680}" type="datetimeFigureOut">
              <a:rPr lang="en-US" smtClean="0"/>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14170592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0632D4-63C6-41DD-AF48-E60E74886680}"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2707720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0632D4-63C6-41DD-AF48-E60E74886680}" type="datetimeFigureOut">
              <a:rPr lang="en-US" smtClean="0"/>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38727027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0632D4-63C6-41DD-AF48-E60E74886680}" type="datetimeFigureOut">
              <a:rPr lang="en-US" smtClean="0"/>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17619469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632D4-63C6-41DD-AF48-E60E74886680}" type="datetimeFigureOut">
              <a:rPr lang="en-US" smtClean="0"/>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27942059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632D4-63C6-41DD-AF48-E60E74886680}"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2610386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0632D4-63C6-41DD-AF48-E60E74886680}" type="datetimeFigureOut">
              <a:rPr lang="en-US" smtClean="0"/>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BB9B7-6C7F-410A-A994-564BCE59D49E}" type="slidenum">
              <a:rPr lang="en-US" smtClean="0"/>
              <a:t>‹#›</a:t>
            </a:fld>
            <a:endParaRPr lang="en-US"/>
          </a:p>
        </p:txBody>
      </p:sp>
    </p:spTree>
    <p:extLst>
      <p:ext uri="{BB962C8B-B14F-4D97-AF65-F5344CB8AC3E}">
        <p14:creationId xmlns:p14="http://schemas.microsoft.com/office/powerpoint/2010/main" val="7041666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632D4-63C6-41DD-AF48-E60E74886680}" type="datetimeFigureOut">
              <a:rPr lang="en-US" smtClean="0"/>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BB9B7-6C7F-410A-A994-564BCE59D49E}" type="slidenum">
              <a:rPr lang="en-US" smtClean="0"/>
              <a:t>‹#›</a:t>
            </a:fld>
            <a:endParaRPr lang="en-US"/>
          </a:p>
        </p:txBody>
      </p:sp>
    </p:spTree>
    <p:extLst>
      <p:ext uri="{BB962C8B-B14F-4D97-AF65-F5344CB8AC3E}">
        <p14:creationId xmlns:p14="http://schemas.microsoft.com/office/powerpoint/2010/main" val="27687162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8668087" y="6273225"/>
            <a:ext cx="3523913" cy="584775"/>
          </a:xfrm>
          <a:prstGeom prst="rect">
            <a:avLst/>
          </a:prstGeom>
          <a:blipFill>
            <a:blip r:embed="rId3"/>
            <a:tile tx="0" ty="0" sx="100000" sy="100000" flip="none" algn="tl"/>
          </a:blipFill>
        </p:spPr>
        <p:txBody>
          <a:bodyPr wrap="none" rtlCol="0">
            <a:spAutoFit/>
          </a:bodyPr>
          <a:lstStyle/>
          <a:p>
            <a:r>
              <a:rPr lang="en-US" sz="3200" dirty="0" smtClean="0">
                <a:solidFill>
                  <a:srgbClr val="FF0000"/>
                </a:solidFill>
              </a:rPr>
              <a:t>10 </a:t>
            </a:r>
            <a:r>
              <a:rPr lang="en-US" sz="3200" dirty="0" smtClean="0">
                <a:solidFill>
                  <a:srgbClr val="FF0000"/>
                </a:solidFill>
              </a:rPr>
              <a:t>September, 2020</a:t>
            </a:r>
            <a:endParaRPr lang="en-US" sz="3200" dirty="0">
              <a:solidFill>
                <a:srgbClr val="FF0000"/>
              </a:solidFill>
            </a:endParaRPr>
          </a:p>
        </p:txBody>
      </p:sp>
    </p:spTree>
    <p:extLst>
      <p:ext uri="{BB962C8B-B14F-4D97-AF65-F5344CB8AC3E}">
        <p14:creationId xmlns:p14="http://schemas.microsoft.com/office/powerpoint/2010/main" val="9752752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0831" y="555359"/>
            <a:ext cx="4408227" cy="646331"/>
          </a:xfrm>
          <a:prstGeom prst="rect">
            <a:avLst/>
          </a:prstGeom>
          <a:solidFill>
            <a:schemeClr val="accent1"/>
          </a:solidFill>
          <a:ln w="50800">
            <a:solidFill>
              <a:srgbClr val="FFC000"/>
            </a:solidFill>
          </a:ln>
        </p:spPr>
        <p:txBody>
          <a:bodyPr wrap="square" rtlCol="0">
            <a:spAutoFit/>
          </a:bodyPr>
          <a:lstStyle/>
          <a:p>
            <a:pPr algn="ctr"/>
            <a:r>
              <a:rPr lang="en-US" sz="3600" dirty="0" smtClean="0">
                <a:solidFill>
                  <a:srgbClr val="FF0000"/>
                </a:solidFill>
              </a:rPr>
              <a:t>Home Work</a:t>
            </a:r>
            <a:endParaRPr lang="en-US" sz="3600" dirty="0">
              <a:solidFill>
                <a:srgbClr val="FF0000"/>
              </a:solidFill>
            </a:endParaRPr>
          </a:p>
        </p:txBody>
      </p:sp>
      <p:sp>
        <p:nvSpPr>
          <p:cNvPr id="4" name="Rectangle 3"/>
          <p:cNvSpPr/>
          <p:nvPr/>
        </p:nvSpPr>
        <p:spPr>
          <a:xfrm>
            <a:off x="695196" y="1892220"/>
            <a:ext cx="11150221" cy="4344459"/>
          </a:xfrm>
          <a:prstGeom prst="rect">
            <a:avLst/>
          </a:prstGeom>
        </p:spPr>
        <p:txBody>
          <a:bodyPr wrap="square">
            <a:spAutoFit/>
          </a:bodyPr>
          <a:lstStyle/>
          <a:p>
            <a:pPr marR="0" lvl="0" algn="just">
              <a:lnSpc>
                <a:spcPct val="107000"/>
              </a:lnSpc>
              <a:spcBef>
                <a:spcPts val="0"/>
              </a:spcBef>
              <a:spcAft>
                <a:spcPts val="800"/>
              </a:spcAft>
            </a:pPr>
            <a:r>
              <a:rPr lang="en-US" sz="36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Use capitals and Punctuation marks where necessary in the following text.</a:t>
            </a:r>
          </a:p>
          <a:p>
            <a:pPr marR="0" lvl="0" algn="just">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t</a:t>
            </a:r>
            <a:r>
              <a:rPr lang="en-US" sz="3600" dirty="0" smtClean="0">
                <a:latin typeface="Calibri" panose="020F0502020204030204" pitchFamily="34" charset="0"/>
                <a:ea typeface="Calibri" panose="020F0502020204030204" pitchFamily="34" charset="0"/>
                <a:cs typeface="Times New Roman" panose="02020603050405020304" pitchFamily="18" charset="0"/>
              </a:rPr>
              <a:t>he world is full of different beauteous things of beauty is a joy for ever truth is beauty </a:t>
            </a:r>
            <a:r>
              <a:rPr lang="en-US" sz="3600" dirty="0" smtClean="0">
                <a:latin typeface="Calibri" panose="020F0502020204030204" pitchFamily="34" charset="0"/>
                <a:ea typeface="Calibri" panose="020F0502020204030204" pitchFamily="34" charset="0"/>
                <a:cs typeface="Times New Roman" panose="02020603050405020304" pitchFamily="18" charset="0"/>
              </a:rPr>
              <a:t>beauty</a:t>
            </a:r>
            <a:r>
              <a:rPr lang="en-US" sz="3600" dirty="0" smtClean="0">
                <a:latin typeface="Calibri" panose="020F0502020204030204" pitchFamily="34" charset="0"/>
                <a:ea typeface="Calibri" panose="020F0502020204030204" pitchFamily="34" charset="0"/>
                <a:cs typeface="Times New Roman" panose="02020603050405020304" pitchFamily="18" charset="0"/>
              </a:rPr>
              <a:t> is truth beauty charms mankind but beautiful things are short lived we expect every life to be beautiful truthfulness is one of the </a:t>
            </a:r>
            <a:r>
              <a:rPr lang="en-US" sz="3600" dirty="0" err="1" smtClean="0">
                <a:latin typeface="Calibri" panose="020F0502020204030204" pitchFamily="34" charset="0"/>
                <a:ea typeface="Calibri" panose="020F0502020204030204" pitchFamily="34" charset="0"/>
                <a:cs typeface="Times New Roman" panose="02020603050405020304" pitchFamily="18" charset="0"/>
              </a:rPr>
              <a:t>gratest</a:t>
            </a:r>
            <a:r>
              <a:rPr lang="en-US" sz="3600" dirty="0" smtClean="0">
                <a:latin typeface="Calibri" panose="020F0502020204030204" pitchFamily="34" charset="0"/>
                <a:ea typeface="Calibri" panose="020F0502020204030204" pitchFamily="34" charset="0"/>
                <a:cs typeface="Times New Roman" panose="02020603050405020304" pitchFamily="18" charset="0"/>
              </a:rPr>
              <a:t> virtues in a mans life </a:t>
            </a:r>
            <a:r>
              <a:rPr lang="en-US" sz="3600"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7069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178" y="10430"/>
            <a:ext cx="5119332" cy="6847570"/>
          </a:xfrm>
          <a:prstGeom prst="rect">
            <a:avLst/>
          </a:prstGeom>
        </p:spPr>
      </p:pic>
    </p:spTree>
    <p:extLst>
      <p:ext uri="{BB962C8B-B14F-4D97-AF65-F5344CB8AC3E}">
        <p14:creationId xmlns:p14="http://schemas.microsoft.com/office/powerpoint/2010/main" val="40327492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4012442" y="300252"/>
            <a:ext cx="4367283" cy="2415358"/>
          </a:xfrm>
          <a:prstGeom prst="downArrow">
            <a:avLst/>
          </a:prstGeom>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Identity</a:t>
            </a:r>
            <a:endParaRPr lang="en-US" sz="4800" dirty="0"/>
          </a:p>
        </p:txBody>
      </p:sp>
      <p:grpSp>
        <p:nvGrpSpPr>
          <p:cNvPr id="7" name="Group 6"/>
          <p:cNvGrpSpPr/>
          <p:nvPr/>
        </p:nvGrpSpPr>
        <p:grpSpPr>
          <a:xfrm>
            <a:off x="289146" y="3080953"/>
            <a:ext cx="5743161" cy="3200400"/>
            <a:chOff x="3048000" y="533400"/>
            <a:chExt cx="5743161" cy="3200400"/>
          </a:xfrm>
        </p:grpSpPr>
        <p:sp>
          <p:nvSpPr>
            <p:cNvPr id="9" name="Rectangle 8">
              <a:extLst>
                <a:ext uri="{FF2B5EF4-FFF2-40B4-BE49-F238E27FC236}">
                  <a16:creationId xmlns="" xmlns:a16="http://schemas.microsoft.com/office/drawing/2014/main" id="{38C61817-8E77-4403-81E3-36373ECFFAAD}"/>
                </a:ext>
              </a:extLst>
            </p:cNvPr>
            <p:cNvSpPr/>
            <p:nvPr/>
          </p:nvSpPr>
          <p:spPr bwMode="auto">
            <a:xfrm>
              <a:off x="3200400" y="2362200"/>
              <a:ext cx="5590761" cy="1292662"/>
            </a:xfrm>
            <a:prstGeom prst="rect">
              <a:avLst/>
            </a:prstGeom>
            <a:ln w="66675" cmpd="sng">
              <a:noFill/>
            </a:ln>
          </p:spPr>
          <p:txBody>
            <a:bodyPr wrap="square">
              <a:spAutoFit/>
            </a:bodyPr>
            <a:lstStyle/>
            <a:p>
              <a:pPr algn="ctr">
                <a:defRPr/>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Mohammadpur Anowar Ali Islamia </a:t>
              </a:r>
              <a:r>
                <a:rPr lang="en-US"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Alim </a:t>
              </a:r>
              <a:r>
                <a:rPr lang="en-US" sz="200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Madrasah</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Mohammadpur,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Chatkhil</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Noakhali.</a:t>
              </a:r>
            </a:p>
            <a:p>
              <a:pPr algn="ctr">
                <a:defRPr/>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Cell: 01837526799</a:t>
              </a:r>
              <a:endParaRPr lang="en-US" sz="2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Email: </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idbshamim@gmail.com</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ounded Rectangle 6">
              <a:extLst>
                <a:ext uri="{FF2B5EF4-FFF2-40B4-BE49-F238E27FC236}">
                  <a16:creationId xmlns="" xmlns:a16="http://schemas.microsoft.com/office/drawing/2014/main" id="{72428DC3-CA8E-47EA-87B5-02B96E269CB6}"/>
                </a:ext>
              </a:extLst>
            </p:cNvPr>
            <p:cNvSpPr/>
            <p:nvPr/>
          </p:nvSpPr>
          <p:spPr bwMode="auto">
            <a:xfrm>
              <a:off x="3048000" y="533400"/>
              <a:ext cx="5715000" cy="3200400"/>
            </a:xfrm>
            <a:prstGeom prst="roundRect">
              <a:avLst/>
            </a:prstGeom>
            <a:noFill/>
            <a:ln w="66675" cap="sq" cmpd="sng">
              <a:solidFill>
                <a:srgbClr val="00B050"/>
              </a:solidFill>
              <a:round/>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 xmlns:a16="http://schemas.microsoft.com/office/drawing/2014/main" id="{38C61817-8E77-4403-81E3-36373ECFFAAD}"/>
                </a:ext>
              </a:extLst>
            </p:cNvPr>
            <p:cNvSpPr/>
            <p:nvPr/>
          </p:nvSpPr>
          <p:spPr bwMode="auto">
            <a:xfrm>
              <a:off x="3976480" y="1342073"/>
              <a:ext cx="4038600" cy="1138773"/>
            </a:xfrm>
            <a:prstGeom prst="rect">
              <a:avLst/>
            </a:prstGeom>
          </p:spPr>
          <p:txBody>
            <a:bodyPr wrap="square">
              <a:spAutoFit/>
            </a:bodyPr>
            <a:lstStyle/>
            <a:p>
              <a:pPr algn="ctr">
                <a:defRPr/>
              </a:pP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Md. </a:t>
              </a:r>
              <a:r>
                <a:rPr lang="en-US" sz="3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Rafi</a:t>
              </a: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Uddin</a:t>
              </a: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Shamim</a:t>
              </a:r>
              <a:endPar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Lecturer </a:t>
              </a: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defRPr/>
              </a:pP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8" name="Rounded Rectangle 6">
            <a:extLst>
              <a:ext uri="{FF2B5EF4-FFF2-40B4-BE49-F238E27FC236}">
                <a16:creationId xmlns:a16="http://schemas.microsoft.com/office/drawing/2014/main" xmlns="" id="{72428DC3-CA8E-47EA-87B5-02B96E269CB6}"/>
              </a:ext>
            </a:extLst>
          </p:cNvPr>
          <p:cNvSpPr/>
          <p:nvPr/>
        </p:nvSpPr>
        <p:spPr bwMode="auto">
          <a:xfrm>
            <a:off x="6156546" y="3086149"/>
            <a:ext cx="5715000" cy="3195204"/>
          </a:xfrm>
          <a:prstGeom prst="roundRect">
            <a:avLst/>
          </a:prstGeom>
          <a:noFill/>
          <a:ln w="66675" cap="sq" cmpd="sng">
            <a:solidFill>
              <a:srgbClr val="00B050"/>
            </a:solidFill>
            <a:round/>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1" name="TextBox 10"/>
          <p:cNvSpPr txBox="1"/>
          <p:nvPr/>
        </p:nvSpPr>
        <p:spPr>
          <a:xfrm>
            <a:off x="6485911" y="4271390"/>
            <a:ext cx="5090615" cy="1077218"/>
          </a:xfrm>
          <a:prstGeom prst="rect">
            <a:avLst/>
          </a:prstGeom>
          <a:noFill/>
        </p:spPr>
        <p:txBody>
          <a:bodyPr wrap="square" rtlCol="0">
            <a:spAutoFit/>
          </a:bodyPr>
          <a:lstStyle/>
          <a:p>
            <a:pPr algn="ctr">
              <a:defRPr/>
            </a:pP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 IX-X</a:t>
            </a:r>
          </a:p>
          <a:p>
            <a:pPr algn="ctr">
              <a:defRPr/>
            </a:pP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 English </a:t>
            </a:r>
            <a:r>
              <a:rPr lang="en-US"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3200" baseline="30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Paper</a:t>
            </a:r>
            <a:endParaRPr lang="en-US" sz="3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3" name="Picture 2" descr="C:\Users\Rafi\Pictures\renderProfileImage.jpg"/>
          <p:cNvPicPr>
            <a:picLocks noChangeAspect="1" noChangeArrowheads="1"/>
          </p:cNvPicPr>
          <p:nvPr/>
        </p:nvPicPr>
        <p:blipFill>
          <a:blip r:embed="rId2"/>
          <a:srcRect/>
          <a:stretch>
            <a:fillRect/>
          </a:stretch>
        </p:blipFill>
        <p:spPr bwMode="auto">
          <a:xfrm>
            <a:off x="9696564" y="273876"/>
            <a:ext cx="1879962" cy="2441733"/>
          </a:xfrm>
          <a:prstGeom prst="rect">
            <a:avLst/>
          </a:prstGeom>
          <a:noFill/>
        </p:spPr>
      </p:pic>
      <p:pic>
        <p:nvPicPr>
          <p:cNvPr id="14" name="Picture 2" descr="C:\Users\Rafi\Pictures\renderProfileImage.jpg"/>
          <p:cNvPicPr>
            <a:picLocks noChangeAspect="1" noChangeArrowheads="1"/>
          </p:cNvPicPr>
          <p:nvPr/>
        </p:nvPicPr>
        <p:blipFill>
          <a:blip r:embed="rId2"/>
          <a:srcRect/>
          <a:stretch>
            <a:fillRect/>
          </a:stretch>
        </p:blipFill>
        <p:spPr bwMode="auto">
          <a:xfrm>
            <a:off x="560363" y="273876"/>
            <a:ext cx="1879962" cy="2441733"/>
          </a:xfrm>
          <a:prstGeom prst="rect">
            <a:avLst/>
          </a:prstGeom>
          <a:noFill/>
        </p:spPr>
      </p:pic>
    </p:spTree>
    <p:extLst>
      <p:ext uri="{BB962C8B-B14F-4D97-AF65-F5344CB8AC3E}">
        <p14:creationId xmlns:p14="http://schemas.microsoft.com/office/powerpoint/2010/main" val="8618083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080" y="266071"/>
            <a:ext cx="11423177" cy="3751668"/>
          </a:xfrm>
          <a:prstGeom prst="rect">
            <a:avLst/>
          </a:prstGeom>
        </p:spPr>
        <p:txBody>
          <a:bodyPr wrap="square">
            <a:spAutoFit/>
          </a:bodyPr>
          <a:lstStyle/>
          <a:p>
            <a:pPr algn="just">
              <a:lnSpc>
                <a:spcPct val="107000"/>
              </a:lnSpc>
              <a:spcAft>
                <a:spcPts val="800"/>
              </a:spcAft>
            </a:pP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latin typeface="Calibri" panose="020F050202020403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7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 ”</a:t>
            </a:r>
            <a:r>
              <a:rPr lang="en-US" sz="7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latin typeface="Calibri" panose="020F0502020204030204" pitchFamily="34" charset="0"/>
                <a:ea typeface="Calibri" panose="020F0502020204030204" pitchFamily="34" charset="0"/>
                <a:cs typeface="Times New Roman" panose="02020603050405020304" pitchFamily="18" charset="0"/>
              </a:rPr>
              <a:t>		</a:t>
            </a:r>
            <a:r>
              <a:rPr lang="en-US" sz="7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72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19827" y="4266702"/>
            <a:ext cx="6096000" cy="847604"/>
          </a:xfrm>
          <a:prstGeom prst="rect">
            <a:avLst/>
          </a:prstGeom>
        </p:spPr>
        <p:txBody>
          <a:bodyPr>
            <a:spAutoFit/>
          </a:bodyPr>
          <a:lstStyle/>
          <a:p>
            <a:pPr algn="just">
              <a:lnSpc>
                <a:spcPct val="107000"/>
              </a:lnSpc>
              <a:spcAft>
                <a:spcPts val="800"/>
              </a:spcAft>
            </a:pPr>
            <a:r>
              <a:rPr lang="en-US" sz="4800" b="1" dirty="0">
                <a:latin typeface="Calibri" panose="020F0502020204030204" pitchFamily="34" charset="0"/>
                <a:ea typeface="Calibri" panose="020F0502020204030204" pitchFamily="34" charset="0"/>
                <a:cs typeface="Times New Roman" panose="02020603050405020304" pitchFamily="18" charset="0"/>
              </a:rPr>
              <a:t>What are these</a:t>
            </a:r>
            <a:r>
              <a:rPr lang="en-US" sz="48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039444" y="5635260"/>
            <a:ext cx="6984348" cy="769441"/>
          </a:xfrm>
          <a:prstGeom prst="rect">
            <a:avLst/>
          </a:prstGeom>
        </p:spPr>
        <p:txBody>
          <a:bodyPr wrap="none">
            <a:spAutoFit/>
          </a:bodyPr>
          <a:lstStyle/>
          <a:p>
            <a:r>
              <a:rPr lang="en-US" sz="4400" b="1" dirty="0">
                <a:latin typeface="Calibri" panose="020F0502020204030204" pitchFamily="34" charset="0"/>
                <a:ea typeface="Calibri" panose="020F0502020204030204" pitchFamily="34" charset="0"/>
                <a:cs typeface="Times New Roman" panose="02020603050405020304" pitchFamily="18" charset="0"/>
              </a:rPr>
              <a:t>These are </a:t>
            </a:r>
            <a:r>
              <a:rPr lang="en-US" sz="4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punctuation marks</a:t>
            </a:r>
            <a:endParaRPr lang="en-US" sz="4400" dirty="0"/>
          </a:p>
        </p:txBody>
      </p:sp>
    </p:spTree>
    <p:extLst>
      <p:ext uri="{BB962C8B-B14F-4D97-AF65-F5344CB8AC3E}">
        <p14:creationId xmlns:p14="http://schemas.microsoft.com/office/powerpoint/2010/main" val="40578244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entagon 9"/>
          <p:cNvSpPr/>
          <p:nvPr/>
        </p:nvSpPr>
        <p:spPr>
          <a:xfrm>
            <a:off x="791539" y="3862317"/>
            <a:ext cx="9184973" cy="1119116"/>
          </a:xfrm>
          <a:prstGeom prst="homePlate">
            <a:avLst/>
          </a:prstGeom>
          <a:solidFill>
            <a:srgbClr val="002060">
              <a:alpha val="75000"/>
            </a:srgbClr>
          </a:solidFill>
          <a:ln w="38100">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C</a:t>
            </a:r>
            <a:r>
              <a:rPr lang="en-US" sz="4400" b="1" dirty="0" smtClean="0"/>
              <a:t>apitals </a:t>
            </a:r>
            <a:r>
              <a:rPr lang="en-US" sz="4400" b="1" dirty="0"/>
              <a:t>and </a:t>
            </a:r>
            <a:r>
              <a:rPr lang="en-US" sz="4400" b="1" dirty="0" smtClean="0"/>
              <a:t>Punctuation marks</a:t>
            </a:r>
            <a:endParaRPr lang="en-US" sz="4400" dirty="0"/>
          </a:p>
        </p:txBody>
      </p:sp>
      <p:sp>
        <p:nvSpPr>
          <p:cNvPr id="11" name="Oval Callout 10"/>
          <p:cNvSpPr/>
          <p:nvPr/>
        </p:nvSpPr>
        <p:spPr>
          <a:xfrm>
            <a:off x="1793544" y="1906137"/>
            <a:ext cx="6705600" cy="838200"/>
          </a:xfrm>
          <a:prstGeom prst="wedgeEllipseCallout">
            <a:avLst/>
          </a:prstGeom>
          <a:solidFill>
            <a:schemeClr val="bg2">
              <a:lumMod val="50000"/>
              <a:alpha val="50000"/>
            </a:schemeClr>
          </a:solid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B050"/>
                </a:solidFill>
              </a:rPr>
              <a:t>Our today’s topic is…</a:t>
            </a:r>
          </a:p>
        </p:txBody>
      </p:sp>
      <p:sp>
        <p:nvSpPr>
          <p:cNvPr id="13" name="Flowchart: Document 12"/>
          <p:cNvSpPr/>
          <p:nvPr/>
        </p:nvSpPr>
        <p:spPr>
          <a:xfrm>
            <a:off x="2667000" y="356547"/>
            <a:ext cx="6705600" cy="990600"/>
          </a:xfrm>
          <a:prstGeom prst="flowChartDocument">
            <a:avLst/>
          </a:prstGeom>
          <a:solidFill>
            <a:srgbClr val="0070C0">
              <a:alpha val="50000"/>
            </a:srgbClr>
          </a:solidFill>
          <a:ln w="38100">
            <a:solidFill>
              <a:srgbClr val="FFC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7030A0"/>
                </a:solidFill>
              </a:rPr>
              <a:t>What is our today’s topic?</a:t>
            </a:r>
          </a:p>
        </p:txBody>
      </p:sp>
    </p:spTree>
    <p:extLst>
      <p:ext uri="{BB962C8B-B14F-4D97-AF65-F5344CB8AC3E}">
        <p14:creationId xmlns:p14="http://schemas.microsoft.com/office/powerpoint/2010/main" val="11672151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2855" y="253218"/>
            <a:ext cx="4403450" cy="769441"/>
          </a:xfrm>
          <a:prstGeom prst="rect">
            <a:avLst/>
          </a:prstGeom>
          <a:solidFill>
            <a:schemeClr val="accent1">
              <a:lumMod val="40000"/>
              <a:lumOff val="60000"/>
            </a:schemeClr>
          </a:solidFill>
          <a:ln w="50800">
            <a:solidFill>
              <a:srgbClr val="C00000"/>
            </a:solidFill>
          </a:ln>
        </p:spPr>
        <p:txBody>
          <a:bodyPr wrap="none" rtlCol="0">
            <a:spAutoFit/>
          </a:bodyPr>
          <a:lstStyle/>
          <a:p>
            <a:r>
              <a:rPr lang="en-US" sz="4400" dirty="0" smtClean="0">
                <a:solidFill>
                  <a:srgbClr val="FF0000"/>
                </a:solidFill>
              </a:rPr>
              <a:t>L</a:t>
            </a:r>
            <a:r>
              <a:rPr lang="en-US" sz="4400" dirty="0" smtClean="0">
                <a:solidFill>
                  <a:srgbClr val="0070C0"/>
                </a:solidFill>
              </a:rPr>
              <a:t>e</a:t>
            </a:r>
            <a:r>
              <a:rPr lang="en-US" sz="4400" dirty="0" smtClean="0">
                <a:solidFill>
                  <a:srgbClr val="FFC000"/>
                </a:solidFill>
              </a:rPr>
              <a:t>a</a:t>
            </a:r>
            <a:r>
              <a:rPr lang="en-US" sz="4400" dirty="0" smtClean="0">
                <a:solidFill>
                  <a:srgbClr val="00B050"/>
                </a:solidFill>
              </a:rPr>
              <a:t>r</a:t>
            </a:r>
            <a:r>
              <a:rPr lang="en-US" sz="4400" dirty="0" smtClean="0">
                <a:solidFill>
                  <a:srgbClr val="FFFF00"/>
                </a:solidFill>
              </a:rPr>
              <a:t>n</a:t>
            </a:r>
            <a:r>
              <a:rPr lang="en-US" sz="4400" dirty="0" smtClean="0">
                <a:solidFill>
                  <a:srgbClr val="002060"/>
                </a:solidFill>
              </a:rPr>
              <a:t>i</a:t>
            </a:r>
            <a:r>
              <a:rPr lang="en-US" sz="4400" dirty="0" smtClean="0">
                <a:solidFill>
                  <a:srgbClr val="7030A0"/>
                </a:solidFill>
              </a:rPr>
              <a:t>n</a:t>
            </a:r>
            <a:r>
              <a:rPr lang="en-US" sz="4400" dirty="0" smtClean="0">
                <a:solidFill>
                  <a:srgbClr val="0070C0"/>
                </a:solidFill>
              </a:rPr>
              <a:t>g </a:t>
            </a:r>
            <a:r>
              <a:rPr lang="en-US" sz="4400" dirty="0" smtClean="0">
                <a:solidFill>
                  <a:srgbClr val="FF0000"/>
                </a:solidFill>
              </a:rPr>
              <a:t>O</a:t>
            </a:r>
            <a:r>
              <a:rPr lang="en-US" sz="4400" dirty="0" smtClean="0">
                <a:solidFill>
                  <a:srgbClr val="0070C0"/>
                </a:solidFill>
              </a:rPr>
              <a:t>u</a:t>
            </a:r>
            <a:r>
              <a:rPr lang="en-US" sz="4400" dirty="0" smtClean="0">
                <a:solidFill>
                  <a:srgbClr val="FFC000"/>
                </a:solidFill>
              </a:rPr>
              <a:t>t</a:t>
            </a:r>
            <a:r>
              <a:rPr lang="en-US" sz="4400" dirty="0" smtClean="0">
                <a:solidFill>
                  <a:srgbClr val="00B050"/>
                </a:solidFill>
              </a:rPr>
              <a:t>c</a:t>
            </a:r>
            <a:r>
              <a:rPr lang="en-US" sz="4400" dirty="0" smtClean="0">
                <a:solidFill>
                  <a:srgbClr val="FFFF00"/>
                </a:solidFill>
              </a:rPr>
              <a:t>o</a:t>
            </a:r>
            <a:r>
              <a:rPr lang="en-US" sz="4400" dirty="0" smtClean="0">
                <a:solidFill>
                  <a:srgbClr val="7030A0"/>
                </a:solidFill>
              </a:rPr>
              <a:t>m</a:t>
            </a:r>
            <a:r>
              <a:rPr lang="en-US" sz="4400" dirty="0" smtClean="0">
                <a:solidFill>
                  <a:srgbClr val="0070C0"/>
                </a:solidFill>
              </a:rPr>
              <a:t>e</a:t>
            </a:r>
            <a:endParaRPr lang="en-US" sz="4400" dirty="0">
              <a:solidFill>
                <a:srgbClr val="0070C0"/>
              </a:solidFill>
            </a:endParaRPr>
          </a:p>
        </p:txBody>
      </p:sp>
      <p:sp>
        <p:nvSpPr>
          <p:cNvPr id="3" name="TextBox 2"/>
          <p:cNvSpPr txBox="1"/>
          <p:nvPr/>
        </p:nvSpPr>
        <p:spPr>
          <a:xfrm>
            <a:off x="547303" y="1589649"/>
            <a:ext cx="7359002" cy="523220"/>
          </a:xfrm>
          <a:prstGeom prst="rect">
            <a:avLst/>
          </a:prstGeom>
          <a:gradFill>
            <a:gsLst>
              <a:gs pos="74000">
                <a:schemeClr val="bg1"/>
              </a:gs>
              <a:gs pos="100000">
                <a:schemeClr val="bg1"/>
              </a:gs>
            </a:gsLst>
            <a:lin ang="5400000" scaled="1"/>
          </a:gradFill>
          <a:ln w="38100">
            <a:solidFill>
              <a:schemeClr val="accent1">
                <a:lumMod val="60000"/>
                <a:lumOff val="40000"/>
              </a:schemeClr>
            </a:solidFill>
          </a:ln>
        </p:spPr>
        <p:txBody>
          <a:bodyPr wrap="none" rtlCol="0">
            <a:spAutoFit/>
          </a:bodyPr>
          <a:lstStyle/>
          <a:p>
            <a:r>
              <a:rPr lang="en-US" sz="2800" dirty="0" smtClean="0"/>
              <a:t>After complete the lesson the students will learn:</a:t>
            </a:r>
            <a:endParaRPr lang="en-US" sz="2800" dirty="0"/>
          </a:p>
        </p:txBody>
      </p:sp>
      <p:sp>
        <p:nvSpPr>
          <p:cNvPr id="4" name="TextBox 3"/>
          <p:cNvSpPr txBox="1"/>
          <p:nvPr/>
        </p:nvSpPr>
        <p:spPr>
          <a:xfrm>
            <a:off x="1012494" y="3601141"/>
            <a:ext cx="4980722" cy="523220"/>
          </a:xfrm>
          <a:prstGeom prst="rect">
            <a:avLst/>
          </a:prstGeom>
          <a:noFill/>
        </p:spPr>
        <p:txBody>
          <a:bodyPr wrap="none" rtlCol="0">
            <a:spAutoFit/>
          </a:bodyPr>
          <a:lstStyle/>
          <a:p>
            <a:r>
              <a:rPr lang="en-US" sz="2800" dirty="0">
                <a:solidFill>
                  <a:srgbClr val="7030A0"/>
                </a:solidFill>
              </a:rPr>
              <a:t>2</a:t>
            </a:r>
            <a:r>
              <a:rPr lang="en-US" sz="2800" dirty="0" smtClean="0">
                <a:solidFill>
                  <a:srgbClr val="7030A0"/>
                </a:solidFill>
              </a:rPr>
              <a:t>. To identify punctuation marks.</a:t>
            </a:r>
            <a:endParaRPr lang="en-US" sz="2800" dirty="0">
              <a:solidFill>
                <a:srgbClr val="7030A0"/>
              </a:solidFill>
            </a:endParaRPr>
          </a:p>
        </p:txBody>
      </p:sp>
      <p:sp>
        <p:nvSpPr>
          <p:cNvPr id="5" name="TextBox 4"/>
          <p:cNvSpPr txBox="1"/>
          <p:nvPr/>
        </p:nvSpPr>
        <p:spPr>
          <a:xfrm>
            <a:off x="1012494" y="4270642"/>
            <a:ext cx="6194901" cy="523220"/>
          </a:xfrm>
          <a:prstGeom prst="rect">
            <a:avLst/>
          </a:prstGeom>
          <a:noFill/>
        </p:spPr>
        <p:txBody>
          <a:bodyPr wrap="none" rtlCol="0">
            <a:spAutoFit/>
          </a:bodyPr>
          <a:lstStyle/>
          <a:p>
            <a:r>
              <a:rPr lang="en-US" sz="2800" dirty="0" smtClean="0">
                <a:solidFill>
                  <a:srgbClr val="002060"/>
                </a:solidFill>
              </a:rPr>
              <a:t>3. To use capitals and punctuation marks.</a:t>
            </a:r>
            <a:endParaRPr lang="en-US" sz="2800" dirty="0">
              <a:solidFill>
                <a:srgbClr val="002060"/>
              </a:solidFill>
            </a:endParaRPr>
          </a:p>
        </p:txBody>
      </p:sp>
      <p:sp>
        <p:nvSpPr>
          <p:cNvPr id="6" name="TextBox 5"/>
          <p:cNvSpPr txBox="1"/>
          <p:nvPr/>
        </p:nvSpPr>
        <p:spPr>
          <a:xfrm>
            <a:off x="1012494" y="2828711"/>
            <a:ext cx="7506350" cy="523220"/>
          </a:xfrm>
          <a:prstGeom prst="rect">
            <a:avLst/>
          </a:prstGeom>
          <a:noFill/>
        </p:spPr>
        <p:txBody>
          <a:bodyPr wrap="none" rtlCol="0">
            <a:spAutoFit/>
          </a:bodyPr>
          <a:lstStyle/>
          <a:p>
            <a:r>
              <a:rPr lang="en-US" sz="2800" dirty="0">
                <a:solidFill>
                  <a:srgbClr val="00B050"/>
                </a:solidFill>
              </a:rPr>
              <a:t>1</a:t>
            </a:r>
            <a:r>
              <a:rPr lang="en-US" sz="2800" dirty="0" smtClean="0">
                <a:solidFill>
                  <a:srgbClr val="00B050"/>
                </a:solidFill>
              </a:rPr>
              <a:t>. To know about </a:t>
            </a:r>
            <a:r>
              <a:rPr lang="en-US" sz="2800" dirty="0">
                <a:solidFill>
                  <a:srgbClr val="00B050"/>
                </a:solidFill>
              </a:rPr>
              <a:t>capitals </a:t>
            </a:r>
            <a:r>
              <a:rPr lang="en-US" sz="2800" dirty="0" smtClean="0">
                <a:solidFill>
                  <a:srgbClr val="00B050"/>
                </a:solidFill>
              </a:rPr>
              <a:t>and punctuation marks.</a:t>
            </a:r>
            <a:endParaRPr lang="en-US" sz="2800" dirty="0">
              <a:solidFill>
                <a:srgbClr val="00B050"/>
              </a:solidFill>
            </a:endParaRPr>
          </a:p>
        </p:txBody>
      </p:sp>
    </p:spTree>
    <p:extLst>
      <p:ext uri="{BB962C8B-B14F-4D97-AF65-F5344CB8AC3E}">
        <p14:creationId xmlns:p14="http://schemas.microsoft.com/office/powerpoint/2010/main" val="266567579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023" y="764152"/>
            <a:ext cx="11479448" cy="2895216"/>
          </a:xfrm>
          <a:prstGeom prst="rect">
            <a:avLst/>
          </a:prstGeom>
        </p:spPr>
        <p:txBody>
          <a:bodyPr wrap="square">
            <a:spAutoFit/>
          </a:bodyPr>
          <a:lstStyle/>
          <a:p>
            <a:pPr algn="just">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Use capitals and punctuation marks where necessary in the following text.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a:t>
            </a:r>
            <a:r>
              <a:rPr lang="en-US" sz="2800" dirty="0" smtClean="0">
                <a:latin typeface="Calibri" panose="020F0502020204030204" pitchFamily="34" charset="0"/>
                <a:ea typeface="Calibri" panose="020F0502020204030204" pitchFamily="34" charset="0"/>
                <a:cs typeface="Times New Roman" panose="02020603050405020304" pitchFamily="18" charset="0"/>
              </a:rPr>
              <a:t>orruption is a great curse to our nation no other problem is so dreadful as corruption it prevails in every walk of our life it destroys everything we fail to enjoy the real progress as corruption devours every good fruit of our efforts it can be compared to cancer it paralyses the whole nation we must realize the fact and come forward against corruption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971498" y="179377"/>
            <a:ext cx="3950697" cy="584775"/>
          </a:xfrm>
          <a:prstGeom prst="rect">
            <a:avLst/>
          </a:prstGeom>
          <a:solidFill>
            <a:schemeClr val="accent2">
              <a:lumMod val="40000"/>
              <a:lumOff val="60000"/>
            </a:schemeClr>
          </a:solidFill>
        </p:spPr>
        <p:txBody>
          <a:bodyPr wrap="none" rtlCol="0">
            <a:spAutoFit/>
          </a:bodyPr>
          <a:lstStyle/>
          <a:p>
            <a:r>
              <a:rPr lang="en-US" sz="3200" dirty="0" smtClean="0">
                <a:solidFill>
                  <a:srgbClr val="FF0000"/>
                </a:solidFill>
              </a:rPr>
              <a:t>Learn rules by exercise</a:t>
            </a:r>
            <a:endParaRPr lang="en-US" sz="3200" dirty="0">
              <a:solidFill>
                <a:srgbClr val="FF0000"/>
              </a:solidFill>
            </a:endParaRPr>
          </a:p>
        </p:txBody>
      </p:sp>
      <p:sp>
        <p:nvSpPr>
          <p:cNvPr id="5" name="Rectangle 4"/>
          <p:cNvSpPr/>
          <p:nvPr/>
        </p:nvSpPr>
        <p:spPr>
          <a:xfrm>
            <a:off x="464023" y="3780076"/>
            <a:ext cx="11310635" cy="2376997"/>
          </a:xfrm>
          <a:prstGeom prst="rect">
            <a:avLst/>
          </a:prstGeom>
          <a:pattFill prst="pct5">
            <a:fgClr>
              <a:schemeClr val="accent1"/>
            </a:fgClr>
            <a:bgClr>
              <a:schemeClr val="bg1"/>
            </a:bgClr>
          </a:pattFill>
        </p:spPr>
        <p:txBody>
          <a:bodyPr wrap="square">
            <a:spAutoFit/>
          </a:bodyPr>
          <a:lstStyle/>
          <a:p>
            <a:pPr marR="0" lvl="0" algn="just">
              <a:lnSpc>
                <a:spcPct val="107000"/>
              </a:lnSpc>
              <a:spcBef>
                <a:spcPts val="0"/>
              </a:spcBef>
              <a:spcAft>
                <a:spcPts val="0"/>
              </a:spcAft>
            </a:pPr>
            <a:r>
              <a:rPr lang="en-US" sz="2800" dirty="0">
                <a:latin typeface="Calibri" panose="020F0502020204030204" pitchFamily="34" charset="0"/>
                <a:ea typeface="Calibri" panose="020F0502020204030204" pitchFamily="34" charset="0"/>
                <a:cs typeface="Times New Roman" panose="02020603050405020304" pitchFamily="18" charset="0"/>
              </a:rPr>
              <a:t>Ans. 	</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a:t>
            </a:r>
            <a:r>
              <a:rPr lang="en-US" sz="2800" dirty="0">
                <a:latin typeface="Calibri" panose="020F0502020204030204" pitchFamily="34" charset="0"/>
                <a:ea typeface="Calibri" panose="020F0502020204030204" pitchFamily="34" charset="0"/>
                <a:cs typeface="Times New Roman" panose="02020603050405020304" pitchFamily="18" charset="0"/>
              </a:rPr>
              <a:t>orruption is a great curse to our </a:t>
            </a:r>
            <a:r>
              <a:rPr lang="en-US" sz="2800" dirty="0" smtClean="0">
                <a:latin typeface="Calibri" panose="020F0502020204030204" pitchFamily="34" charset="0"/>
                <a:ea typeface="Calibri" panose="020F0502020204030204" pitchFamily="34" charset="0"/>
                <a:cs typeface="Times New Roman" panose="02020603050405020304" pitchFamily="18" charset="0"/>
              </a:rPr>
              <a:t>nation</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N</a:t>
            </a:r>
            <a:r>
              <a:rPr lang="en-US" sz="2800" dirty="0" smtClean="0">
                <a:latin typeface="Calibri" panose="020F0502020204030204" pitchFamily="34" charset="0"/>
                <a:ea typeface="Calibri" panose="020F0502020204030204" pitchFamily="34" charset="0"/>
                <a:cs typeface="Times New Roman" panose="02020603050405020304" pitchFamily="18" charset="0"/>
              </a:rPr>
              <a:t>o </a:t>
            </a:r>
            <a:r>
              <a:rPr lang="en-US" sz="2800" dirty="0">
                <a:latin typeface="Calibri" panose="020F0502020204030204" pitchFamily="34" charset="0"/>
                <a:ea typeface="Calibri" panose="020F0502020204030204" pitchFamily="34" charset="0"/>
                <a:cs typeface="Times New Roman" panose="02020603050405020304" pitchFamily="18" charset="0"/>
              </a:rPr>
              <a:t>other problem is so dreadful as </a:t>
            </a:r>
            <a:r>
              <a:rPr lang="en-US" sz="2800" dirty="0" smtClean="0">
                <a:latin typeface="Calibri" panose="020F0502020204030204" pitchFamily="34" charset="0"/>
                <a:ea typeface="Calibri" panose="020F0502020204030204" pitchFamily="34" charset="0"/>
                <a:cs typeface="Times New Roman" panose="02020603050405020304" pitchFamily="18" charset="0"/>
              </a:rPr>
              <a:t>corruption</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a:t>
            </a:r>
            <a:r>
              <a:rPr lang="en-US" sz="2800" dirty="0" smtClean="0">
                <a:latin typeface="Calibri" panose="020F0502020204030204" pitchFamily="34" charset="0"/>
                <a:ea typeface="Calibri" panose="020F0502020204030204" pitchFamily="34" charset="0"/>
                <a:cs typeface="Times New Roman" panose="02020603050405020304" pitchFamily="18" charset="0"/>
              </a:rPr>
              <a:t>t </a:t>
            </a:r>
            <a:r>
              <a:rPr lang="en-US" sz="2800" dirty="0">
                <a:latin typeface="Calibri" panose="020F0502020204030204" pitchFamily="34" charset="0"/>
                <a:ea typeface="Calibri" panose="020F0502020204030204" pitchFamily="34" charset="0"/>
                <a:cs typeface="Times New Roman" panose="02020603050405020304" pitchFamily="18" charset="0"/>
              </a:rPr>
              <a:t>prevails in every walk of our </a:t>
            </a:r>
            <a:r>
              <a:rPr lang="en-US" sz="2800" dirty="0" smtClean="0">
                <a:latin typeface="Calibri" panose="020F0502020204030204" pitchFamily="34" charset="0"/>
                <a:ea typeface="Calibri" panose="020F0502020204030204" pitchFamily="34" charset="0"/>
                <a:cs typeface="Times New Roman" panose="02020603050405020304" pitchFamily="18" charset="0"/>
              </a:rPr>
              <a:t>life</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a:t>
            </a:r>
            <a:r>
              <a:rPr lang="en-US" sz="2800" dirty="0" smtClean="0">
                <a:latin typeface="Calibri" panose="020F0502020204030204" pitchFamily="34" charset="0"/>
                <a:ea typeface="Calibri" panose="020F0502020204030204" pitchFamily="34" charset="0"/>
                <a:cs typeface="Times New Roman" panose="02020603050405020304" pitchFamily="18" charset="0"/>
              </a:rPr>
              <a:t>t </a:t>
            </a:r>
            <a:r>
              <a:rPr lang="en-US" sz="2800" dirty="0">
                <a:latin typeface="Calibri" panose="020F0502020204030204" pitchFamily="34" charset="0"/>
                <a:ea typeface="Calibri" panose="020F0502020204030204" pitchFamily="34" charset="0"/>
                <a:cs typeface="Times New Roman" panose="02020603050405020304" pitchFamily="18" charset="0"/>
              </a:rPr>
              <a:t>destroys </a:t>
            </a:r>
            <a:r>
              <a:rPr lang="en-US" sz="2800" dirty="0" smtClean="0">
                <a:latin typeface="Calibri" panose="020F0502020204030204" pitchFamily="34" charset="0"/>
                <a:ea typeface="Calibri" panose="020F0502020204030204" pitchFamily="34" charset="0"/>
                <a:cs typeface="Times New Roman" panose="02020603050405020304" pitchFamily="18" charset="0"/>
              </a:rPr>
              <a:t>everything</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W</a:t>
            </a:r>
            <a:r>
              <a:rPr lang="en-US" sz="2800" dirty="0" smtClean="0">
                <a:latin typeface="Calibri" panose="020F0502020204030204" pitchFamily="34" charset="0"/>
                <a:ea typeface="Calibri" panose="020F0502020204030204" pitchFamily="34" charset="0"/>
                <a:cs typeface="Times New Roman" panose="02020603050405020304" pitchFamily="18" charset="0"/>
              </a:rPr>
              <a:t>e </a:t>
            </a:r>
            <a:r>
              <a:rPr lang="en-US" sz="2800" dirty="0">
                <a:latin typeface="Calibri" panose="020F0502020204030204" pitchFamily="34" charset="0"/>
                <a:ea typeface="Calibri" panose="020F0502020204030204" pitchFamily="34" charset="0"/>
                <a:cs typeface="Times New Roman" panose="02020603050405020304" pitchFamily="18" charset="0"/>
              </a:rPr>
              <a:t>fail to enjoy the real </a:t>
            </a:r>
            <a:r>
              <a:rPr lang="en-US" sz="2800" dirty="0" smtClean="0">
                <a:latin typeface="Calibri" panose="020F0502020204030204" pitchFamily="34" charset="0"/>
                <a:ea typeface="Calibri" panose="020F0502020204030204" pitchFamily="34" charset="0"/>
                <a:cs typeface="Times New Roman" panose="02020603050405020304" pitchFamily="18" charset="0"/>
              </a:rPr>
              <a:t>progress</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a:latin typeface="Calibri" panose="020F0502020204030204" pitchFamily="34" charset="0"/>
                <a:ea typeface="Calibri" panose="020F0502020204030204" pitchFamily="34" charset="0"/>
                <a:cs typeface="Times New Roman" panose="02020603050405020304" pitchFamily="18" charset="0"/>
              </a:rPr>
              <a:t>as corruption devours every good fruit of our </a:t>
            </a:r>
            <a:r>
              <a:rPr lang="en-US" sz="2800" dirty="0" smtClean="0">
                <a:latin typeface="Calibri" panose="020F0502020204030204" pitchFamily="34" charset="0"/>
                <a:ea typeface="Calibri" panose="020F0502020204030204" pitchFamily="34" charset="0"/>
                <a:cs typeface="Times New Roman" panose="02020603050405020304" pitchFamily="18" charset="0"/>
              </a:rPr>
              <a:t>efforts</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a:t>
            </a:r>
            <a:r>
              <a:rPr lang="en-US" sz="2800" dirty="0" smtClean="0">
                <a:latin typeface="Calibri" panose="020F0502020204030204" pitchFamily="34" charset="0"/>
                <a:ea typeface="Calibri" panose="020F0502020204030204" pitchFamily="34" charset="0"/>
                <a:cs typeface="Times New Roman" panose="02020603050405020304" pitchFamily="18" charset="0"/>
              </a:rPr>
              <a:t>t </a:t>
            </a:r>
            <a:r>
              <a:rPr lang="en-US" sz="2800" dirty="0">
                <a:latin typeface="Calibri" panose="020F0502020204030204" pitchFamily="34" charset="0"/>
                <a:ea typeface="Calibri" panose="020F0502020204030204" pitchFamily="34" charset="0"/>
                <a:cs typeface="Times New Roman" panose="02020603050405020304" pitchFamily="18" charset="0"/>
              </a:rPr>
              <a:t>can be compared to </a:t>
            </a:r>
            <a:r>
              <a:rPr lang="en-US" sz="2800" dirty="0" smtClean="0">
                <a:latin typeface="Calibri" panose="020F0502020204030204" pitchFamily="34" charset="0"/>
                <a:ea typeface="Calibri" panose="020F0502020204030204" pitchFamily="34" charset="0"/>
                <a:cs typeface="Times New Roman" panose="02020603050405020304" pitchFamily="18" charset="0"/>
              </a:rPr>
              <a:t>cancer</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I</a:t>
            </a:r>
            <a:r>
              <a:rPr lang="en-US" sz="2800" dirty="0" smtClean="0">
                <a:latin typeface="Calibri" panose="020F0502020204030204" pitchFamily="34" charset="0"/>
                <a:ea typeface="Calibri" panose="020F0502020204030204" pitchFamily="34" charset="0"/>
                <a:cs typeface="Times New Roman" panose="02020603050405020304" pitchFamily="18" charset="0"/>
              </a:rPr>
              <a:t>t </a:t>
            </a:r>
            <a:r>
              <a:rPr lang="en-US" sz="2800" dirty="0">
                <a:latin typeface="Calibri" panose="020F0502020204030204" pitchFamily="34" charset="0"/>
                <a:ea typeface="Calibri" panose="020F0502020204030204" pitchFamily="34" charset="0"/>
                <a:cs typeface="Times New Roman" panose="02020603050405020304" pitchFamily="18" charset="0"/>
              </a:rPr>
              <a:t>paralyses the whole </a:t>
            </a:r>
            <a:r>
              <a:rPr lang="en-US" sz="2800" dirty="0" smtClean="0">
                <a:latin typeface="Calibri" panose="020F0502020204030204" pitchFamily="34" charset="0"/>
                <a:ea typeface="Calibri" panose="020F0502020204030204" pitchFamily="34" charset="0"/>
                <a:cs typeface="Times New Roman" panose="02020603050405020304" pitchFamily="18" charset="0"/>
              </a:rPr>
              <a:t>nation</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W</a:t>
            </a:r>
            <a:r>
              <a:rPr lang="en-US" sz="2800" dirty="0" smtClean="0">
                <a:latin typeface="Calibri" panose="020F0502020204030204" pitchFamily="34" charset="0"/>
                <a:ea typeface="Calibri" panose="020F0502020204030204" pitchFamily="34" charset="0"/>
                <a:cs typeface="Times New Roman" panose="02020603050405020304" pitchFamily="18" charset="0"/>
              </a:rPr>
              <a:t>e </a:t>
            </a:r>
            <a:r>
              <a:rPr lang="en-US" sz="2800" dirty="0">
                <a:latin typeface="Calibri" panose="020F0502020204030204" pitchFamily="34" charset="0"/>
                <a:ea typeface="Calibri" panose="020F0502020204030204" pitchFamily="34" charset="0"/>
                <a:cs typeface="Times New Roman" panose="02020603050405020304" pitchFamily="18" charset="0"/>
              </a:rPr>
              <a:t>must realize the fact and come forward against </a:t>
            </a:r>
            <a:r>
              <a:rPr lang="en-US" sz="2800" dirty="0" smtClean="0">
                <a:latin typeface="Calibri" panose="020F0502020204030204" pitchFamily="34" charset="0"/>
                <a:ea typeface="Calibri" panose="020F0502020204030204" pitchFamily="34" charset="0"/>
                <a:cs typeface="Times New Roman" panose="02020603050405020304" pitchFamily="18" charset="0"/>
              </a:rPr>
              <a:t>corruption</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279884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023" y="764152"/>
            <a:ext cx="10672549" cy="3356560"/>
          </a:xfrm>
          <a:prstGeom prst="rect">
            <a:avLst/>
          </a:prstGeom>
        </p:spPr>
        <p:txBody>
          <a:bodyPr wrap="square">
            <a:spAutoFit/>
          </a:bodyPr>
          <a:lstStyle/>
          <a:p>
            <a:pPr algn="just">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Use capitals and punctuation marks where necessary in the following text.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2. death </a:t>
            </a:r>
            <a:r>
              <a:rPr lang="en-US" sz="3200" dirty="0">
                <a:latin typeface="Calibri" panose="020F0502020204030204" pitchFamily="34" charset="0"/>
                <a:ea typeface="Calibri" panose="020F0502020204030204" pitchFamily="34" charset="0"/>
                <a:cs typeface="Times New Roman" panose="02020603050405020304" pitchFamily="18" charset="0"/>
              </a:rPr>
              <a:t>is inevitable everybody knows it yet everybody forgets it for the necessity of life again someone becomes immoral by welcoming the death with smiling face someone dies many times before </a:t>
            </a:r>
            <a:r>
              <a:rPr lang="en-US" sz="3200" dirty="0" smtClean="0">
                <a:latin typeface="Calibri" panose="020F0502020204030204" pitchFamily="34" charset="0"/>
                <a:ea typeface="Calibri" panose="020F0502020204030204" pitchFamily="34" charset="0"/>
                <a:cs typeface="Times New Roman" panose="02020603050405020304" pitchFamily="18" charset="0"/>
              </a:rPr>
              <a:t>death</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82472" y="4188039"/>
            <a:ext cx="10354100" cy="2200089"/>
          </a:xfrm>
          <a:prstGeom prst="rect">
            <a:avLst/>
          </a:prstGeom>
          <a:pattFill prst="pct5">
            <a:fgClr>
              <a:schemeClr val="accent1"/>
            </a:fgClr>
            <a:bgClr>
              <a:schemeClr val="bg1"/>
            </a:bgClr>
          </a:pattFill>
        </p:spPr>
        <p:txBody>
          <a:bodyPr wrap="square">
            <a:spAutoFit/>
          </a:bodyPr>
          <a:lstStyle/>
          <a:p>
            <a:pPr algn="just">
              <a:lnSpc>
                <a:spcPct val="107000"/>
              </a:lnSpc>
              <a:spcAft>
                <a:spcPts val="800"/>
              </a:spcAft>
            </a:pPr>
            <a:r>
              <a:rPr lang="en-US" sz="3200" dirty="0">
                <a:latin typeface="Calibri" panose="020F0502020204030204" pitchFamily="34" charset="0"/>
                <a:ea typeface="Calibri" panose="020F0502020204030204" pitchFamily="34" charset="0"/>
                <a:cs typeface="Times New Roman" panose="02020603050405020304" pitchFamily="18" charset="0"/>
              </a:rPr>
              <a:t>Ans. 	</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a:t>
            </a:r>
            <a:r>
              <a:rPr lang="en-US" sz="3200" dirty="0">
                <a:latin typeface="Calibri" panose="020F0502020204030204" pitchFamily="34" charset="0"/>
                <a:ea typeface="Calibri" panose="020F0502020204030204" pitchFamily="34" charset="0"/>
                <a:cs typeface="Times New Roman" panose="02020603050405020304" pitchFamily="18" charset="0"/>
              </a:rPr>
              <a:t>eath is inevitable</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US" sz="3200" dirty="0">
                <a:latin typeface="Calibri" panose="020F0502020204030204" pitchFamily="34" charset="0"/>
                <a:ea typeface="Calibri" panose="020F0502020204030204" pitchFamily="34" charset="0"/>
                <a:cs typeface="Times New Roman" panose="02020603050405020304" pitchFamily="18" charset="0"/>
              </a:rPr>
              <a:t>verybody knows it</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Y</a:t>
            </a:r>
            <a:r>
              <a:rPr lang="en-US" sz="3200" dirty="0">
                <a:latin typeface="Calibri" panose="020F0502020204030204" pitchFamily="34" charset="0"/>
                <a:ea typeface="Calibri" panose="020F0502020204030204" pitchFamily="34" charset="0"/>
                <a:cs typeface="Times New Roman" panose="02020603050405020304" pitchFamily="18" charset="0"/>
              </a:rPr>
              <a:t>et everybody forgets it for the necessity of life</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r>
              <a:rPr lang="en-US" sz="3200" dirty="0">
                <a:latin typeface="Calibri" panose="020F0502020204030204" pitchFamily="34" charset="0"/>
                <a:ea typeface="Calibri" panose="020F0502020204030204" pitchFamily="34" charset="0"/>
                <a:cs typeface="Times New Roman" panose="02020603050405020304" pitchFamily="18" charset="0"/>
              </a:rPr>
              <a:t>gain</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 someone becomes immoral by welcoming the death with smiling face</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a:t>
            </a:r>
            <a:r>
              <a:rPr lang="en-US" sz="3200" dirty="0">
                <a:latin typeface="Calibri" panose="020F0502020204030204" pitchFamily="34" charset="0"/>
                <a:ea typeface="Calibri" panose="020F0502020204030204" pitchFamily="34" charset="0"/>
                <a:cs typeface="Times New Roman" panose="02020603050405020304" pitchFamily="18" charset="0"/>
              </a:rPr>
              <a:t>omeone dies many times before death</a:t>
            </a:r>
            <a:r>
              <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9847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092" y="1118412"/>
            <a:ext cx="11327642" cy="1673150"/>
          </a:xfrm>
          <a:prstGeom prst="rect">
            <a:avLst/>
          </a:prstGeom>
        </p:spPr>
        <p:txBody>
          <a:bodyPr wrap="square">
            <a:spAutoFit/>
          </a:bodyPr>
          <a:lstStyle/>
          <a:p>
            <a:pPr marR="0" lvl="0" algn="just">
              <a:lnSpc>
                <a:spcPct val="107000"/>
              </a:lnSpc>
              <a:spcBef>
                <a:spcPts val="0"/>
              </a:spcBef>
              <a:spcAft>
                <a:spcPts val="0"/>
              </a:spcAft>
            </a:pPr>
            <a:r>
              <a:rPr lang="en-US" sz="3200" dirty="0">
                <a:latin typeface="Calibri" panose="020F0502020204030204" pitchFamily="34" charset="0"/>
                <a:ea typeface="Calibri" panose="020F0502020204030204" pitchFamily="34" charset="0"/>
                <a:cs typeface="Times New Roman" panose="02020603050405020304" pitchFamily="18" charset="0"/>
              </a:rPr>
              <a:t>3</a:t>
            </a:r>
            <a:r>
              <a:rPr lang="en-US" sz="3200" dirty="0" smtClean="0">
                <a:latin typeface="Calibri" panose="020F0502020204030204" pitchFamily="34" charset="0"/>
                <a:ea typeface="Calibri" panose="020F0502020204030204" pitchFamily="34" charset="0"/>
                <a:cs typeface="Times New Roman" panose="02020603050405020304" pitchFamily="18" charset="0"/>
              </a:rPr>
              <a:t>. did </a:t>
            </a:r>
            <a:r>
              <a:rPr lang="en-US" sz="3200" dirty="0">
                <a:latin typeface="Calibri" panose="020F0502020204030204" pitchFamily="34" charset="0"/>
                <a:ea typeface="Calibri" panose="020F0502020204030204" pitchFamily="34" charset="0"/>
                <a:cs typeface="Times New Roman" panose="02020603050405020304" pitchFamily="18" charset="0"/>
              </a:rPr>
              <a:t>you enjoy yourself on the beach </a:t>
            </a:r>
            <a:r>
              <a:rPr lang="en-US" sz="3200" dirty="0" err="1">
                <a:latin typeface="Calibri" panose="020F0502020204030204" pitchFamily="34" charset="0"/>
                <a:ea typeface="Calibri" panose="020F0502020204030204" pitchFamily="34" charset="0"/>
                <a:cs typeface="Times New Roman" panose="02020603050405020304" pitchFamily="18" charset="0"/>
              </a:rPr>
              <a:t>mrs</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jonson</a:t>
            </a:r>
            <a:r>
              <a:rPr lang="en-US" sz="3200" dirty="0">
                <a:latin typeface="Calibri" panose="020F0502020204030204" pitchFamily="34" charset="0"/>
                <a:ea typeface="Calibri" panose="020F0502020204030204" pitchFamily="34" charset="0"/>
                <a:cs typeface="Times New Roman" panose="02020603050405020304" pitchFamily="18" charset="0"/>
              </a:rPr>
              <a:t> asked </a:t>
            </a:r>
            <a:r>
              <a:rPr lang="en-US" sz="3200" dirty="0" err="1">
                <a:latin typeface="Calibri" panose="020F0502020204030204" pitchFamily="34" charset="0"/>
                <a:ea typeface="Calibri" panose="020F0502020204030204" pitchFamily="34" charset="0"/>
                <a:cs typeface="Times New Roman" panose="02020603050405020304" pitchFamily="18" charset="0"/>
              </a:rPr>
              <a:t>mary</a:t>
            </a:r>
            <a:r>
              <a:rPr lang="en-US" sz="3200" dirty="0">
                <a:latin typeface="Calibri" panose="020F0502020204030204" pitchFamily="34" charset="0"/>
                <a:ea typeface="Calibri" panose="020F0502020204030204" pitchFamily="34" charset="0"/>
                <a:cs typeface="Times New Roman" panose="02020603050405020304" pitchFamily="18" charset="0"/>
              </a:rPr>
              <a:t> yes thanks </a:t>
            </a:r>
            <a:r>
              <a:rPr lang="en-US" sz="3200" dirty="0" err="1">
                <a:latin typeface="Calibri" panose="020F0502020204030204" pitchFamily="34" charset="0"/>
                <a:ea typeface="Calibri" panose="020F0502020204030204" pitchFamily="34" charset="0"/>
                <a:cs typeface="Times New Roman" panose="02020603050405020304" pitchFamily="18" charset="0"/>
              </a:rPr>
              <a:t>mary</a:t>
            </a:r>
            <a:r>
              <a:rPr lang="en-US" sz="3200" dirty="0">
                <a:latin typeface="Calibri" panose="020F0502020204030204" pitchFamily="34" charset="0"/>
                <a:ea typeface="Calibri" panose="020F0502020204030204" pitchFamily="34" charset="0"/>
                <a:cs typeface="Times New Roman" panose="02020603050405020304" pitchFamily="18" charset="0"/>
              </a:rPr>
              <a:t> said but </a:t>
            </a:r>
            <a:r>
              <a:rPr lang="en-US" sz="3200" dirty="0" err="1">
                <a:latin typeface="Calibri" panose="020F0502020204030204" pitchFamily="34" charset="0"/>
                <a:ea typeface="Calibri" panose="020F0502020204030204" pitchFamily="34" charset="0"/>
                <a:cs typeface="Times New Roman" panose="02020603050405020304" pitchFamily="18" charset="0"/>
              </a:rPr>
              <a:t>susan</a:t>
            </a:r>
            <a:r>
              <a:rPr lang="en-US" sz="3200" dirty="0">
                <a:latin typeface="Calibri" panose="020F0502020204030204" pitchFamily="34" charset="0"/>
                <a:ea typeface="Calibri" panose="020F0502020204030204" pitchFamily="34" charset="0"/>
                <a:cs typeface="Times New Roman" panose="02020603050405020304" pitchFamily="18" charset="0"/>
              </a:rPr>
              <a:t> cut her foot how did she do that </a:t>
            </a:r>
            <a:r>
              <a:rPr lang="en-US" sz="3200" dirty="0" err="1">
                <a:latin typeface="Calibri" panose="020F0502020204030204" pitchFamily="34" charset="0"/>
                <a:ea typeface="Calibri" panose="020F0502020204030204" pitchFamily="34" charset="0"/>
                <a:cs typeface="Times New Roman" panose="02020603050405020304" pitchFamily="18" charset="0"/>
              </a:rPr>
              <a:t>mrs</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err="1">
                <a:latin typeface="Calibri" panose="020F0502020204030204" pitchFamily="34" charset="0"/>
                <a:ea typeface="Calibri" panose="020F0502020204030204" pitchFamily="34" charset="0"/>
                <a:cs typeface="Times New Roman" panose="02020603050405020304" pitchFamily="18" charset="0"/>
              </a:rPr>
              <a:t>jonson</a:t>
            </a:r>
            <a:r>
              <a:rPr lang="en-US" sz="3200" dirty="0">
                <a:latin typeface="Calibri" panose="020F0502020204030204" pitchFamily="34" charset="0"/>
                <a:ea typeface="Calibri" panose="020F0502020204030204" pitchFamily="34" charset="0"/>
                <a:cs typeface="Times New Roman" panose="02020603050405020304" pitchFamily="18" charset="0"/>
              </a:rPr>
              <a:t> asked she trod on a sharp piece of glass </a:t>
            </a:r>
            <a:r>
              <a:rPr lang="en-US" sz="3200" dirty="0" err="1">
                <a:latin typeface="Calibri" panose="020F0502020204030204" pitchFamily="34" charset="0"/>
                <a:ea typeface="Calibri" panose="020F0502020204030204" pitchFamily="34" charset="0"/>
                <a:cs typeface="Times New Roman" panose="02020603050405020304" pitchFamily="18" charset="0"/>
              </a:rPr>
              <a:t>mary</a:t>
            </a:r>
            <a:r>
              <a:rPr lang="en-US" sz="3200" dirty="0">
                <a:latin typeface="Calibri" panose="020F0502020204030204" pitchFamily="34" charset="0"/>
                <a:ea typeface="Calibri" panose="020F0502020204030204" pitchFamily="34" charset="0"/>
                <a:cs typeface="Times New Roman" panose="02020603050405020304" pitchFamily="18" charset="0"/>
              </a:rPr>
              <a:t> </a:t>
            </a:r>
            <a:r>
              <a:rPr lang="en-US" sz="3200" dirty="0" smtClean="0">
                <a:latin typeface="Calibri" panose="020F0502020204030204" pitchFamily="34" charset="0"/>
                <a:ea typeface="Calibri" panose="020F0502020204030204" pitchFamily="34" charset="0"/>
                <a:cs typeface="Times New Roman" panose="02020603050405020304" pitchFamily="18" charset="0"/>
              </a:rPr>
              <a:t>said</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55092" y="3254130"/>
            <a:ext cx="11327642" cy="2463495"/>
          </a:xfrm>
          <a:prstGeom prst="rect">
            <a:avLst/>
          </a:prstGeom>
          <a:pattFill prst="pct5">
            <a:fgClr>
              <a:schemeClr val="accent1"/>
            </a:fgClr>
            <a:bgClr>
              <a:schemeClr val="bg1"/>
            </a:bgClr>
          </a:pattFill>
        </p:spPr>
        <p:txBody>
          <a:bodyPr wrap="square">
            <a:spAutoFit/>
          </a:bodyPr>
          <a:lstStyle/>
          <a:p>
            <a:pPr algn="just">
              <a:lnSpc>
                <a:spcPct val="107000"/>
              </a:lnSpc>
              <a:spcAft>
                <a:spcPts val="800"/>
              </a:spcAft>
            </a:pPr>
            <a:r>
              <a:rPr lang="en-US" sz="3600" dirty="0" err="1">
                <a:latin typeface="Calibri" panose="020F0502020204030204" pitchFamily="34" charset="0"/>
                <a:ea typeface="Calibri" panose="020F0502020204030204" pitchFamily="34" charset="0"/>
                <a:cs typeface="Times New Roman" panose="02020603050405020304" pitchFamily="18" charset="0"/>
              </a:rPr>
              <a:t>Ans</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a:t>
            </a:r>
            <a:r>
              <a:rPr lang="en-US" sz="3600" dirty="0">
                <a:latin typeface="Calibri" panose="020F0502020204030204" pitchFamily="34" charset="0"/>
                <a:ea typeface="Calibri" panose="020F0502020204030204" pitchFamily="34" charset="0"/>
                <a:cs typeface="Times New Roman" panose="02020603050405020304" pitchFamily="18" charset="0"/>
              </a:rPr>
              <a:t>id you enjoy yourself on the beach</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3600" dirty="0" err="1">
                <a:latin typeface="Calibri" panose="020F0502020204030204" pitchFamily="34" charset="0"/>
                <a:ea typeface="Calibri" panose="020F0502020204030204" pitchFamily="34" charset="0"/>
                <a:cs typeface="Times New Roman" panose="02020603050405020304" pitchFamily="18" charset="0"/>
              </a:rPr>
              <a:t>rs</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t>
            </a:r>
            <a:r>
              <a:rPr lang="en-US" sz="3600" dirty="0">
                <a:latin typeface="Calibri" panose="020F0502020204030204" pitchFamily="34" charset="0"/>
                <a:ea typeface="Calibri" panose="020F0502020204030204" pitchFamily="34" charset="0"/>
                <a:cs typeface="Times New Roman" panose="02020603050405020304" pitchFamily="18" charset="0"/>
              </a:rPr>
              <a:t>onson asked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3600" dirty="0">
                <a:latin typeface="Calibri" panose="020F0502020204030204" pitchFamily="34" charset="0"/>
                <a:ea typeface="Calibri" panose="020F0502020204030204" pitchFamily="34" charset="0"/>
                <a:cs typeface="Times New Roman" panose="02020603050405020304" pitchFamily="18" charset="0"/>
              </a:rPr>
              <a:t>ary</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“Y</a:t>
            </a:r>
            <a:r>
              <a:rPr lang="en-US" sz="3600" dirty="0">
                <a:latin typeface="Calibri" panose="020F0502020204030204" pitchFamily="34" charset="0"/>
                <a:ea typeface="Calibri" panose="020F0502020204030204" pitchFamily="34" charset="0"/>
                <a:cs typeface="Times New Roman" panose="02020603050405020304" pitchFamily="18" charset="0"/>
              </a:rPr>
              <a:t>es</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thanks</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3600" dirty="0">
                <a:latin typeface="Calibri" panose="020F0502020204030204" pitchFamily="34" charset="0"/>
                <a:ea typeface="Calibri" panose="020F0502020204030204" pitchFamily="34" charset="0"/>
                <a:cs typeface="Times New Roman" panose="02020603050405020304" pitchFamily="18" charset="0"/>
              </a:rPr>
              <a:t>ary said</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a:t>
            </a:r>
            <a:r>
              <a:rPr lang="en-US" sz="3600" dirty="0">
                <a:latin typeface="Calibri" panose="020F0502020204030204" pitchFamily="34" charset="0"/>
                <a:ea typeface="Calibri" panose="020F0502020204030204" pitchFamily="34" charset="0"/>
                <a:cs typeface="Times New Roman" panose="02020603050405020304" pitchFamily="18" charset="0"/>
              </a:rPr>
              <a:t>ut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a:t>
            </a:r>
            <a:r>
              <a:rPr lang="en-US" sz="3600" dirty="0">
                <a:latin typeface="Calibri" panose="020F0502020204030204" pitchFamily="34" charset="0"/>
                <a:ea typeface="Calibri" panose="020F0502020204030204" pitchFamily="34" charset="0"/>
                <a:cs typeface="Times New Roman" panose="02020603050405020304" pitchFamily="18" charset="0"/>
              </a:rPr>
              <a:t>usan cut her foot</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“H</a:t>
            </a:r>
            <a:r>
              <a:rPr lang="en-US" sz="3600" dirty="0">
                <a:latin typeface="Calibri" panose="020F0502020204030204" pitchFamily="34" charset="0"/>
                <a:ea typeface="Calibri" panose="020F0502020204030204" pitchFamily="34" charset="0"/>
                <a:cs typeface="Times New Roman" panose="02020603050405020304" pitchFamily="18" charset="0"/>
              </a:rPr>
              <a:t>ow did she do that</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3600" dirty="0" err="1">
                <a:latin typeface="Calibri" panose="020F0502020204030204" pitchFamily="34" charset="0"/>
                <a:ea typeface="Calibri" panose="020F0502020204030204" pitchFamily="34" charset="0"/>
                <a:cs typeface="Times New Roman" panose="02020603050405020304" pitchFamily="18" charset="0"/>
              </a:rPr>
              <a:t>rs</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t>
            </a:r>
            <a:r>
              <a:rPr lang="en-US" sz="3600" dirty="0">
                <a:latin typeface="Calibri" panose="020F0502020204030204" pitchFamily="34" charset="0"/>
                <a:ea typeface="Calibri" panose="020F0502020204030204" pitchFamily="34" charset="0"/>
                <a:cs typeface="Times New Roman" panose="02020603050405020304" pitchFamily="18" charset="0"/>
              </a:rPr>
              <a:t>onson asked</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“S</a:t>
            </a:r>
            <a:r>
              <a:rPr lang="en-US" sz="3600" dirty="0">
                <a:latin typeface="Calibri" panose="020F0502020204030204" pitchFamily="34" charset="0"/>
                <a:ea typeface="Calibri" panose="020F0502020204030204" pitchFamily="34" charset="0"/>
                <a:cs typeface="Times New Roman" panose="02020603050405020304" pitchFamily="18" charset="0"/>
              </a:rPr>
              <a:t>he trod on a sharp piece of glass</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M</a:t>
            </a:r>
            <a:r>
              <a:rPr lang="en-US" sz="3600" dirty="0">
                <a:latin typeface="Calibri" panose="020F0502020204030204" pitchFamily="34" charset="0"/>
                <a:ea typeface="Calibri" panose="020F0502020204030204" pitchFamily="34" charset="0"/>
                <a:cs typeface="Times New Roman" panose="02020603050405020304" pitchFamily="18" charset="0"/>
              </a:rPr>
              <a:t>ary said</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1981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10" y="262694"/>
            <a:ext cx="10972800" cy="2463495"/>
          </a:xfrm>
          <a:prstGeom prst="rect">
            <a:avLst/>
          </a:prstGeom>
        </p:spPr>
        <p:txBody>
          <a:bodyPr wrap="square">
            <a:spAutoFit/>
          </a:bodyPr>
          <a:lstStyle/>
          <a:p>
            <a:pPr marR="0" lvl="0" algn="just">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4</a:t>
            </a:r>
            <a:r>
              <a:rPr lang="en-US" sz="3600" dirty="0" smtClean="0">
                <a:latin typeface="Calibri" panose="020F0502020204030204" pitchFamily="34" charset="0"/>
                <a:ea typeface="Calibri" panose="020F0502020204030204" pitchFamily="34" charset="0"/>
                <a:cs typeface="Times New Roman" panose="02020603050405020304" pitchFamily="18" charset="0"/>
              </a:rPr>
              <a:t>. </a:t>
            </a:r>
            <a:r>
              <a:rPr lang="en-US"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we </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live in </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bangladesh</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almost all of us speak in </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bangla</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most of the people of the country are </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muslims</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besides </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hindus</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buddhists</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and </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christans</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also live here about 80 percent people live in the </a:t>
            </a:r>
            <a:r>
              <a:rPr lang="en-US"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village</a:t>
            </a:r>
            <a:endPar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45910" y="3184002"/>
            <a:ext cx="10972800" cy="2463495"/>
          </a:xfrm>
          <a:prstGeom prst="rect">
            <a:avLst/>
          </a:prstGeom>
          <a:pattFill prst="pct5">
            <a:fgClr>
              <a:schemeClr val="accent1"/>
            </a:fgClr>
            <a:bgClr>
              <a:schemeClr val="bg1"/>
            </a:bgClr>
          </a:pattFill>
        </p:spPr>
        <p:txBody>
          <a:bodyPr wrap="square">
            <a:spAutoFit/>
          </a:bodyPr>
          <a:lstStyle/>
          <a:p>
            <a:pPr algn="just">
              <a:lnSpc>
                <a:spcPct val="107000"/>
              </a:lnSpc>
              <a:spcAft>
                <a:spcPts val="800"/>
              </a:spcAft>
            </a:pPr>
            <a:r>
              <a:rPr lang="en-US" sz="3600" dirty="0" err="1">
                <a:latin typeface="Calibri" panose="020F0502020204030204" pitchFamily="34" charset="0"/>
                <a:ea typeface="Calibri" panose="020F0502020204030204" pitchFamily="34" charset="0"/>
                <a:cs typeface="Times New Roman" panose="02020603050405020304" pitchFamily="18" charset="0"/>
              </a:rPr>
              <a:t>Ans</a:t>
            </a:r>
            <a:r>
              <a:rPr lang="en-US" sz="3600" dirty="0">
                <a:latin typeface="Calibri" panose="020F0502020204030204" pitchFamily="34" charset="0"/>
                <a:ea typeface="Calibri" panose="020F0502020204030204" pitchFamily="34" charset="0"/>
                <a:cs typeface="Times New Roman" panose="02020603050405020304" pitchFamily="18" charset="0"/>
              </a:rPr>
              <a:t>: W</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 live in </a:t>
            </a:r>
            <a:r>
              <a:rPr lang="en-US" sz="3600" dirty="0">
                <a:latin typeface="Calibri" panose="020F0502020204030204" pitchFamily="34" charset="0"/>
                <a:ea typeface="Calibri" panose="020F0502020204030204" pitchFamily="34" charset="0"/>
                <a:cs typeface="Times New Roman" panose="02020603050405020304" pitchFamily="18" charset="0"/>
              </a:rPr>
              <a:t>B</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angladesh</a:t>
            </a:r>
            <a:r>
              <a:rPr lang="en-US" sz="3600" dirty="0">
                <a:latin typeface="Calibri" panose="020F0502020204030204" pitchFamily="34" charset="0"/>
                <a:ea typeface="Calibri" panose="020F0502020204030204" pitchFamily="34" charset="0"/>
                <a:cs typeface="Times New Roman" panose="02020603050405020304" pitchFamily="18" charset="0"/>
              </a:rPr>
              <a:t>. A</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lmost all of us speak in </a:t>
            </a:r>
            <a:r>
              <a:rPr lang="en-US" sz="3600" dirty="0">
                <a:latin typeface="Calibri" panose="020F0502020204030204" pitchFamily="34" charset="0"/>
                <a:ea typeface="Calibri" panose="020F0502020204030204" pitchFamily="34" charset="0"/>
                <a:cs typeface="Times New Roman" panose="02020603050405020304" pitchFamily="18" charset="0"/>
              </a:rPr>
              <a:t>B</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angla</a:t>
            </a:r>
            <a:r>
              <a:rPr lang="en-US" sz="3600" dirty="0">
                <a:latin typeface="Calibri" panose="020F0502020204030204" pitchFamily="34" charset="0"/>
                <a:ea typeface="Calibri" panose="020F0502020204030204" pitchFamily="34" charset="0"/>
                <a:cs typeface="Times New Roman" panose="02020603050405020304" pitchFamily="18" charset="0"/>
              </a:rPr>
              <a:t>. M</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ost of the people of the country are </a:t>
            </a:r>
            <a:r>
              <a:rPr lang="en-US" sz="3600" dirty="0">
                <a:latin typeface="Calibri" panose="020F0502020204030204" pitchFamily="34" charset="0"/>
                <a:ea typeface="Calibri" panose="020F0502020204030204" pitchFamily="34" charset="0"/>
                <a:cs typeface="Times New Roman" panose="02020603050405020304" pitchFamily="18" charset="0"/>
              </a:rPr>
              <a:t>M</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uslims</a:t>
            </a:r>
            <a:r>
              <a:rPr lang="en-US" sz="3600" dirty="0">
                <a:latin typeface="Calibri" panose="020F0502020204030204" pitchFamily="34" charset="0"/>
                <a:ea typeface="Calibri" panose="020F0502020204030204" pitchFamily="34" charset="0"/>
                <a:cs typeface="Times New Roman" panose="02020603050405020304" pitchFamily="18" charset="0"/>
              </a:rPr>
              <a:t>. B</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esides, </a:t>
            </a:r>
            <a:r>
              <a:rPr lang="en-US" sz="3600" dirty="0">
                <a:latin typeface="Calibri" panose="020F0502020204030204" pitchFamily="34" charset="0"/>
                <a:ea typeface="Calibri" panose="020F0502020204030204" pitchFamily="34" charset="0"/>
                <a:cs typeface="Times New Roman" panose="02020603050405020304" pitchFamily="18" charset="0"/>
              </a:rPr>
              <a:t>H</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indus, </a:t>
            </a:r>
            <a:r>
              <a:rPr lang="en-US" sz="3600" dirty="0">
                <a:latin typeface="Calibri" panose="020F0502020204030204" pitchFamily="34" charset="0"/>
                <a:ea typeface="Calibri" panose="020F0502020204030204" pitchFamily="34" charset="0"/>
                <a:cs typeface="Times New Roman" panose="02020603050405020304" pitchFamily="18" charset="0"/>
              </a:rPr>
              <a:t>B</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uddhists and </a:t>
            </a:r>
            <a:r>
              <a:rPr lang="en-US" sz="3600" dirty="0" err="1">
                <a:latin typeface="Calibri" panose="020F0502020204030204" pitchFamily="34" charset="0"/>
                <a:ea typeface="Calibri" panose="020F0502020204030204" pitchFamily="34" charset="0"/>
                <a:cs typeface="Times New Roman" panose="02020603050405020304" pitchFamily="18" charset="0"/>
              </a:rPr>
              <a:t>C</a:t>
            </a:r>
            <a:r>
              <a:rPr lang="en-US" sz="36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hristans</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also live here</a:t>
            </a:r>
            <a:r>
              <a:rPr lang="en-US" sz="3600" dirty="0">
                <a:latin typeface="Calibri" panose="020F0502020204030204" pitchFamily="34" charset="0"/>
                <a:ea typeface="Calibri" panose="020F0502020204030204" pitchFamily="34" charset="0"/>
                <a:cs typeface="Times New Roman" panose="02020603050405020304" pitchFamily="18" charset="0"/>
              </a:rPr>
              <a:t>. A</a:t>
            </a:r>
            <a:r>
              <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bout 80 percent people live in the village</a:t>
            </a:r>
            <a:r>
              <a:rPr lang="en-US" sz="3600" dirty="0">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15170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962</TotalTime>
  <Words>465</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CWT</dc:creator>
  <cp:lastModifiedBy>rafi</cp:lastModifiedBy>
  <cp:revision>554</cp:revision>
  <dcterms:created xsi:type="dcterms:W3CDTF">2019-08-24T13:38:56Z</dcterms:created>
  <dcterms:modified xsi:type="dcterms:W3CDTF">2020-09-09T16:26:48Z</dcterms:modified>
</cp:coreProperties>
</file>