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6" r:id="rId4"/>
    <p:sldId id="265" r:id="rId5"/>
    <p:sldId id="264" r:id="rId6"/>
    <p:sldId id="263" r:id="rId7"/>
    <p:sldId id="262" r:id="rId8"/>
    <p:sldId id="260" r:id="rId9"/>
    <p:sldId id="269" r:id="rId10"/>
    <p:sldId id="261" r:id="rId11"/>
    <p:sldId id="257" r:id="rId12"/>
    <p:sldId id="272" r:id="rId13"/>
    <p:sldId id="258" r:id="rId14"/>
    <p:sldId id="271" r:id="rId15"/>
    <p:sldId id="273" r:id="rId16"/>
    <p:sldId id="270" r:id="rId17"/>
    <p:sldId id="268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455F"/>
    <a:srgbClr val="12C03B"/>
    <a:srgbClr val="CACA08"/>
    <a:srgbClr val="00698E"/>
    <a:srgbClr val="3F5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8CB3485-809E-4095-8E3A-9FA9C39DD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648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FE9C3-153D-4AC7-8E07-8F15124A0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9695F6-03CF-44AD-982A-F00028AFE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F2FB0-3FB1-4947-9D03-FA5636752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8837-34D6-4630-8B8F-071EBBC0717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B8A79-CD81-4DEF-A94D-89C779EB1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2A485-BF08-4C94-BA23-BBE9D074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8D31-9A07-4E46-86B9-4068EF0F5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97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0E992B-14DA-4E9F-981A-1AE945F084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48C55E-A361-4939-A59B-AA96673E0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9BFCA-F097-40A7-8566-2C987FB9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8837-34D6-4630-8B8F-071EBBC0717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DB804-40CE-4933-89D1-EBDCBE035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04CF2-3D87-46B0-959E-4CF1F5DC3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8D31-9A07-4E46-86B9-4068EF0F5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9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80E49-3452-4835-B98E-0D88F3145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52FD5-550C-4EE1-BAE3-07DDDDD61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23007-206F-479B-9325-96895F4A2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8837-34D6-4630-8B8F-071EBBC0717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059A4-3B23-4F9D-9655-BC1591D0D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22DF5-D3D5-4D1A-9A66-81AD293FF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8D31-9A07-4E46-86B9-4068EF0F5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8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84CF0-B9FD-4EA9-A0AF-FB7C4E9C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C9089-4312-4BF0-9C11-B80883D73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5E53F-0E98-41DE-A3C6-6322557A5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8837-34D6-4630-8B8F-071EBBC0717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1F5AB-C38C-4BBC-A603-E40EF7D60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D8302-012C-42F1-AF90-F3418FEFE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8D31-9A07-4E46-86B9-4068EF0F5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0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4DCDE-FEEE-45F3-8B78-958A7BF2F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CFFC1-939E-4868-B80B-22EE96583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4BE86-4266-40A8-954E-84D777323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65107-503F-4185-8274-4304002DE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8837-34D6-4630-8B8F-071EBBC0717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702D7-E490-4831-8920-48E01EB1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F28E7-CB7B-412B-BC0C-072F3F469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8D31-9A07-4E46-86B9-4068EF0F5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0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B9D66-74C0-4BE7-8587-630FD67C3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7CEC0-DC38-4227-BF54-E604080EC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018BF-3360-48AF-83FC-8B5088341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C7DDB3-1E0F-4A08-9640-75AECA8F4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E289B-8853-48D0-A49C-E96D7F9C37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AC13E5-1FAD-4582-99EF-20BB5D5E2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8837-34D6-4630-8B8F-071EBBC0717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22E897-0CF7-4117-A2C9-CB41B8FCC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71717C-ED41-4CC0-985A-A829283B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8D31-9A07-4E46-86B9-4068EF0F5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4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61672-A5EE-4CA5-9465-9F33E4714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3B7FE8-38E0-4180-8E98-D3C8D75D9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8837-34D6-4630-8B8F-071EBBC0717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1B2986-D44C-4999-97A6-65503EF6B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BC9A1-B1CB-46C8-8C3C-60C6569F1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8D31-9A07-4E46-86B9-4068EF0F5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39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D7317F-B1BE-4376-BA25-D20F5DB90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8837-34D6-4630-8B8F-071EBBC0717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85D7F7-D50D-486F-9580-443CD9200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9F90C-0DED-4530-B6C8-6E253F33F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8D31-9A07-4E46-86B9-4068EF0F5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9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04B14-854D-4D35-848A-FD9AA3FED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050D1-3FE0-473F-A37B-FAE040968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5C799-C68F-46C4-86BD-C3CD9C797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D1AD2-2525-4C74-A5EA-B28935C9A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8837-34D6-4630-8B8F-071EBBC0717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2F136-9E2F-404B-877F-C96D73DA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115AA-2F0A-434E-BE68-5118E425D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8D31-9A07-4E46-86B9-4068EF0F5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8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4B3F-0C7F-4793-A9E3-303FF38B3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3F7FBE-5D56-4CAB-BD20-261CAB9AA3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168CF-0C17-44D0-8FFD-6DAC935E4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227B9-3587-43CE-925B-D4CCE9D94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8837-34D6-4630-8B8F-071EBBC0717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9E74F-DF48-400E-A5B7-F42C946B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CD270-38D5-47A5-ADF9-495376C7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B8D31-9A07-4E46-86B9-4068EF0F5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4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83BA29-8FF2-444A-A54E-6381EBEA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C4307-67FC-4CA5-826C-9871EA7B4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BA4BC-CAA5-4D4A-B7C7-1CD290A22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18837-34D6-4630-8B8F-071EBBC0717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6970B-E0CB-4A96-ADC4-03BA54F178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771E0-84F8-4BED-979A-28D275579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B8D31-9A07-4E46-86B9-4068EF0F5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8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4ECBFE52-5384-4591-8BE8-FD30526853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117"/>
            </a:avLst>
          </a:prstGeom>
          <a:solidFill>
            <a:srgbClr val="F945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lowchart: Preparation 5">
            <a:extLst>
              <a:ext uri="{FF2B5EF4-FFF2-40B4-BE49-F238E27FC236}">
                <a16:creationId xmlns:a16="http://schemas.microsoft.com/office/drawing/2014/main" id="{F2457995-A2CD-4CD6-A531-CD69806DAFE1}"/>
              </a:ext>
            </a:extLst>
          </p:cNvPr>
          <p:cNvSpPr/>
          <p:nvPr/>
        </p:nvSpPr>
        <p:spPr>
          <a:xfrm>
            <a:off x="5215467" y="0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eparation 6">
            <a:extLst>
              <a:ext uri="{FF2B5EF4-FFF2-40B4-BE49-F238E27FC236}">
                <a16:creationId xmlns:a16="http://schemas.microsoft.com/office/drawing/2014/main" id="{F3DAB1BF-15FB-4FB1-98BB-8FEB52D08E43}"/>
              </a:ext>
            </a:extLst>
          </p:cNvPr>
          <p:cNvSpPr/>
          <p:nvPr/>
        </p:nvSpPr>
        <p:spPr>
          <a:xfrm rot="16200000">
            <a:off x="-745067" y="3448755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eparation 7">
            <a:extLst>
              <a:ext uri="{FF2B5EF4-FFF2-40B4-BE49-F238E27FC236}">
                <a16:creationId xmlns:a16="http://schemas.microsoft.com/office/drawing/2014/main" id="{BE030AAD-7D20-4F8E-B98F-BBC347D25ECA}"/>
              </a:ext>
            </a:extLst>
          </p:cNvPr>
          <p:cNvSpPr/>
          <p:nvPr/>
        </p:nvSpPr>
        <p:spPr>
          <a:xfrm rot="16200000">
            <a:off x="11176001" y="3293533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eparation 8">
            <a:extLst>
              <a:ext uri="{FF2B5EF4-FFF2-40B4-BE49-F238E27FC236}">
                <a16:creationId xmlns:a16="http://schemas.microsoft.com/office/drawing/2014/main" id="{E3D30042-1C99-498F-A103-DE634CF0B34D}"/>
              </a:ext>
            </a:extLst>
          </p:cNvPr>
          <p:cNvSpPr/>
          <p:nvPr/>
        </p:nvSpPr>
        <p:spPr>
          <a:xfrm>
            <a:off x="5215467" y="6589891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72E8C2-663A-4C6B-9098-6D19274AF02C}"/>
              </a:ext>
            </a:extLst>
          </p:cNvPr>
          <p:cNvSpPr txBox="1"/>
          <p:nvPr/>
        </p:nvSpPr>
        <p:spPr>
          <a:xfrm>
            <a:off x="10137422" y="6356025"/>
            <a:ext cx="205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Nelufa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Afrose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Bithi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0A54A1-69E8-4101-BC49-7D12631A6A66}"/>
              </a:ext>
            </a:extLst>
          </p:cNvPr>
          <p:cNvSpPr txBox="1"/>
          <p:nvPr/>
        </p:nvSpPr>
        <p:spPr>
          <a:xfrm>
            <a:off x="1659467" y="1225881"/>
            <a:ext cx="8297333" cy="830997"/>
          </a:xfrm>
          <a:prstGeom prst="rect">
            <a:avLst/>
          </a:prstGeom>
          <a:solidFill>
            <a:srgbClr val="FF66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Multimedia Class</a:t>
            </a:r>
            <a:r>
              <a:rPr lang="en-US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15A96F-98FB-4998-8A48-412832A3E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977" y="2703688"/>
            <a:ext cx="5000978" cy="3372334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711679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4ECBFE52-5384-4591-8BE8-FD30526853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117"/>
            </a:avLst>
          </a:prstGeom>
          <a:solidFill>
            <a:srgbClr val="F945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lowchart: Preparation 5">
            <a:extLst>
              <a:ext uri="{FF2B5EF4-FFF2-40B4-BE49-F238E27FC236}">
                <a16:creationId xmlns:a16="http://schemas.microsoft.com/office/drawing/2014/main" id="{F2457995-A2CD-4CD6-A531-CD69806DAFE1}"/>
              </a:ext>
            </a:extLst>
          </p:cNvPr>
          <p:cNvSpPr/>
          <p:nvPr/>
        </p:nvSpPr>
        <p:spPr>
          <a:xfrm>
            <a:off x="5215467" y="0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eparation 6">
            <a:extLst>
              <a:ext uri="{FF2B5EF4-FFF2-40B4-BE49-F238E27FC236}">
                <a16:creationId xmlns:a16="http://schemas.microsoft.com/office/drawing/2014/main" id="{F3DAB1BF-15FB-4FB1-98BB-8FEB52D08E43}"/>
              </a:ext>
            </a:extLst>
          </p:cNvPr>
          <p:cNvSpPr/>
          <p:nvPr/>
        </p:nvSpPr>
        <p:spPr>
          <a:xfrm rot="16200000">
            <a:off x="-745067" y="3448755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eparation 7">
            <a:extLst>
              <a:ext uri="{FF2B5EF4-FFF2-40B4-BE49-F238E27FC236}">
                <a16:creationId xmlns:a16="http://schemas.microsoft.com/office/drawing/2014/main" id="{BE030AAD-7D20-4F8E-B98F-BBC347D25ECA}"/>
              </a:ext>
            </a:extLst>
          </p:cNvPr>
          <p:cNvSpPr/>
          <p:nvPr/>
        </p:nvSpPr>
        <p:spPr>
          <a:xfrm rot="16200000">
            <a:off x="11176001" y="3293533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eparation 8">
            <a:extLst>
              <a:ext uri="{FF2B5EF4-FFF2-40B4-BE49-F238E27FC236}">
                <a16:creationId xmlns:a16="http://schemas.microsoft.com/office/drawing/2014/main" id="{E3D30042-1C99-498F-A103-DE634CF0B34D}"/>
              </a:ext>
            </a:extLst>
          </p:cNvPr>
          <p:cNvSpPr/>
          <p:nvPr/>
        </p:nvSpPr>
        <p:spPr>
          <a:xfrm>
            <a:off x="5215467" y="6589891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72E8C2-663A-4C6B-9098-6D19274AF02C}"/>
              </a:ext>
            </a:extLst>
          </p:cNvPr>
          <p:cNvSpPr txBox="1"/>
          <p:nvPr/>
        </p:nvSpPr>
        <p:spPr>
          <a:xfrm>
            <a:off x="10137422" y="6356025"/>
            <a:ext cx="205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Nelufa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Afrose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Bithi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2C24C7-5846-4D9E-8FF9-403E7772D380}"/>
              </a:ext>
            </a:extLst>
          </p:cNvPr>
          <p:cNvSpPr txBox="1"/>
          <p:nvPr/>
        </p:nvSpPr>
        <p:spPr>
          <a:xfrm>
            <a:off x="270933" y="615656"/>
            <a:ext cx="864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it doesn’t bring any good to the society</a:t>
            </a:r>
            <a:r>
              <a:rPr lang="en-US" dirty="0"/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9B9A12-8794-47C1-8416-EC50228C954B}"/>
              </a:ext>
            </a:extLst>
          </p:cNvPr>
          <p:cNvSpPr txBox="1"/>
          <p:nvPr/>
        </p:nvSpPr>
        <p:spPr>
          <a:xfrm>
            <a:off x="270933" y="1370127"/>
            <a:ext cx="8547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 leads to conjugal and family conflict, premature motherhood. Immature males and females cannot adjust themselves to their marital life.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926F5-FF64-4A85-AE68-9177D7328DB4}"/>
              </a:ext>
            </a:extLst>
          </p:cNvPr>
          <p:cNvSpPr txBox="1"/>
          <p:nvPr/>
        </p:nvSpPr>
        <p:spPr>
          <a:xfrm>
            <a:off x="270933" y="4077228"/>
            <a:ext cx="10617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Therefore quarrels and misunderstanding are inevitable. It spoils mental peace and physical fitness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F734D0-5ADB-4A48-9C00-81FFAF4E43B3}"/>
              </a:ext>
            </a:extLst>
          </p:cNvPr>
          <p:cNvSpPr txBox="1"/>
          <p:nvPr/>
        </p:nvSpPr>
        <p:spPr>
          <a:xfrm>
            <a:off x="282223" y="5256918"/>
            <a:ext cx="9866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Besides, being a mother at an early age a female cannot play the role of a real mother.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1EC4E8-57A9-43CA-B6E8-911038F2F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824" y="1326213"/>
            <a:ext cx="2368084" cy="2771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384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4ECBFE52-5384-4591-8BE8-FD30526853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117"/>
            </a:avLst>
          </a:prstGeom>
          <a:solidFill>
            <a:srgbClr val="F945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lowchart: Preparation 5">
            <a:extLst>
              <a:ext uri="{FF2B5EF4-FFF2-40B4-BE49-F238E27FC236}">
                <a16:creationId xmlns:a16="http://schemas.microsoft.com/office/drawing/2014/main" id="{F2457995-A2CD-4CD6-A531-CD69806DAFE1}"/>
              </a:ext>
            </a:extLst>
          </p:cNvPr>
          <p:cNvSpPr/>
          <p:nvPr/>
        </p:nvSpPr>
        <p:spPr>
          <a:xfrm>
            <a:off x="5215467" y="0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eparation 6">
            <a:extLst>
              <a:ext uri="{FF2B5EF4-FFF2-40B4-BE49-F238E27FC236}">
                <a16:creationId xmlns:a16="http://schemas.microsoft.com/office/drawing/2014/main" id="{F3DAB1BF-15FB-4FB1-98BB-8FEB52D08E43}"/>
              </a:ext>
            </a:extLst>
          </p:cNvPr>
          <p:cNvSpPr/>
          <p:nvPr/>
        </p:nvSpPr>
        <p:spPr>
          <a:xfrm rot="16200000">
            <a:off x="-745067" y="3448755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eparation 7">
            <a:extLst>
              <a:ext uri="{FF2B5EF4-FFF2-40B4-BE49-F238E27FC236}">
                <a16:creationId xmlns:a16="http://schemas.microsoft.com/office/drawing/2014/main" id="{BE030AAD-7D20-4F8E-B98F-BBC347D25ECA}"/>
              </a:ext>
            </a:extLst>
          </p:cNvPr>
          <p:cNvSpPr/>
          <p:nvPr/>
        </p:nvSpPr>
        <p:spPr>
          <a:xfrm rot="16200000">
            <a:off x="11176001" y="3293533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eparation 8">
            <a:extLst>
              <a:ext uri="{FF2B5EF4-FFF2-40B4-BE49-F238E27FC236}">
                <a16:creationId xmlns:a16="http://schemas.microsoft.com/office/drawing/2014/main" id="{E3D30042-1C99-498F-A103-DE634CF0B34D}"/>
              </a:ext>
            </a:extLst>
          </p:cNvPr>
          <p:cNvSpPr/>
          <p:nvPr/>
        </p:nvSpPr>
        <p:spPr>
          <a:xfrm>
            <a:off x="5215467" y="6589891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72E8C2-663A-4C6B-9098-6D19274AF02C}"/>
              </a:ext>
            </a:extLst>
          </p:cNvPr>
          <p:cNvSpPr txBox="1"/>
          <p:nvPr/>
        </p:nvSpPr>
        <p:spPr>
          <a:xfrm>
            <a:off x="10137422" y="6356025"/>
            <a:ext cx="205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Nelufa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Afrose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Bithi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C87025-A03E-4325-A461-91121342A28C}"/>
              </a:ext>
            </a:extLst>
          </p:cNvPr>
          <p:cNvSpPr txBox="1"/>
          <p:nvPr/>
        </p:nvSpPr>
        <p:spPr>
          <a:xfrm>
            <a:off x="270932" y="1336342"/>
            <a:ext cx="8545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Moreover, she is attacked with various diseases. She faces the risk of her life.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BD470B-02F3-4119-BA12-6548C884F300}"/>
              </a:ext>
            </a:extLst>
          </p:cNvPr>
          <p:cNvSpPr txBox="1"/>
          <p:nvPr/>
        </p:nvSpPr>
        <p:spPr>
          <a:xfrm>
            <a:off x="361243" y="3864590"/>
            <a:ext cx="7981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Premature marriage is also responsible for population explosion.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0C583E-2592-4BFF-8EAF-415AB6A77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489" y="3901199"/>
            <a:ext cx="3394023" cy="2503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1AF781-2CC1-4C6D-A4EF-72326FE18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094" y="601884"/>
            <a:ext cx="2838387" cy="23549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649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4ECBFE52-5384-4591-8BE8-FD30526853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117"/>
            </a:avLst>
          </a:prstGeom>
          <a:solidFill>
            <a:srgbClr val="F945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lowchart: Preparation 5">
            <a:extLst>
              <a:ext uri="{FF2B5EF4-FFF2-40B4-BE49-F238E27FC236}">
                <a16:creationId xmlns:a16="http://schemas.microsoft.com/office/drawing/2014/main" id="{F2457995-A2CD-4CD6-A531-CD69806DAFE1}"/>
              </a:ext>
            </a:extLst>
          </p:cNvPr>
          <p:cNvSpPr/>
          <p:nvPr/>
        </p:nvSpPr>
        <p:spPr>
          <a:xfrm>
            <a:off x="5215467" y="0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eparation 6">
            <a:extLst>
              <a:ext uri="{FF2B5EF4-FFF2-40B4-BE49-F238E27FC236}">
                <a16:creationId xmlns:a16="http://schemas.microsoft.com/office/drawing/2014/main" id="{F3DAB1BF-15FB-4FB1-98BB-8FEB52D08E43}"/>
              </a:ext>
            </a:extLst>
          </p:cNvPr>
          <p:cNvSpPr/>
          <p:nvPr/>
        </p:nvSpPr>
        <p:spPr>
          <a:xfrm rot="16200000">
            <a:off x="-745067" y="3448755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eparation 7">
            <a:extLst>
              <a:ext uri="{FF2B5EF4-FFF2-40B4-BE49-F238E27FC236}">
                <a16:creationId xmlns:a16="http://schemas.microsoft.com/office/drawing/2014/main" id="{BE030AAD-7D20-4F8E-B98F-BBC347D25ECA}"/>
              </a:ext>
            </a:extLst>
          </p:cNvPr>
          <p:cNvSpPr/>
          <p:nvPr/>
        </p:nvSpPr>
        <p:spPr>
          <a:xfrm rot="16200000">
            <a:off x="11176001" y="3293533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eparation 8">
            <a:extLst>
              <a:ext uri="{FF2B5EF4-FFF2-40B4-BE49-F238E27FC236}">
                <a16:creationId xmlns:a16="http://schemas.microsoft.com/office/drawing/2014/main" id="{E3D30042-1C99-498F-A103-DE634CF0B34D}"/>
              </a:ext>
            </a:extLst>
          </p:cNvPr>
          <p:cNvSpPr/>
          <p:nvPr/>
        </p:nvSpPr>
        <p:spPr>
          <a:xfrm>
            <a:off x="5215467" y="6589891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72E8C2-663A-4C6B-9098-6D19274AF02C}"/>
              </a:ext>
            </a:extLst>
          </p:cNvPr>
          <p:cNvSpPr txBox="1"/>
          <p:nvPr/>
        </p:nvSpPr>
        <p:spPr>
          <a:xfrm>
            <a:off x="10137422" y="6356025"/>
            <a:ext cx="205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Nelufa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Afrose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Bithi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367DB3-84EA-4008-AB93-ED29BBF34FC7}"/>
              </a:ext>
            </a:extLst>
          </p:cNvPr>
          <p:cNvSpPr txBox="1"/>
          <p:nvPr/>
        </p:nvSpPr>
        <p:spPr>
          <a:xfrm>
            <a:off x="383822" y="664777"/>
            <a:ext cx="7360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premature marriage should be stopped to save our future generation.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D721E0-A318-4E5F-9231-466FE9F7EF1F}"/>
              </a:ext>
            </a:extLst>
          </p:cNvPr>
          <p:cNvSpPr txBox="1"/>
          <p:nvPr/>
        </p:nvSpPr>
        <p:spPr>
          <a:xfrm>
            <a:off x="654757" y="2812947"/>
            <a:ext cx="67684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Government  and non-government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organisations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should come forward to remove this problem from our country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881F93-748E-4DBE-BB27-F729CA775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902" y="3676319"/>
            <a:ext cx="3115734" cy="2824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D968AE-A7AF-4C0E-916F-CB7BE65F0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058" y="871046"/>
            <a:ext cx="3271352" cy="24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0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4ECBFE52-5384-4591-8BE8-FD30526853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117"/>
            </a:avLst>
          </a:prstGeom>
          <a:solidFill>
            <a:srgbClr val="F945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lowchart: Preparation 5">
            <a:extLst>
              <a:ext uri="{FF2B5EF4-FFF2-40B4-BE49-F238E27FC236}">
                <a16:creationId xmlns:a16="http://schemas.microsoft.com/office/drawing/2014/main" id="{F2457995-A2CD-4CD6-A531-CD69806DAFE1}"/>
              </a:ext>
            </a:extLst>
          </p:cNvPr>
          <p:cNvSpPr/>
          <p:nvPr/>
        </p:nvSpPr>
        <p:spPr>
          <a:xfrm>
            <a:off x="5215467" y="0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eparation 6">
            <a:extLst>
              <a:ext uri="{FF2B5EF4-FFF2-40B4-BE49-F238E27FC236}">
                <a16:creationId xmlns:a16="http://schemas.microsoft.com/office/drawing/2014/main" id="{F3DAB1BF-15FB-4FB1-98BB-8FEB52D08E43}"/>
              </a:ext>
            </a:extLst>
          </p:cNvPr>
          <p:cNvSpPr/>
          <p:nvPr/>
        </p:nvSpPr>
        <p:spPr>
          <a:xfrm rot="16200000">
            <a:off x="-745067" y="3448755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eparation 7">
            <a:extLst>
              <a:ext uri="{FF2B5EF4-FFF2-40B4-BE49-F238E27FC236}">
                <a16:creationId xmlns:a16="http://schemas.microsoft.com/office/drawing/2014/main" id="{BE030AAD-7D20-4F8E-B98F-BBC347D25ECA}"/>
              </a:ext>
            </a:extLst>
          </p:cNvPr>
          <p:cNvSpPr/>
          <p:nvPr/>
        </p:nvSpPr>
        <p:spPr>
          <a:xfrm rot="16200000">
            <a:off x="11176001" y="3293533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eparation 8">
            <a:extLst>
              <a:ext uri="{FF2B5EF4-FFF2-40B4-BE49-F238E27FC236}">
                <a16:creationId xmlns:a16="http://schemas.microsoft.com/office/drawing/2014/main" id="{E3D30042-1C99-498F-A103-DE634CF0B34D}"/>
              </a:ext>
            </a:extLst>
          </p:cNvPr>
          <p:cNvSpPr/>
          <p:nvPr/>
        </p:nvSpPr>
        <p:spPr>
          <a:xfrm>
            <a:off x="5215467" y="6589891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72E8C2-663A-4C6B-9098-6D19274AF02C}"/>
              </a:ext>
            </a:extLst>
          </p:cNvPr>
          <p:cNvSpPr txBox="1"/>
          <p:nvPr/>
        </p:nvSpPr>
        <p:spPr>
          <a:xfrm>
            <a:off x="10137422" y="6356025"/>
            <a:ext cx="205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Nelufa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Afrose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Bithi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7F6313-2E10-4F73-AD3B-85FB01BEA041}"/>
              </a:ext>
            </a:extLst>
          </p:cNvPr>
          <p:cNvSpPr txBox="1"/>
          <p:nvPr/>
        </p:nvSpPr>
        <p:spPr>
          <a:xfrm>
            <a:off x="178485" y="2082489"/>
            <a:ext cx="8015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education should be ensured</a:t>
            </a:r>
            <a:r>
              <a:rPr lang="en-US" b="1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A934C7-3324-47D9-B6E4-39DD5B738077}"/>
              </a:ext>
            </a:extLst>
          </p:cNvPr>
          <p:cNvSpPr txBox="1"/>
          <p:nvPr/>
        </p:nvSpPr>
        <p:spPr>
          <a:xfrm>
            <a:off x="395111" y="4744340"/>
            <a:ext cx="8116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all, social awareness must be developed</a:t>
            </a:r>
            <a:r>
              <a:rPr lang="en-US" dirty="0"/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71D6E01-301E-484C-99C9-858C61A5F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390" y="3635022"/>
            <a:ext cx="4072466" cy="24051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8732B0-9532-40C8-AD53-81049EEF9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390" y="699911"/>
            <a:ext cx="3867129" cy="2774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919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4ECBFE52-5384-4591-8BE8-FD30526853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117"/>
            </a:avLst>
          </a:prstGeom>
          <a:solidFill>
            <a:srgbClr val="F945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lowchart: Preparation 5">
            <a:extLst>
              <a:ext uri="{FF2B5EF4-FFF2-40B4-BE49-F238E27FC236}">
                <a16:creationId xmlns:a16="http://schemas.microsoft.com/office/drawing/2014/main" id="{F2457995-A2CD-4CD6-A531-CD69806DAFE1}"/>
              </a:ext>
            </a:extLst>
          </p:cNvPr>
          <p:cNvSpPr/>
          <p:nvPr/>
        </p:nvSpPr>
        <p:spPr>
          <a:xfrm>
            <a:off x="5215467" y="0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eparation 6">
            <a:extLst>
              <a:ext uri="{FF2B5EF4-FFF2-40B4-BE49-F238E27FC236}">
                <a16:creationId xmlns:a16="http://schemas.microsoft.com/office/drawing/2014/main" id="{F3DAB1BF-15FB-4FB1-98BB-8FEB52D08E43}"/>
              </a:ext>
            </a:extLst>
          </p:cNvPr>
          <p:cNvSpPr/>
          <p:nvPr/>
        </p:nvSpPr>
        <p:spPr>
          <a:xfrm rot="16200000">
            <a:off x="-745067" y="3448755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eparation 7">
            <a:extLst>
              <a:ext uri="{FF2B5EF4-FFF2-40B4-BE49-F238E27FC236}">
                <a16:creationId xmlns:a16="http://schemas.microsoft.com/office/drawing/2014/main" id="{BE030AAD-7D20-4F8E-B98F-BBC347D25ECA}"/>
              </a:ext>
            </a:extLst>
          </p:cNvPr>
          <p:cNvSpPr/>
          <p:nvPr/>
        </p:nvSpPr>
        <p:spPr>
          <a:xfrm rot="16200000">
            <a:off x="11176001" y="3293533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eparation 8">
            <a:extLst>
              <a:ext uri="{FF2B5EF4-FFF2-40B4-BE49-F238E27FC236}">
                <a16:creationId xmlns:a16="http://schemas.microsoft.com/office/drawing/2014/main" id="{E3D30042-1C99-498F-A103-DE634CF0B34D}"/>
              </a:ext>
            </a:extLst>
          </p:cNvPr>
          <p:cNvSpPr/>
          <p:nvPr/>
        </p:nvSpPr>
        <p:spPr>
          <a:xfrm>
            <a:off x="5215467" y="6589891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72E8C2-663A-4C6B-9098-6D19274AF02C}"/>
              </a:ext>
            </a:extLst>
          </p:cNvPr>
          <p:cNvSpPr txBox="1"/>
          <p:nvPr/>
        </p:nvSpPr>
        <p:spPr>
          <a:xfrm>
            <a:off x="10137422" y="6356025"/>
            <a:ext cx="205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Nelufa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Afrose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Bithi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390EA8-09CB-4923-8902-31D491696284}"/>
              </a:ext>
            </a:extLst>
          </p:cNvPr>
          <p:cNvSpPr/>
          <p:nvPr/>
        </p:nvSpPr>
        <p:spPr>
          <a:xfrm>
            <a:off x="2594391" y="801536"/>
            <a:ext cx="6470391" cy="621519"/>
          </a:xfrm>
          <a:prstGeom prst="ellipse">
            <a:avLst/>
          </a:prstGeom>
          <a:gradFill>
            <a:gsLst>
              <a:gs pos="69044">
                <a:schemeClr val="bg1"/>
              </a:gs>
              <a:gs pos="32000">
                <a:schemeClr val="bg1"/>
              </a:gs>
              <a:gs pos="54856">
                <a:schemeClr val="bg1"/>
              </a:gs>
              <a:gs pos="74000">
                <a:schemeClr val="bg1"/>
              </a:gs>
              <a:gs pos="83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80A6A9-AAA6-4AA5-BD7D-C5486CA7A3F1}"/>
              </a:ext>
            </a:extLst>
          </p:cNvPr>
          <p:cNvSpPr txBox="1"/>
          <p:nvPr/>
        </p:nvSpPr>
        <p:spPr>
          <a:xfrm>
            <a:off x="514518" y="1953658"/>
            <a:ext cx="8279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DDF24B-03BA-4C43-9A23-89C2FD013603}"/>
              </a:ext>
            </a:extLst>
          </p:cNvPr>
          <p:cNvSpPr txBox="1"/>
          <p:nvPr/>
        </p:nvSpPr>
        <p:spPr>
          <a:xfrm>
            <a:off x="593540" y="5043625"/>
            <a:ext cx="9995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Imagine, </a:t>
            </a:r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an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early marriage </a:t>
            </a:r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arranged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your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what will you do?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781990-C636-4547-868C-AA915A22B8A9}"/>
              </a:ext>
            </a:extLst>
          </p:cNvPr>
          <p:cNvSpPr txBox="1"/>
          <p:nvPr/>
        </p:nvSpPr>
        <p:spPr>
          <a:xfrm>
            <a:off x="514518" y="2825194"/>
            <a:ext cx="8715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1.What are some the main causes of early marriage</a:t>
            </a:r>
            <a:r>
              <a:rPr lang="en-US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8CEBF-5925-4E62-A7D2-F870C3388B90}"/>
              </a:ext>
            </a:extLst>
          </p:cNvPr>
          <p:cNvSpPr txBox="1"/>
          <p:nvPr/>
        </p:nvSpPr>
        <p:spPr>
          <a:xfrm>
            <a:off x="677332" y="3771196"/>
            <a:ext cx="8715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2.“Girl children are more victim of early marriage,” why? Mention 5 reasons of it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953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4ECBFE52-5384-4591-8BE8-FD30526853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117"/>
            </a:avLst>
          </a:prstGeom>
          <a:solidFill>
            <a:srgbClr val="F945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lowchart: Preparation 5">
            <a:extLst>
              <a:ext uri="{FF2B5EF4-FFF2-40B4-BE49-F238E27FC236}">
                <a16:creationId xmlns:a16="http://schemas.microsoft.com/office/drawing/2014/main" id="{F2457995-A2CD-4CD6-A531-CD69806DAFE1}"/>
              </a:ext>
            </a:extLst>
          </p:cNvPr>
          <p:cNvSpPr/>
          <p:nvPr/>
        </p:nvSpPr>
        <p:spPr>
          <a:xfrm>
            <a:off x="5215467" y="0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eparation 6">
            <a:extLst>
              <a:ext uri="{FF2B5EF4-FFF2-40B4-BE49-F238E27FC236}">
                <a16:creationId xmlns:a16="http://schemas.microsoft.com/office/drawing/2014/main" id="{F3DAB1BF-15FB-4FB1-98BB-8FEB52D08E43}"/>
              </a:ext>
            </a:extLst>
          </p:cNvPr>
          <p:cNvSpPr/>
          <p:nvPr/>
        </p:nvSpPr>
        <p:spPr>
          <a:xfrm rot="16200000">
            <a:off x="-745067" y="3448755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eparation 7">
            <a:extLst>
              <a:ext uri="{FF2B5EF4-FFF2-40B4-BE49-F238E27FC236}">
                <a16:creationId xmlns:a16="http://schemas.microsoft.com/office/drawing/2014/main" id="{BE030AAD-7D20-4F8E-B98F-BBC347D25ECA}"/>
              </a:ext>
            </a:extLst>
          </p:cNvPr>
          <p:cNvSpPr/>
          <p:nvPr/>
        </p:nvSpPr>
        <p:spPr>
          <a:xfrm rot="16200000">
            <a:off x="11176001" y="3293533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eparation 8">
            <a:extLst>
              <a:ext uri="{FF2B5EF4-FFF2-40B4-BE49-F238E27FC236}">
                <a16:creationId xmlns:a16="http://schemas.microsoft.com/office/drawing/2014/main" id="{E3D30042-1C99-498F-A103-DE634CF0B34D}"/>
              </a:ext>
            </a:extLst>
          </p:cNvPr>
          <p:cNvSpPr/>
          <p:nvPr/>
        </p:nvSpPr>
        <p:spPr>
          <a:xfrm>
            <a:off x="5215467" y="6589891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72E8C2-663A-4C6B-9098-6D19274AF02C}"/>
              </a:ext>
            </a:extLst>
          </p:cNvPr>
          <p:cNvSpPr txBox="1"/>
          <p:nvPr/>
        </p:nvSpPr>
        <p:spPr>
          <a:xfrm>
            <a:off x="10137422" y="6356025"/>
            <a:ext cx="205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Nelufa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Afrose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Bithi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6AEA99-7E4C-4CDD-891D-D90C1E93BBD4}"/>
              </a:ext>
            </a:extLst>
          </p:cNvPr>
          <p:cNvSpPr txBox="1"/>
          <p:nvPr/>
        </p:nvSpPr>
        <p:spPr>
          <a:xfrm>
            <a:off x="1486508" y="2644830"/>
            <a:ext cx="9520159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bevelB w="69850" h="69850" prst="divot"/>
            </a:sp3d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5 adverse effects of child marriage.</a:t>
            </a:r>
            <a:endParaRPr lang="en-US" sz="4800" b="1" dirty="0">
              <a:solidFill>
                <a:srgbClr val="FF0066"/>
              </a:solidFill>
            </a:endParaRP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390EA8-09CB-4923-8902-31D491696284}"/>
              </a:ext>
            </a:extLst>
          </p:cNvPr>
          <p:cNvSpPr/>
          <p:nvPr/>
        </p:nvSpPr>
        <p:spPr>
          <a:xfrm>
            <a:off x="2594391" y="801536"/>
            <a:ext cx="6470391" cy="621519"/>
          </a:xfrm>
          <a:prstGeom prst="ellipse">
            <a:avLst/>
          </a:prstGeom>
          <a:gradFill>
            <a:gsLst>
              <a:gs pos="69044">
                <a:schemeClr val="bg1"/>
              </a:gs>
              <a:gs pos="32000">
                <a:schemeClr val="bg1"/>
              </a:gs>
              <a:gs pos="54856">
                <a:schemeClr val="bg1"/>
              </a:gs>
              <a:gs pos="74000">
                <a:schemeClr val="bg1"/>
              </a:gs>
              <a:gs pos="83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 Work</a:t>
            </a:r>
          </a:p>
        </p:txBody>
      </p:sp>
    </p:spTree>
    <p:extLst>
      <p:ext uri="{BB962C8B-B14F-4D97-AF65-F5344CB8AC3E}">
        <p14:creationId xmlns:p14="http://schemas.microsoft.com/office/powerpoint/2010/main" val="368353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4ECBFE52-5384-4591-8BE8-FD30526853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117"/>
            </a:avLst>
          </a:prstGeom>
          <a:solidFill>
            <a:srgbClr val="F945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lowchart: Preparation 5">
            <a:extLst>
              <a:ext uri="{FF2B5EF4-FFF2-40B4-BE49-F238E27FC236}">
                <a16:creationId xmlns:a16="http://schemas.microsoft.com/office/drawing/2014/main" id="{F2457995-A2CD-4CD6-A531-CD69806DAFE1}"/>
              </a:ext>
            </a:extLst>
          </p:cNvPr>
          <p:cNvSpPr/>
          <p:nvPr/>
        </p:nvSpPr>
        <p:spPr>
          <a:xfrm>
            <a:off x="5215467" y="0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eparation 6">
            <a:extLst>
              <a:ext uri="{FF2B5EF4-FFF2-40B4-BE49-F238E27FC236}">
                <a16:creationId xmlns:a16="http://schemas.microsoft.com/office/drawing/2014/main" id="{F3DAB1BF-15FB-4FB1-98BB-8FEB52D08E43}"/>
              </a:ext>
            </a:extLst>
          </p:cNvPr>
          <p:cNvSpPr/>
          <p:nvPr/>
        </p:nvSpPr>
        <p:spPr>
          <a:xfrm rot="16200000">
            <a:off x="-745067" y="3448755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eparation 7">
            <a:extLst>
              <a:ext uri="{FF2B5EF4-FFF2-40B4-BE49-F238E27FC236}">
                <a16:creationId xmlns:a16="http://schemas.microsoft.com/office/drawing/2014/main" id="{BE030AAD-7D20-4F8E-B98F-BBC347D25ECA}"/>
              </a:ext>
            </a:extLst>
          </p:cNvPr>
          <p:cNvSpPr/>
          <p:nvPr/>
        </p:nvSpPr>
        <p:spPr>
          <a:xfrm rot="16200000">
            <a:off x="11176001" y="3293533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eparation 8">
            <a:extLst>
              <a:ext uri="{FF2B5EF4-FFF2-40B4-BE49-F238E27FC236}">
                <a16:creationId xmlns:a16="http://schemas.microsoft.com/office/drawing/2014/main" id="{E3D30042-1C99-498F-A103-DE634CF0B34D}"/>
              </a:ext>
            </a:extLst>
          </p:cNvPr>
          <p:cNvSpPr/>
          <p:nvPr/>
        </p:nvSpPr>
        <p:spPr>
          <a:xfrm>
            <a:off x="5215467" y="6589891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72E8C2-663A-4C6B-9098-6D19274AF02C}"/>
              </a:ext>
            </a:extLst>
          </p:cNvPr>
          <p:cNvSpPr txBox="1"/>
          <p:nvPr/>
        </p:nvSpPr>
        <p:spPr>
          <a:xfrm>
            <a:off x="10137422" y="6356025"/>
            <a:ext cx="205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Nelufa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Afrose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Bithi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8DA39E-3D77-4DBC-B7FE-C9F6ECC68661}"/>
              </a:ext>
            </a:extLst>
          </p:cNvPr>
          <p:cNvSpPr txBox="1"/>
          <p:nvPr/>
        </p:nvSpPr>
        <p:spPr>
          <a:xfrm>
            <a:off x="2244435" y="2731909"/>
            <a:ext cx="7008872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432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we solve early marriage? Write 5 points.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016D93-C723-4F7C-8927-5E16F4FA804C}"/>
              </a:ext>
            </a:extLst>
          </p:cNvPr>
          <p:cNvSpPr txBox="1"/>
          <p:nvPr/>
        </p:nvSpPr>
        <p:spPr>
          <a:xfrm>
            <a:off x="4277049" y="441826"/>
            <a:ext cx="4526844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4327A9"/>
                </a:solidFill>
              </a:rPr>
              <a:t>Pair work</a:t>
            </a:r>
          </a:p>
        </p:txBody>
      </p:sp>
    </p:spTree>
    <p:extLst>
      <p:ext uri="{BB962C8B-B14F-4D97-AF65-F5344CB8AC3E}">
        <p14:creationId xmlns:p14="http://schemas.microsoft.com/office/powerpoint/2010/main" val="390221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4ECBFE52-5384-4591-8BE8-FD30526853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117"/>
            </a:avLst>
          </a:prstGeom>
          <a:solidFill>
            <a:srgbClr val="F945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lowchart: Preparation 5">
            <a:extLst>
              <a:ext uri="{FF2B5EF4-FFF2-40B4-BE49-F238E27FC236}">
                <a16:creationId xmlns:a16="http://schemas.microsoft.com/office/drawing/2014/main" id="{F2457995-A2CD-4CD6-A531-CD69806DAFE1}"/>
              </a:ext>
            </a:extLst>
          </p:cNvPr>
          <p:cNvSpPr/>
          <p:nvPr/>
        </p:nvSpPr>
        <p:spPr>
          <a:xfrm>
            <a:off x="5215467" y="0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eparation 6">
            <a:extLst>
              <a:ext uri="{FF2B5EF4-FFF2-40B4-BE49-F238E27FC236}">
                <a16:creationId xmlns:a16="http://schemas.microsoft.com/office/drawing/2014/main" id="{F3DAB1BF-15FB-4FB1-98BB-8FEB52D08E43}"/>
              </a:ext>
            </a:extLst>
          </p:cNvPr>
          <p:cNvSpPr/>
          <p:nvPr/>
        </p:nvSpPr>
        <p:spPr>
          <a:xfrm rot="16200000">
            <a:off x="-745067" y="3448755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eparation 7">
            <a:extLst>
              <a:ext uri="{FF2B5EF4-FFF2-40B4-BE49-F238E27FC236}">
                <a16:creationId xmlns:a16="http://schemas.microsoft.com/office/drawing/2014/main" id="{BE030AAD-7D20-4F8E-B98F-BBC347D25ECA}"/>
              </a:ext>
            </a:extLst>
          </p:cNvPr>
          <p:cNvSpPr/>
          <p:nvPr/>
        </p:nvSpPr>
        <p:spPr>
          <a:xfrm rot="16200000">
            <a:off x="11176001" y="3293533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eparation 8">
            <a:extLst>
              <a:ext uri="{FF2B5EF4-FFF2-40B4-BE49-F238E27FC236}">
                <a16:creationId xmlns:a16="http://schemas.microsoft.com/office/drawing/2014/main" id="{E3D30042-1C99-498F-A103-DE634CF0B34D}"/>
              </a:ext>
            </a:extLst>
          </p:cNvPr>
          <p:cNvSpPr/>
          <p:nvPr/>
        </p:nvSpPr>
        <p:spPr>
          <a:xfrm>
            <a:off x="5215467" y="6589891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72E8C2-663A-4C6B-9098-6D19274AF02C}"/>
              </a:ext>
            </a:extLst>
          </p:cNvPr>
          <p:cNvSpPr txBox="1"/>
          <p:nvPr/>
        </p:nvSpPr>
        <p:spPr>
          <a:xfrm>
            <a:off x="10137422" y="6356025"/>
            <a:ext cx="205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Nelufa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Afrose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Bithi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786B97-4C61-4578-BB67-194AF5A64CAD}"/>
              </a:ext>
            </a:extLst>
          </p:cNvPr>
          <p:cNvSpPr txBox="1"/>
          <p:nvPr/>
        </p:nvSpPr>
        <p:spPr>
          <a:xfrm>
            <a:off x="3585916" y="519360"/>
            <a:ext cx="467801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243B6B-0F84-4364-BFEA-546B617C2785}"/>
              </a:ext>
            </a:extLst>
          </p:cNvPr>
          <p:cNvSpPr txBox="1"/>
          <p:nvPr/>
        </p:nvSpPr>
        <p:spPr>
          <a:xfrm>
            <a:off x="524600" y="2100795"/>
            <a:ext cx="11142800" cy="107721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paragraph on “Early marriage”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bg1"/>
                </a:solidFill>
              </a:rPr>
              <a:t>According to Board question no-7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011CB9-5216-440D-9F9A-03A83B988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78" y="4535314"/>
            <a:ext cx="3103386" cy="2054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052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4ECBFE52-5384-4591-8BE8-FD30526853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117"/>
            </a:avLst>
          </a:prstGeom>
          <a:solidFill>
            <a:srgbClr val="F945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lowchart: Preparation 5">
            <a:extLst>
              <a:ext uri="{FF2B5EF4-FFF2-40B4-BE49-F238E27FC236}">
                <a16:creationId xmlns:a16="http://schemas.microsoft.com/office/drawing/2014/main" id="{F2457995-A2CD-4CD6-A531-CD69806DAFE1}"/>
              </a:ext>
            </a:extLst>
          </p:cNvPr>
          <p:cNvSpPr/>
          <p:nvPr/>
        </p:nvSpPr>
        <p:spPr>
          <a:xfrm>
            <a:off x="5215467" y="0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eparation 6">
            <a:extLst>
              <a:ext uri="{FF2B5EF4-FFF2-40B4-BE49-F238E27FC236}">
                <a16:creationId xmlns:a16="http://schemas.microsoft.com/office/drawing/2014/main" id="{F3DAB1BF-15FB-4FB1-98BB-8FEB52D08E43}"/>
              </a:ext>
            </a:extLst>
          </p:cNvPr>
          <p:cNvSpPr/>
          <p:nvPr/>
        </p:nvSpPr>
        <p:spPr>
          <a:xfrm rot="16200000">
            <a:off x="-745067" y="3448755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eparation 7">
            <a:extLst>
              <a:ext uri="{FF2B5EF4-FFF2-40B4-BE49-F238E27FC236}">
                <a16:creationId xmlns:a16="http://schemas.microsoft.com/office/drawing/2014/main" id="{BE030AAD-7D20-4F8E-B98F-BBC347D25ECA}"/>
              </a:ext>
            </a:extLst>
          </p:cNvPr>
          <p:cNvSpPr/>
          <p:nvPr/>
        </p:nvSpPr>
        <p:spPr>
          <a:xfrm rot="16200000">
            <a:off x="11176001" y="3293533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eparation 8">
            <a:extLst>
              <a:ext uri="{FF2B5EF4-FFF2-40B4-BE49-F238E27FC236}">
                <a16:creationId xmlns:a16="http://schemas.microsoft.com/office/drawing/2014/main" id="{E3D30042-1C99-498F-A103-DE634CF0B34D}"/>
              </a:ext>
            </a:extLst>
          </p:cNvPr>
          <p:cNvSpPr/>
          <p:nvPr/>
        </p:nvSpPr>
        <p:spPr>
          <a:xfrm>
            <a:off x="5215467" y="6589891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72E8C2-663A-4C6B-9098-6D19274AF02C}"/>
              </a:ext>
            </a:extLst>
          </p:cNvPr>
          <p:cNvSpPr txBox="1"/>
          <p:nvPr/>
        </p:nvSpPr>
        <p:spPr>
          <a:xfrm>
            <a:off x="10137422" y="6356025"/>
            <a:ext cx="205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Nelufa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Afrose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Bithi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F2C445-DD98-4328-941E-3914142AD924}"/>
              </a:ext>
            </a:extLst>
          </p:cNvPr>
          <p:cNvSpPr txBox="1"/>
          <p:nvPr/>
        </p:nvSpPr>
        <p:spPr>
          <a:xfrm>
            <a:off x="3512511" y="2862983"/>
            <a:ext cx="54379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B00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9836742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4ECBFE52-5384-4591-8BE8-FD30526853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117"/>
            </a:avLst>
          </a:prstGeom>
          <a:solidFill>
            <a:srgbClr val="F945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lowchart: Preparation 5">
            <a:extLst>
              <a:ext uri="{FF2B5EF4-FFF2-40B4-BE49-F238E27FC236}">
                <a16:creationId xmlns:a16="http://schemas.microsoft.com/office/drawing/2014/main" id="{F2457995-A2CD-4CD6-A531-CD69806DAFE1}"/>
              </a:ext>
            </a:extLst>
          </p:cNvPr>
          <p:cNvSpPr/>
          <p:nvPr/>
        </p:nvSpPr>
        <p:spPr>
          <a:xfrm>
            <a:off x="5215467" y="0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eparation 6">
            <a:extLst>
              <a:ext uri="{FF2B5EF4-FFF2-40B4-BE49-F238E27FC236}">
                <a16:creationId xmlns:a16="http://schemas.microsoft.com/office/drawing/2014/main" id="{F3DAB1BF-15FB-4FB1-98BB-8FEB52D08E43}"/>
              </a:ext>
            </a:extLst>
          </p:cNvPr>
          <p:cNvSpPr/>
          <p:nvPr/>
        </p:nvSpPr>
        <p:spPr>
          <a:xfrm rot="16200000">
            <a:off x="-745067" y="3448755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eparation 7">
            <a:extLst>
              <a:ext uri="{FF2B5EF4-FFF2-40B4-BE49-F238E27FC236}">
                <a16:creationId xmlns:a16="http://schemas.microsoft.com/office/drawing/2014/main" id="{BE030AAD-7D20-4F8E-B98F-BBC347D25ECA}"/>
              </a:ext>
            </a:extLst>
          </p:cNvPr>
          <p:cNvSpPr/>
          <p:nvPr/>
        </p:nvSpPr>
        <p:spPr>
          <a:xfrm rot="16200000">
            <a:off x="11176001" y="3293533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eparation 8">
            <a:extLst>
              <a:ext uri="{FF2B5EF4-FFF2-40B4-BE49-F238E27FC236}">
                <a16:creationId xmlns:a16="http://schemas.microsoft.com/office/drawing/2014/main" id="{E3D30042-1C99-498F-A103-DE634CF0B34D}"/>
              </a:ext>
            </a:extLst>
          </p:cNvPr>
          <p:cNvSpPr/>
          <p:nvPr/>
        </p:nvSpPr>
        <p:spPr>
          <a:xfrm>
            <a:off x="5215467" y="6589891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72E8C2-663A-4C6B-9098-6D19274AF02C}"/>
              </a:ext>
            </a:extLst>
          </p:cNvPr>
          <p:cNvSpPr txBox="1"/>
          <p:nvPr/>
        </p:nvSpPr>
        <p:spPr>
          <a:xfrm>
            <a:off x="10137422" y="6356025"/>
            <a:ext cx="205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Nelufa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Afrose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Bithi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723A8E-E5E8-4ACB-83CE-3DD632728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71" y="2275722"/>
            <a:ext cx="2620258" cy="2687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99C4AB-67D7-4121-97A2-274CD82C089C}"/>
              </a:ext>
            </a:extLst>
          </p:cNvPr>
          <p:cNvSpPr/>
          <p:nvPr/>
        </p:nvSpPr>
        <p:spPr>
          <a:xfrm>
            <a:off x="4591004" y="417689"/>
            <a:ext cx="2531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C24E4F-F494-42F2-BBAC-DA421C2F153E}"/>
              </a:ext>
            </a:extLst>
          </p:cNvPr>
          <p:cNvSpPr/>
          <p:nvPr/>
        </p:nvSpPr>
        <p:spPr>
          <a:xfrm>
            <a:off x="3731479" y="1849348"/>
            <a:ext cx="70047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Mosammat</a:t>
            </a:r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Nelufa</a:t>
            </a:r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Afrose</a:t>
            </a:r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Bithi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1B2B8A-63EE-4B38-8040-4F037414DD1B}"/>
              </a:ext>
            </a:extLst>
          </p:cNvPr>
          <p:cNvSpPr txBox="1"/>
          <p:nvPr/>
        </p:nvSpPr>
        <p:spPr>
          <a:xfrm>
            <a:off x="4331925" y="2904879"/>
            <a:ext cx="5933301" cy="196977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Lecturer in English </a:t>
            </a:r>
          </a:p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Khilbaisa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Rahmania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Fazil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Madrasa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Lakshmipur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E-mail:nelufa.afrose@gmail.com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3533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4ECBFE52-5384-4591-8BE8-FD30526853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117"/>
            </a:avLst>
          </a:prstGeom>
          <a:solidFill>
            <a:srgbClr val="F945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lowchart: Preparation 5">
            <a:extLst>
              <a:ext uri="{FF2B5EF4-FFF2-40B4-BE49-F238E27FC236}">
                <a16:creationId xmlns:a16="http://schemas.microsoft.com/office/drawing/2014/main" id="{F2457995-A2CD-4CD6-A531-CD69806DAFE1}"/>
              </a:ext>
            </a:extLst>
          </p:cNvPr>
          <p:cNvSpPr/>
          <p:nvPr/>
        </p:nvSpPr>
        <p:spPr>
          <a:xfrm>
            <a:off x="5215467" y="0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eparation 6">
            <a:extLst>
              <a:ext uri="{FF2B5EF4-FFF2-40B4-BE49-F238E27FC236}">
                <a16:creationId xmlns:a16="http://schemas.microsoft.com/office/drawing/2014/main" id="{F3DAB1BF-15FB-4FB1-98BB-8FEB52D08E43}"/>
              </a:ext>
            </a:extLst>
          </p:cNvPr>
          <p:cNvSpPr/>
          <p:nvPr/>
        </p:nvSpPr>
        <p:spPr>
          <a:xfrm rot="16200000">
            <a:off x="-745067" y="3448755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eparation 7">
            <a:extLst>
              <a:ext uri="{FF2B5EF4-FFF2-40B4-BE49-F238E27FC236}">
                <a16:creationId xmlns:a16="http://schemas.microsoft.com/office/drawing/2014/main" id="{BE030AAD-7D20-4F8E-B98F-BBC347D25ECA}"/>
              </a:ext>
            </a:extLst>
          </p:cNvPr>
          <p:cNvSpPr/>
          <p:nvPr/>
        </p:nvSpPr>
        <p:spPr>
          <a:xfrm rot="16200000">
            <a:off x="11176001" y="3293533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eparation 8">
            <a:extLst>
              <a:ext uri="{FF2B5EF4-FFF2-40B4-BE49-F238E27FC236}">
                <a16:creationId xmlns:a16="http://schemas.microsoft.com/office/drawing/2014/main" id="{E3D30042-1C99-498F-A103-DE634CF0B34D}"/>
              </a:ext>
            </a:extLst>
          </p:cNvPr>
          <p:cNvSpPr/>
          <p:nvPr/>
        </p:nvSpPr>
        <p:spPr>
          <a:xfrm>
            <a:off x="5215467" y="6589891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72E8C2-663A-4C6B-9098-6D19274AF02C}"/>
              </a:ext>
            </a:extLst>
          </p:cNvPr>
          <p:cNvSpPr txBox="1"/>
          <p:nvPr/>
        </p:nvSpPr>
        <p:spPr>
          <a:xfrm>
            <a:off x="10137422" y="6356025"/>
            <a:ext cx="205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Nelufa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Afrose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Bithi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6B488A-04A0-41E5-9E1D-146FAA12C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97" y="2244707"/>
            <a:ext cx="2646530" cy="3490093"/>
          </a:xfrm>
          <a:prstGeom prst="rect">
            <a:avLst/>
          </a:prstGeom>
          <a:ln w="38100" cap="sq">
            <a:solidFill>
              <a:srgbClr val="A7193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DA668B-D10B-4C4C-839E-A0BCA3A77EFF}"/>
              </a:ext>
            </a:extLst>
          </p:cNvPr>
          <p:cNvSpPr txBox="1"/>
          <p:nvPr/>
        </p:nvSpPr>
        <p:spPr>
          <a:xfrm>
            <a:off x="6290641" y="3081781"/>
            <a:ext cx="446231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Class- Alim/ xi/xii </a:t>
            </a: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Subject- English For Today</a:t>
            </a: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(English 1</a:t>
            </a:r>
            <a:r>
              <a:rPr 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paper)</a:t>
            </a:r>
          </a:p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Writing part.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D703B8-12DE-48DC-A8F3-0C066EEF71A8}"/>
              </a:ext>
            </a:extLst>
          </p:cNvPr>
          <p:cNvSpPr txBox="1"/>
          <p:nvPr/>
        </p:nvSpPr>
        <p:spPr>
          <a:xfrm>
            <a:off x="4422600" y="444334"/>
            <a:ext cx="264653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</a:p>
        </p:txBody>
      </p:sp>
    </p:spTree>
    <p:extLst>
      <p:ext uri="{BB962C8B-B14F-4D97-AF65-F5344CB8AC3E}">
        <p14:creationId xmlns:p14="http://schemas.microsoft.com/office/powerpoint/2010/main" val="3966422165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4ECBFE52-5384-4591-8BE8-FD30526853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117"/>
            </a:avLst>
          </a:prstGeom>
          <a:solidFill>
            <a:srgbClr val="F945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lowchart: Preparation 5">
            <a:extLst>
              <a:ext uri="{FF2B5EF4-FFF2-40B4-BE49-F238E27FC236}">
                <a16:creationId xmlns:a16="http://schemas.microsoft.com/office/drawing/2014/main" id="{F2457995-A2CD-4CD6-A531-CD69806DAFE1}"/>
              </a:ext>
            </a:extLst>
          </p:cNvPr>
          <p:cNvSpPr/>
          <p:nvPr/>
        </p:nvSpPr>
        <p:spPr>
          <a:xfrm>
            <a:off x="5215467" y="0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eparation 6">
            <a:extLst>
              <a:ext uri="{FF2B5EF4-FFF2-40B4-BE49-F238E27FC236}">
                <a16:creationId xmlns:a16="http://schemas.microsoft.com/office/drawing/2014/main" id="{F3DAB1BF-15FB-4FB1-98BB-8FEB52D08E43}"/>
              </a:ext>
            </a:extLst>
          </p:cNvPr>
          <p:cNvSpPr/>
          <p:nvPr/>
        </p:nvSpPr>
        <p:spPr>
          <a:xfrm rot="16200000">
            <a:off x="-745067" y="3448755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eparation 7">
            <a:extLst>
              <a:ext uri="{FF2B5EF4-FFF2-40B4-BE49-F238E27FC236}">
                <a16:creationId xmlns:a16="http://schemas.microsoft.com/office/drawing/2014/main" id="{BE030AAD-7D20-4F8E-B98F-BBC347D25ECA}"/>
              </a:ext>
            </a:extLst>
          </p:cNvPr>
          <p:cNvSpPr/>
          <p:nvPr/>
        </p:nvSpPr>
        <p:spPr>
          <a:xfrm rot="16200000">
            <a:off x="11176001" y="3293533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eparation 8">
            <a:extLst>
              <a:ext uri="{FF2B5EF4-FFF2-40B4-BE49-F238E27FC236}">
                <a16:creationId xmlns:a16="http://schemas.microsoft.com/office/drawing/2014/main" id="{E3D30042-1C99-498F-A103-DE634CF0B34D}"/>
              </a:ext>
            </a:extLst>
          </p:cNvPr>
          <p:cNvSpPr/>
          <p:nvPr/>
        </p:nvSpPr>
        <p:spPr>
          <a:xfrm>
            <a:off x="5215467" y="6589891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72E8C2-663A-4C6B-9098-6D19274AF02C}"/>
              </a:ext>
            </a:extLst>
          </p:cNvPr>
          <p:cNvSpPr txBox="1"/>
          <p:nvPr/>
        </p:nvSpPr>
        <p:spPr>
          <a:xfrm>
            <a:off x="10137422" y="6356025"/>
            <a:ext cx="205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Nelufa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Afrose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Bithi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7B855D-ADBD-451D-BBE9-15EF8073A532}"/>
              </a:ext>
            </a:extLst>
          </p:cNvPr>
          <p:cNvSpPr txBox="1"/>
          <p:nvPr/>
        </p:nvSpPr>
        <p:spPr>
          <a:xfrm>
            <a:off x="2721270" y="390493"/>
            <a:ext cx="7687086" cy="923330"/>
          </a:xfrm>
          <a:prstGeom prst="rect">
            <a:avLst/>
          </a:prstGeom>
          <a:gradFill flip="none" rotWithShape="1">
            <a:gsLst>
              <a:gs pos="0">
                <a:srgbClr val="F9455F">
                  <a:tint val="66000"/>
                  <a:satMod val="160000"/>
                </a:srgbClr>
              </a:gs>
              <a:gs pos="50000">
                <a:srgbClr val="F9455F">
                  <a:tint val="44500"/>
                  <a:satMod val="160000"/>
                </a:srgbClr>
              </a:gs>
              <a:gs pos="100000">
                <a:srgbClr val="F9455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 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4D5A57-7644-4E51-9675-48F2971783D8}"/>
              </a:ext>
            </a:extLst>
          </p:cNvPr>
          <p:cNvSpPr txBox="1"/>
          <p:nvPr/>
        </p:nvSpPr>
        <p:spPr>
          <a:xfrm>
            <a:off x="3036891" y="5173717"/>
            <a:ext cx="591746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video about?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25D0ED-1DF5-4E39-89A8-BEBBDEAD7A4E}"/>
              </a:ext>
            </a:extLst>
          </p:cNvPr>
          <p:cNvSpPr txBox="1"/>
          <p:nvPr/>
        </p:nvSpPr>
        <p:spPr>
          <a:xfrm>
            <a:off x="2371315" y="5170894"/>
            <a:ext cx="816898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video is about the early marriage.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DE8F43-4B03-48FF-9707-B730A8AC30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5" b="55635"/>
          <a:stretch/>
        </p:blipFill>
        <p:spPr>
          <a:xfrm>
            <a:off x="4167187" y="2173376"/>
            <a:ext cx="3857625" cy="2743200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EF097A2-4F71-4F5B-BC3E-F9289DDB5EDB}"/>
              </a:ext>
            </a:extLst>
          </p:cNvPr>
          <p:cNvSpPr txBox="1"/>
          <p:nvPr/>
        </p:nvSpPr>
        <p:spPr>
          <a:xfrm>
            <a:off x="3417685" y="1658661"/>
            <a:ext cx="515587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/>
              <a:t>https://www.youtube.com/watch?v=6QidTW0Ksgk</a:t>
            </a:r>
          </a:p>
        </p:txBody>
      </p:sp>
    </p:spTree>
    <p:extLst>
      <p:ext uri="{BB962C8B-B14F-4D97-AF65-F5344CB8AC3E}">
        <p14:creationId xmlns:p14="http://schemas.microsoft.com/office/powerpoint/2010/main" val="132973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4ECBFE52-5384-4591-8BE8-FD30526853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117"/>
            </a:avLst>
          </a:prstGeom>
          <a:solidFill>
            <a:srgbClr val="F945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lowchart: Preparation 5">
            <a:extLst>
              <a:ext uri="{FF2B5EF4-FFF2-40B4-BE49-F238E27FC236}">
                <a16:creationId xmlns:a16="http://schemas.microsoft.com/office/drawing/2014/main" id="{F2457995-A2CD-4CD6-A531-CD69806DAFE1}"/>
              </a:ext>
            </a:extLst>
          </p:cNvPr>
          <p:cNvSpPr/>
          <p:nvPr/>
        </p:nvSpPr>
        <p:spPr>
          <a:xfrm>
            <a:off x="5215467" y="0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eparation 6">
            <a:extLst>
              <a:ext uri="{FF2B5EF4-FFF2-40B4-BE49-F238E27FC236}">
                <a16:creationId xmlns:a16="http://schemas.microsoft.com/office/drawing/2014/main" id="{F3DAB1BF-15FB-4FB1-98BB-8FEB52D08E43}"/>
              </a:ext>
            </a:extLst>
          </p:cNvPr>
          <p:cNvSpPr/>
          <p:nvPr/>
        </p:nvSpPr>
        <p:spPr>
          <a:xfrm rot="16200000">
            <a:off x="-745067" y="3448755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eparation 7">
            <a:extLst>
              <a:ext uri="{FF2B5EF4-FFF2-40B4-BE49-F238E27FC236}">
                <a16:creationId xmlns:a16="http://schemas.microsoft.com/office/drawing/2014/main" id="{BE030AAD-7D20-4F8E-B98F-BBC347D25ECA}"/>
              </a:ext>
            </a:extLst>
          </p:cNvPr>
          <p:cNvSpPr/>
          <p:nvPr/>
        </p:nvSpPr>
        <p:spPr>
          <a:xfrm rot="16200000">
            <a:off x="11176001" y="3293533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eparation 8">
            <a:extLst>
              <a:ext uri="{FF2B5EF4-FFF2-40B4-BE49-F238E27FC236}">
                <a16:creationId xmlns:a16="http://schemas.microsoft.com/office/drawing/2014/main" id="{E3D30042-1C99-498F-A103-DE634CF0B34D}"/>
              </a:ext>
            </a:extLst>
          </p:cNvPr>
          <p:cNvSpPr/>
          <p:nvPr/>
        </p:nvSpPr>
        <p:spPr>
          <a:xfrm>
            <a:off x="5215467" y="6589891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72E8C2-663A-4C6B-9098-6D19274AF02C}"/>
              </a:ext>
            </a:extLst>
          </p:cNvPr>
          <p:cNvSpPr txBox="1"/>
          <p:nvPr/>
        </p:nvSpPr>
        <p:spPr>
          <a:xfrm>
            <a:off x="10137422" y="6356025"/>
            <a:ext cx="205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Nelufa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Afrose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Bithi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BC9D24-7E08-4F98-A815-1AA8CDBA707A}"/>
              </a:ext>
            </a:extLst>
          </p:cNvPr>
          <p:cNvSpPr txBox="1"/>
          <p:nvPr/>
        </p:nvSpPr>
        <p:spPr>
          <a:xfrm>
            <a:off x="2355948" y="512227"/>
            <a:ext cx="7905652" cy="1015663"/>
          </a:xfrm>
          <a:prstGeom prst="rect">
            <a:avLst/>
          </a:prstGeom>
          <a:gradFill flip="none" rotWithShape="1">
            <a:gsLst>
              <a:gs pos="0">
                <a:srgbClr val="FA94D6">
                  <a:tint val="66000"/>
                  <a:satMod val="160000"/>
                </a:srgbClr>
              </a:gs>
              <a:gs pos="50000">
                <a:srgbClr val="FA94D6">
                  <a:tint val="44500"/>
                  <a:satMod val="160000"/>
                </a:srgbClr>
              </a:gs>
              <a:gs pos="100000">
                <a:srgbClr val="FA94D6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 is -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EAD90D-29E5-499C-8CE1-3BACB74A6DCC}"/>
              </a:ext>
            </a:extLst>
          </p:cNvPr>
          <p:cNvSpPr/>
          <p:nvPr/>
        </p:nvSpPr>
        <p:spPr>
          <a:xfrm>
            <a:off x="3180037" y="2055455"/>
            <a:ext cx="5369342" cy="8805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Paragraph on-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E3F171-26FE-464F-AF6B-F92F8E3A6A1B}"/>
              </a:ext>
            </a:extLst>
          </p:cNvPr>
          <p:cNvSpPr txBox="1"/>
          <p:nvPr/>
        </p:nvSpPr>
        <p:spPr>
          <a:xfrm>
            <a:off x="722489" y="3076389"/>
            <a:ext cx="11017955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“Early marriage/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 marriage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/Premature marriage”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U-5,L-4</a:t>
            </a:r>
          </a:p>
        </p:txBody>
      </p:sp>
    </p:spTree>
    <p:extLst>
      <p:ext uri="{BB962C8B-B14F-4D97-AF65-F5344CB8AC3E}">
        <p14:creationId xmlns:p14="http://schemas.microsoft.com/office/powerpoint/2010/main" val="287681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4ECBFE52-5384-4591-8BE8-FD30526853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117"/>
            </a:avLst>
          </a:prstGeom>
          <a:solidFill>
            <a:srgbClr val="F945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lowchart: Preparation 5">
            <a:extLst>
              <a:ext uri="{FF2B5EF4-FFF2-40B4-BE49-F238E27FC236}">
                <a16:creationId xmlns:a16="http://schemas.microsoft.com/office/drawing/2014/main" id="{F2457995-A2CD-4CD6-A531-CD69806DAFE1}"/>
              </a:ext>
            </a:extLst>
          </p:cNvPr>
          <p:cNvSpPr/>
          <p:nvPr/>
        </p:nvSpPr>
        <p:spPr>
          <a:xfrm>
            <a:off x="5215467" y="0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eparation 6">
            <a:extLst>
              <a:ext uri="{FF2B5EF4-FFF2-40B4-BE49-F238E27FC236}">
                <a16:creationId xmlns:a16="http://schemas.microsoft.com/office/drawing/2014/main" id="{F3DAB1BF-15FB-4FB1-98BB-8FEB52D08E43}"/>
              </a:ext>
            </a:extLst>
          </p:cNvPr>
          <p:cNvSpPr/>
          <p:nvPr/>
        </p:nvSpPr>
        <p:spPr>
          <a:xfrm rot="16200000">
            <a:off x="-745067" y="3448755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eparation 7">
            <a:extLst>
              <a:ext uri="{FF2B5EF4-FFF2-40B4-BE49-F238E27FC236}">
                <a16:creationId xmlns:a16="http://schemas.microsoft.com/office/drawing/2014/main" id="{BE030AAD-7D20-4F8E-B98F-BBC347D25ECA}"/>
              </a:ext>
            </a:extLst>
          </p:cNvPr>
          <p:cNvSpPr/>
          <p:nvPr/>
        </p:nvSpPr>
        <p:spPr>
          <a:xfrm rot="16200000">
            <a:off x="11176001" y="3293533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eparation 8">
            <a:extLst>
              <a:ext uri="{FF2B5EF4-FFF2-40B4-BE49-F238E27FC236}">
                <a16:creationId xmlns:a16="http://schemas.microsoft.com/office/drawing/2014/main" id="{E3D30042-1C99-498F-A103-DE634CF0B34D}"/>
              </a:ext>
            </a:extLst>
          </p:cNvPr>
          <p:cNvSpPr/>
          <p:nvPr/>
        </p:nvSpPr>
        <p:spPr>
          <a:xfrm>
            <a:off x="5215467" y="6589891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72E8C2-663A-4C6B-9098-6D19274AF02C}"/>
              </a:ext>
            </a:extLst>
          </p:cNvPr>
          <p:cNvSpPr txBox="1"/>
          <p:nvPr/>
        </p:nvSpPr>
        <p:spPr>
          <a:xfrm>
            <a:off x="10137422" y="6356025"/>
            <a:ext cx="205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Nelufa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Afrose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Bithi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6DAD6E-F1CA-485B-A9D2-6229DEDE40E1}"/>
              </a:ext>
            </a:extLst>
          </p:cNvPr>
          <p:cNvSpPr txBox="1"/>
          <p:nvPr/>
        </p:nvSpPr>
        <p:spPr>
          <a:xfrm>
            <a:off x="2813990" y="742519"/>
            <a:ext cx="6252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4327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students will able to know-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C6B506-A170-4897-A35F-68EF846B5DED}"/>
              </a:ext>
            </a:extLst>
          </p:cNvPr>
          <p:cNvSpPr txBox="1"/>
          <p:nvPr/>
        </p:nvSpPr>
        <p:spPr>
          <a:xfrm>
            <a:off x="1775571" y="2146201"/>
            <a:ext cx="97690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causes of early marriage.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Harmful consequence of early marriage.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awareness.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5A0B4E-7855-4AB3-816A-7594FA990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926" y="4723179"/>
            <a:ext cx="3014133" cy="1817512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1377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4ECBFE52-5384-4591-8BE8-FD30526853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117"/>
            </a:avLst>
          </a:prstGeom>
          <a:solidFill>
            <a:srgbClr val="F945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lowchart: Preparation 5">
            <a:extLst>
              <a:ext uri="{FF2B5EF4-FFF2-40B4-BE49-F238E27FC236}">
                <a16:creationId xmlns:a16="http://schemas.microsoft.com/office/drawing/2014/main" id="{F2457995-A2CD-4CD6-A531-CD69806DAFE1}"/>
              </a:ext>
            </a:extLst>
          </p:cNvPr>
          <p:cNvSpPr/>
          <p:nvPr/>
        </p:nvSpPr>
        <p:spPr>
          <a:xfrm>
            <a:off x="5215467" y="0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eparation 6">
            <a:extLst>
              <a:ext uri="{FF2B5EF4-FFF2-40B4-BE49-F238E27FC236}">
                <a16:creationId xmlns:a16="http://schemas.microsoft.com/office/drawing/2014/main" id="{F3DAB1BF-15FB-4FB1-98BB-8FEB52D08E43}"/>
              </a:ext>
            </a:extLst>
          </p:cNvPr>
          <p:cNvSpPr/>
          <p:nvPr/>
        </p:nvSpPr>
        <p:spPr>
          <a:xfrm rot="16200000">
            <a:off x="-745067" y="3448755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eparation 7">
            <a:extLst>
              <a:ext uri="{FF2B5EF4-FFF2-40B4-BE49-F238E27FC236}">
                <a16:creationId xmlns:a16="http://schemas.microsoft.com/office/drawing/2014/main" id="{BE030AAD-7D20-4F8E-B98F-BBC347D25ECA}"/>
              </a:ext>
            </a:extLst>
          </p:cNvPr>
          <p:cNvSpPr/>
          <p:nvPr/>
        </p:nvSpPr>
        <p:spPr>
          <a:xfrm rot="16200000">
            <a:off x="11176001" y="3293533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eparation 8">
            <a:extLst>
              <a:ext uri="{FF2B5EF4-FFF2-40B4-BE49-F238E27FC236}">
                <a16:creationId xmlns:a16="http://schemas.microsoft.com/office/drawing/2014/main" id="{E3D30042-1C99-498F-A103-DE634CF0B34D}"/>
              </a:ext>
            </a:extLst>
          </p:cNvPr>
          <p:cNvSpPr/>
          <p:nvPr/>
        </p:nvSpPr>
        <p:spPr>
          <a:xfrm>
            <a:off x="5215467" y="6589891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72E8C2-663A-4C6B-9098-6D19274AF02C}"/>
              </a:ext>
            </a:extLst>
          </p:cNvPr>
          <p:cNvSpPr txBox="1"/>
          <p:nvPr/>
        </p:nvSpPr>
        <p:spPr>
          <a:xfrm>
            <a:off x="10137422" y="6356025"/>
            <a:ext cx="205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Nelufa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Afrose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Bithi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202502-ACEA-415D-83F4-4279B2E32712}"/>
              </a:ext>
            </a:extLst>
          </p:cNvPr>
          <p:cNvSpPr/>
          <p:nvPr/>
        </p:nvSpPr>
        <p:spPr>
          <a:xfrm>
            <a:off x="936978" y="418566"/>
            <a:ext cx="10792177" cy="8805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Paragraph on Early marriage-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49A8E2-6DA8-4218-8545-01F57726C011}"/>
              </a:ext>
            </a:extLst>
          </p:cNvPr>
          <p:cNvSpPr txBox="1"/>
          <p:nvPr/>
        </p:nvSpPr>
        <p:spPr>
          <a:xfrm>
            <a:off x="822190" y="1782103"/>
            <a:ext cx="65525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marriage means a wedding of a young or girl before reaching puberty.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6C2B2C-8550-40D8-80CF-70B9026DD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82" y="1782103"/>
            <a:ext cx="4164368" cy="311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8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4ECBFE52-5384-4591-8BE8-FD30526853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117"/>
            </a:avLst>
          </a:prstGeom>
          <a:solidFill>
            <a:srgbClr val="F945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lowchart: Preparation 5">
            <a:extLst>
              <a:ext uri="{FF2B5EF4-FFF2-40B4-BE49-F238E27FC236}">
                <a16:creationId xmlns:a16="http://schemas.microsoft.com/office/drawing/2014/main" id="{F2457995-A2CD-4CD6-A531-CD69806DAFE1}"/>
              </a:ext>
            </a:extLst>
          </p:cNvPr>
          <p:cNvSpPr/>
          <p:nvPr/>
        </p:nvSpPr>
        <p:spPr>
          <a:xfrm>
            <a:off x="5215467" y="0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eparation 6">
            <a:extLst>
              <a:ext uri="{FF2B5EF4-FFF2-40B4-BE49-F238E27FC236}">
                <a16:creationId xmlns:a16="http://schemas.microsoft.com/office/drawing/2014/main" id="{F3DAB1BF-15FB-4FB1-98BB-8FEB52D08E43}"/>
              </a:ext>
            </a:extLst>
          </p:cNvPr>
          <p:cNvSpPr/>
          <p:nvPr/>
        </p:nvSpPr>
        <p:spPr>
          <a:xfrm rot="16200000">
            <a:off x="-745067" y="3448755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eparation 7">
            <a:extLst>
              <a:ext uri="{FF2B5EF4-FFF2-40B4-BE49-F238E27FC236}">
                <a16:creationId xmlns:a16="http://schemas.microsoft.com/office/drawing/2014/main" id="{BE030AAD-7D20-4F8E-B98F-BBC347D25ECA}"/>
              </a:ext>
            </a:extLst>
          </p:cNvPr>
          <p:cNvSpPr/>
          <p:nvPr/>
        </p:nvSpPr>
        <p:spPr>
          <a:xfrm rot="16200000">
            <a:off x="11176001" y="3293533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eparation 8">
            <a:extLst>
              <a:ext uri="{FF2B5EF4-FFF2-40B4-BE49-F238E27FC236}">
                <a16:creationId xmlns:a16="http://schemas.microsoft.com/office/drawing/2014/main" id="{E3D30042-1C99-498F-A103-DE634CF0B34D}"/>
              </a:ext>
            </a:extLst>
          </p:cNvPr>
          <p:cNvSpPr/>
          <p:nvPr/>
        </p:nvSpPr>
        <p:spPr>
          <a:xfrm>
            <a:off x="5215467" y="6589891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72E8C2-663A-4C6B-9098-6D19274AF02C}"/>
              </a:ext>
            </a:extLst>
          </p:cNvPr>
          <p:cNvSpPr txBox="1"/>
          <p:nvPr/>
        </p:nvSpPr>
        <p:spPr>
          <a:xfrm>
            <a:off x="10137422" y="6356025"/>
            <a:ext cx="205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Nelufa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Afrose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Bithi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B48EF4-F765-4DD2-9ECD-5F76860B3FF8}"/>
              </a:ext>
            </a:extLst>
          </p:cNvPr>
          <p:cNvSpPr txBox="1"/>
          <p:nvPr/>
        </p:nvSpPr>
        <p:spPr>
          <a:xfrm>
            <a:off x="650434" y="991999"/>
            <a:ext cx="6547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WHO, the age limit of marriage is 21 for males and 18 for females.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FA717E-81FC-4706-8336-7821F0F1D76C}"/>
              </a:ext>
            </a:extLst>
          </p:cNvPr>
          <p:cNvSpPr txBox="1"/>
          <p:nvPr/>
        </p:nvSpPr>
        <p:spPr>
          <a:xfrm>
            <a:off x="395111" y="3623488"/>
            <a:ext cx="5836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marriage before these figures of age is considered early marriage.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8E1047-A28B-4731-9BDC-84CAA7F58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423" y="1010601"/>
            <a:ext cx="3381375" cy="2026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256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4ECBFE52-5384-4591-8BE8-FD30526853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117"/>
            </a:avLst>
          </a:prstGeom>
          <a:solidFill>
            <a:srgbClr val="F945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lowchart: Preparation 5">
            <a:extLst>
              <a:ext uri="{FF2B5EF4-FFF2-40B4-BE49-F238E27FC236}">
                <a16:creationId xmlns:a16="http://schemas.microsoft.com/office/drawing/2014/main" id="{F2457995-A2CD-4CD6-A531-CD69806DAFE1}"/>
              </a:ext>
            </a:extLst>
          </p:cNvPr>
          <p:cNvSpPr/>
          <p:nvPr/>
        </p:nvSpPr>
        <p:spPr>
          <a:xfrm>
            <a:off x="5215467" y="0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eparation 6">
            <a:extLst>
              <a:ext uri="{FF2B5EF4-FFF2-40B4-BE49-F238E27FC236}">
                <a16:creationId xmlns:a16="http://schemas.microsoft.com/office/drawing/2014/main" id="{F3DAB1BF-15FB-4FB1-98BB-8FEB52D08E43}"/>
              </a:ext>
            </a:extLst>
          </p:cNvPr>
          <p:cNvSpPr/>
          <p:nvPr/>
        </p:nvSpPr>
        <p:spPr>
          <a:xfrm rot="16200000">
            <a:off x="-745067" y="3448755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eparation 7">
            <a:extLst>
              <a:ext uri="{FF2B5EF4-FFF2-40B4-BE49-F238E27FC236}">
                <a16:creationId xmlns:a16="http://schemas.microsoft.com/office/drawing/2014/main" id="{BE030AAD-7D20-4F8E-B98F-BBC347D25ECA}"/>
              </a:ext>
            </a:extLst>
          </p:cNvPr>
          <p:cNvSpPr/>
          <p:nvPr/>
        </p:nvSpPr>
        <p:spPr>
          <a:xfrm rot="16200000">
            <a:off x="11176001" y="3293533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eparation 8">
            <a:extLst>
              <a:ext uri="{FF2B5EF4-FFF2-40B4-BE49-F238E27FC236}">
                <a16:creationId xmlns:a16="http://schemas.microsoft.com/office/drawing/2014/main" id="{E3D30042-1C99-498F-A103-DE634CF0B34D}"/>
              </a:ext>
            </a:extLst>
          </p:cNvPr>
          <p:cNvSpPr/>
          <p:nvPr/>
        </p:nvSpPr>
        <p:spPr>
          <a:xfrm>
            <a:off x="5215467" y="6589891"/>
            <a:ext cx="1761066" cy="270933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72E8C2-663A-4C6B-9098-6D19274AF02C}"/>
              </a:ext>
            </a:extLst>
          </p:cNvPr>
          <p:cNvSpPr txBox="1"/>
          <p:nvPr/>
        </p:nvSpPr>
        <p:spPr>
          <a:xfrm>
            <a:off x="10137422" y="6356025"/>
            <a:ext cx="205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Nelufa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Afrose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Bithi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C4E07A-B722-41D0-B2DB-45042BA4344F}"/>
              </a:ext>
            </a:extLst>
          </p:cNvPr>
          <p:cNvSpPr txBox="1"/>
          <p:nvPr/>
        </p:nvSpPr>
        <p:spPr>
          <a:xfrm>
            <a:off x="270933" y="1274001"/>
            <a:ext cx="74619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one of the social problems in Bangladesh. This problem is quite common everywhere in Bangladesh especially in rural areas. Various factors such as gender discrimination, poverty, ignorance, superstition , eve-teasing etc. are mainly responsible for early marriage.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8A1880-F9AF-4D69-92CE-DAB08FB8F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77" y="3395324"/>
            <a:ext cx="3603801" cy="26077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446FE2-9A2D-4C1C-AF9D-FC3354853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112" y="688622"/>
            <a:ext cx="3364266" cy="235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6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508</Words>
  <Application>Microsoft Office PowerPoint</Application>
  <PresentationFormat>Widescreen</PresentationFormat>
  <Paragraphs>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28</cp:revision>
  <dcterms:created xsi:type="dcterms:W3CDTF">2021-03-31T04:33:54Z</dcterms:created>
  <dcterms:modified xsi:type="dcterms:W3CDTF">2021-03-31T18:19:07Z</dcterms:modified>
</cp:coreProperties>
</file>