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8" r:id="rId4"/>
    <p:sldId id="258" r:id="rId5"/>
    <p:sldId id="275" r:id="rId6"/>
    <p:sldId id="259" r:id="rId7"/>
    <p:sldId id="271" r:id="rId8"/>
    <p:sldId id="267" r:id="rId9"/>
    <p:sldId id="269" r:id="rId10"/>
    <p:sldId id="272" r:id="rId11"/>
    <p:sldId id="273" r:id="rId12"/>
    <p:sldId id="276" r:id="rId13"/>
    <p:sldId id="274" r:id="rId14"/>
    <p:sldId id="262" r:id="rId15"/>
    <p:sldId id="263" r:id="rId16"/>
    <p:sldId id="264" r:id="rId17"/>
    <p:sldId id="266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F7AB8-B269-4973-841B-9A016215EA6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C7B0-CBD7-400B-B7CD-77E513A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8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C7B0-CBD7-400B-B7CD-77E513AD27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4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1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2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8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9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8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0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1377D-6283-4B7C-8A36-0398080D79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2652-6337-4067-834E-75D21724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2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0"/>
            <a:ext cx="11956473" cy="6567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5049078" y="282706"/>
            <a:ext cx="7142922" cy="6001643"/>
            <a:chOff x="5049078" y="282706"/>
            <a:chExt cx="7142922" cy="6001643"/>
          </a:xfrm>
        </p:grpSpPr>
        <p:sp>
          <p:nvSpPr>
            <p:cNvPr id="5" name="TextBox 4"/>
            <p:cNvSpPr txBox="1"/>
            <p:nvPr/>
          </p:nvSpPr>
          <p:spPr>
            <a:xfrm>
              <a:off x="10418617" y="282706"/>
              <a:ext cx="1773383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স্বা</a:t>
              </a:r>
              <a:endPara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  <a:p>
              <a:pPr algn="ctr"/>
              <a:r>
                <a:rPr lang="en-US" sz="96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গ</a:t>
              </a:r>
            </a:p>
            <a:p>
              <a:pPr algn="ctr"/>
              <a:r>
                <a:rPr lang="en-US" sz="96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ত</a:t>
              </a:r>
            </a:p>
            <a:p>
              <a:pPr algn="ctr"/>
              <a:r>
                <a:rPr lang="en-US" sz="96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ম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49078" y="384313"/>
              <a:ext cx="58044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আজকের</a:t>
              </a:r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sz="5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ক্লাসে</a:t>
              </a:r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sz="5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সবাইকে</a:t>
              </a:r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2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8811" y="323442"/>
            <a:ext cx="11620791" cy="6163806"/>
            <a:chOff x="418811" y="323442"/>
            <a:chExt cx="11620791" cy="6163806"/>
          </a:xfrm>
        </p:grpSpPr>
        <p:pic>
          <p:nvPicPr>
            <p:cNvPr id="4102" name="Picture 6" descr="শিশু মনের উপর খারাপ প্রভাব ফেলে রাগের বহিঃপ্রকাশ | SalamWebTo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11" y="692728"/>
              <a:ext cx="8719025" cy="579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182100" y="323442"/>
              <a:ext cx="3857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সকাল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ঘুমো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বলবেন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রেগে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1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1999" cy="6926533"/>
            <a:chOff x="0" y="0"/>
            <a:chExt cx="12191999" cy="6926533"/>
          </a:xfrm>
        </p:grpSpPr>
        <p:pic>
          <p:nvPicPr>
            <p:cNvPr id="5122" name="Picture 2" descr="শ্রাবন্তী ও তার ছেলের ছবি নিয়ে বিতর্কের ঝর সোশ্যাল মিডিয়াতে দেখুন ভিডিও -  Srabonti Chaterjee Video - YouTub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5726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75164" y="5726204"/>
              <a:ext cx="38515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বলব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আমি</a:t>
              </a:r>
              <a:r>
                <a:rPr lang="en-US" sz="3600" dirty="0" smtClean="0"/>
                <a:t> - </a:t>
              </a:r>
              <a:r>
                <a:rPr lang="en-US" sz="3600" dirty="0" err="1" smtClean="0"/>
                <a:t>আলসে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মেয়ে</a:t>
              </a:r>
              <a:r>
                <a:rPr lang="en-US" sz="3600" dirty="0" smtClean="0"/>
                <a:t> </a:t>
              </a:r>
            </a:p>
            <a:p>
              <a:r>
                <a:rPr lang="en-US" sz="3600" dirty="0"/>
                <a:t> </a:t>
              </a:r>
              <a:r>
                <a:rPr lang="en-US" sz="3600" dirty="0" smtClean="0"/>
                <a:t>          </a:t>
              </a:r>
              <a:r>
                <a:rPr lang="en-US" sz="3600" dirty="0" err="1" smtClean="0"/>
                <a:t>ঘুমিয়ে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তুমি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থাক</a:t>
              </a:r>
              <a:r>
                <a:rPr lang="en-US" sz="3600" dirty="0" smtClean="0"/>
                <a:t>, 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59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1697"/>
            <a:ext cx="12192000" cy="1417246"/>
            <a:chOff x="0" y="-1474"/>
            <a:chExt cx="12243460" cy="1417246"/>
          </a:xfrm>
        </p:grpSpPr>
        <p:sp>
          <p:nvSpPr>
            <p:cNvPr id="2" name="TextBox 1"/>
            <p:cNvSpPr txBox="1"/>
            <p:nvPr/>
          </p:nvSpPr>
          <p:spPr>
            <a:xfrm>
              <a:off x="0" y="-1474"/>
              <a:ext cx="12148457" cy="7694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বইয়ের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সমন্বয়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769441"/>
              <a:ext cx="1224346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বইয়ের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২০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পৃষ্টা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5584" r="735" b="7766"/>
          <a:stretch/>
        </p:blipFill>
        <p:spPr>
          <a:xfrm>
            <a:off x="7077388" y="802612"/>
            <a:ext cx="5126025" cy="60553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06017" y="1448943"/>
            <a:ext cx="7171992" cy="5409058"/>
            <a:chOff x="0" y="1448943"/>
            <a:chExt cx="7065975" cy="5409058"/>
          </a:xfrm>
        </p:grpSpPr>
        <p:sp>
          <p:nvSpPr>
            <p:cNvPr id="8" name="TextBox 7"/>
            <p:cNvSpPr txBox="1"/>
            <p:nvPr/>
          </p:nvSpPr>
          <p:spPr>
            <a:xfrm>
              <a:off x="0" y="1448943"/>
              <a:ext cx="7065974" cy="10772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পাশের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সহপাঠীদের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দাড়ি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27635"/>
              <a:ext cx="7065975" cy="4330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1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A886C6-9194-4EE1-9F3B-D3EABCE578E9}"/>
              </a:ext>
            </a:extLst>
          </p:cNvPr>
          <p:cNvSpPr txBox="1"/>
          <p:nvPr/>
        </p:nvSpPr>
        <p:spPr>
          <a:xfrm>
            <a:off x="0" y="160337"/>
            <a:ext cx="12192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84737" y="3425906"/>
            <a:ext cx="3680412" cy="1107996"/>
            <a:chOff x="984737" y="3425906"/>
            <a:chExt cx="3680412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82F83-2099-44B7-8535-72802436A538}"/>
                </a:ext>
              </a:extLst>
            </p:cNvPr>
            <p:cNvSpPr txBox="1"/>
            <p:nvPr/>
          </p:nvSpPr>
          <p:spPr>
            <a:xfrm>
              <a:off x="984737" y="3425906"/>
              <a:ext cx="1123996" cy="11079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বাগ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Arrow: Right 21">
              <a:extLst>
                <a:ext uri="{FF2B5EF4-FFF2-40B4-BE49-F238E27FC236}">
                  <a16:creationId xmlns:a16="http://schemas.microsoft.com/office/drawing/2014/main" id="{24B6887E-98E4-4F97-9867-F89292433CF2}"/>
                </a:ext>
              </a:extLst>
            </p:cNvPr>
            <p:cNvSpPr/>
            <p:nvPr/>
          </p:nvSpPr>
          <p:spPr>
            <a:xfrm>
              <a:off x="3062850" y="4047813"/>
              <a:ext cx="1602299" cy="271640"/>
            </a:xfrm>
            <a:prstGeom prst="rightArrow">
              <a:avLst>
                <a:gd name="adj1" fmla="val 67417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9975" y="1872181"/>
            <a:ext cx="3734295" cy="1107996"/>
            <a:chOff x="1023224" y="1810379"/>
            <a:chExt cx="3734295" cy="1107996"/>
          </a:xfrm>
        </p:grpSpPr>
        <p:sp>
          <p:nvSpPr>
            <p:cNvPr id="5" name="Arrow: Right 18">
              <a:extLst>
                <a:ext uri="{FF2B5EF4-FFF2-40B4-BE49-F238E27FC236}">
                  <a16:creationId xmlns:a16="http://schemas.microsoft.com/office/drawing/2014/main" id="{677ECE7D-974F-417B-AB52-36BDB9814B29}"/>
                </a:ext>
              </a:extLst>
            </p:cNvPr>
            <p:cNvSpPr/>
            <p:nvPr/>
          </p:nvSpPr>
          <p:spPr>
            <a:xfrm>
              <a:off x="3072863" y="2120369"/>
              <a:ext cx="1684656" cy="271640"/>
            </a:xfrm>
            <a:prstGeom prst="rightArrow">
              <a:avLst>
                <a:gd name="adj1" fmla="val 67417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107DF5-66FC-4FA8-A6C7-4FD648FA9F62}"/>
                </a:ext>
              </a:extLst>
            </p:cNvPr>
            <p:cNvSpPr txBox="1"/>
            <p:nvPr/>
          </p:nvSpPr>
          <p:spPr>
            <a:xfrm>
              <a:off x="1023224" y="1810379"/>
              <a:ext cx="1420837" cy="1107996"/>
            </a:xfrm>
            <a:prstGeom prst="rect">
              <a:avLst/>
            </a:prstGeom>
            <a:gradFill>
              <a:gsLst>
                <a:gs pos="19454">
                  <a:schemeClr val="accent6">
                    <a:lumMod val="60000"/>
                    <a:lumOff val="40000"/>
                  </a:schemeClr>
                </a:gs>
                <a:gs pos="36307">
                  <a:schemeClr val="accent6">
                    <a:lumMod val="60000"/>
                    <a:lumOff val="40000"/>
                  </a:schemeClr>
                </a:gs>
                <a:gs pos="3000">
                  <a:schemeClr val="accent6">
                    <a:lumMod val="60000"/>
                    <a:lumOff val="40000"/>
                  </a:schemeClr>
                </a:gs>
                <a:gs pos="74000">
                  <a:schemeClr val="accent6">
                    <a:lumMod val="60000"/>
                    <a:lumOff val="40000"/>
                  </a:schemeClr>
                </a:gs>
                <a:gs pos="65490">
                  <a:schemeClr val="accent6">
                    <a:lumMod val="60000"/>
                    <a:lumOff val="40000"/>
                  </a:schemeClr>
                </a:gs>
                <a:gs pos="86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সুয্যি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2494" y="5243986"/>
            <a:ext cx="3742667" cy="1107996"/>
            <a:chOff x="932494" y="5243986"/>
            <a:chExt cx="3742667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AFC493-FE89-45C8-9699-EFFEB182EA2F}"/>
                </a:ext>
              </a:extLst>
            </p:cNvPr>
            <p:cNvSpPr txBox="1"/>
            <p:nvPr/>
          </p:nvSpPr>
          <p:spPr>
            <a:xfrm>
              <a:off x="932494" y="5243986"/>
              <a:ext cx="1602299" cy="11079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কুসুম</a:t>
              </a: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Arrow: Right 24">
              <a:extLst>
                <a:ext uri="{FF2B5EF4-FFF2-40B4-BE49-F238E27FC236}">
                  <a16:creationId xmlns:a16="http://schemas.microsoft.com/office/drawing/2014/main" id="{A42A1D53-B4D7-46A1-8B74-8A2E1E836D66}"/>
                </a:ext>
              </a:extLst>
            </p:cNvPr>
            <p:cNvSpPr/>
            <p:nvPr/>
          </p:nvSpPr>
          <p:spPr>
            <a:xfrm>
              <a:off x="3072862" y="5703619"/>
              <a:ext cx="1602299" cy="271640"/>
            </a:xfrm>
            <a:prstGeom prst="rightArrow">
              <a:avLst>
                <a:gd name="adj1" fmla="val 67417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 descr="খুব সহজে কাগজ দিয়ে ফুল তৈরি করা শিখুন ! How to Make a Paper Flower Very  Easily :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7" t="5314" r="19474"/>
          <a:stretch/>
        </p:blipFill>
        <p:spPr bwMode="auto">
          <a:xfrm>
            <a:off x="5321453" y="4887160"/>
            <a:ext cx="2165756" cy="16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ঢেলে সাজানো হচ্ছে এশিয়ার বৃহত্তম টিউলিপ ফুলের বাগান ! | Asia's Largest  Tulip Flower Garden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53" y="3157597"/>
            <a:ext cx="2277845" cy="168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" descr="সূর্য - উইকি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সূর্য - উইকিপিডিয়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0" descr="সূর্য - উইকিপিডিয়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2" descr="সূর্য - উইকিপিডিয়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4" descr="সূর্য - উইকিপিডিয়া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6" descr="সূর্য - উইকিপিডিয়া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8" descr="সূর্য - উইকিপিডিয়া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0" descr="সূর্য - উইকিপিডিয়া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2" descr="সূর্য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24" descr="সূর্য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6" descr="সূর্য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538" y="1320765"/>
            <a:ext cx="2128849" cy="16920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987473" y="3494949"/>
            <a:ext cx="3267196" cy="923330"/>
            <a:chOff x="7987473" y="3494949"/>
            <a:chExt cx="3267196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CC1826-A91F-473A-AE8B-C0769940B0AD}"/>
                </a:ext>
              </a:extLst>
            </p:cNvPr>
            <p:cNvSpPr txBox="1"/>
            <p:nvPr/>
          </p:nvSpPr>
          <p:spPr>
            <a:xfrm>
              <a:off x="9764007" y="3494949"/>
              <a:ext cx="1490662" cy="92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বাগান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Arrow: Right 18">
              <a:extLst>
                <a:ext uri="{FF2B5EF4-FFF2-40B4-BE49-F238E27FC236}">
                  <a16:creationId xmlns:a16="http://schemas.microsoft.com/office/drawing/2014/main" id="{677ECE7D-974F-417B-AB52-36BDB9814B29}"/>
                </a:ext>
              </a:extLst>
            </p:cNvPr>
            <p:cNvSpPr/>
            <p:nvPr/>
          </p:nvSpPr>
          <p:spPr>
            <a:xfrm>
              <a:off x="7987473" y="3865417"/>
              <a:ext cx="1350491" cy="182395"/>
            </a:xfrm>
            <a:prstGeom prst="rightArrow">
              <a:avLst>
                <a:gd name="adj1" fmla="val 67417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12334" y="5085929"/>
            <a:ext cx="3142335" cy="1107996"/>
            <a:chOff x="8112334" y="5085929"/>
            <a:chExt cx="3142335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4AAAFA-3918-4AB2-BE99-D0CF7E4621F6}"/>
                </a:ext>
              </a:extLst>
            </p:cNvPr>
            <p:cNvSpPr txBox="1"/>
            <p:nvPr/>
          </p:nvSpPr>
          <p:spPr>
            <a:xfrm>
              <a:off x="10045875" y="5085929"/>
              <a:ext cx="1208794" cy="11079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Arrow: Right 18">
              <a:extLst>
                <a:ext uri="{FF2B5EF4-FFF2-40B4-BE49-F238E27FC236}">
                  <a16:creationId xmlns:a16="http://schemas.microsoft.com/office/drawing/2014/main" id="{677ECE7D-974F-417B-AB52-36BDB9814B29}"/>
                </a:ext>
              </a:extLst>
            </p:cNvPr>
            <p:cNvSpPr/>
            <p:nvPr/>
          </p:nvSpPr>
          <p:spPr>
            <a:xfrm>
              <a:off x="8112334" y="5481871"/>
              <a:ext cx="1531211" cy="316113"/>
            </a:xfrm>
            <a:prstGeom prst="rightArrow">
              <a:avLst>
                <a:gd name="adj1" fmla="val 67417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87473" y="1903969"/>
            <a:ext cx="3002815" cy="1015663"/>
            <a:chOff x="7987473" y="1903969"/>
            <a:chExt cx="3002815" cy="1015663"/>
          </a:xfrm>
        </p:grpSpPr>
        <p:sp>
          <p:nvSpPr>
            <p:cNvPr id="32" name="Arrow: Right 18">
              <a:extLst>
                <a:ext uri="{FF2B5EF4-FFF2-40B4-BE49-F238E27FC236}">
                  <a16:creationId xmlns:a16="http://schemas.microsoft.com/office/drawing/2014/main" id="{677ECE7D-974F-417B-AB52-36BDB9814B29}"/>
                </a:ext>
              </a:extLst>
            </p:cNvPr>
            <p:cNvSpPr/>
            <p:nvPr/>
          </p:nvSpPr>
          <p:spPr>
            <a:xfrm>
              <a:off x="7987473" y="2120370"/>
              <a:ext cx="1461327" cy="271640"/>
            </a:xfrm>
            <a:prstGeom prst="rightArrow">
              <a:avLst>
                <a:gd name="adj1" fmla="val 67417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28387" y="1903969"/>
              <a:ext cx="961901" cy="1015663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/>
                <a:t>সূর্য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98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899" y="-8658"/>
            <a:ext cx="121445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2121" y="814268"/>
            <a:ext cx="56803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য্য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493460" y="894701"/>
            <a:ext cx="182890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(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800" dirty="0" smtClean="0"/>
              <a:t>) </a:t>
            </a:r>
            <a:endParaRPr lang="en-US" sz="4800" dirty="0"/>
          </a:p>
        </p:txBody>
      </p:sp>
      <p:grpSp>
        <p:nvGrpSpPr>
          <p:cNvPr id="9" name="Group 8"/>
          <p:cNvGrpSpPr/>
          <p:nvPr/>
        </p:nvGrpSpPr>
        <p:grpSpPr>
          <a:xfrm>
            <a:off x="48704" y="814268"/>
            <a:ext cx="2355273" cy="830997"/>
            <a:chOff x="280555" y="1911927"/>
            <a:chExt cx="2355273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280555" y="1911927"/>
              <a:ext cx="1346364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সুয্যি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323108" y="2282887"/>
              <a:ext cx="1312720" cy="13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042065" y="816459"/>
            <a:ext cx="1077684" cy="923330"/>
            <a:chOff x="5071749" y="1756413"/>
            <a:chExt cx="107768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5071749" y="1756413"/>
              <a:ext cx="5818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+</a:t>
              </a:r>
              <a:endParaRPr lang="en-US" sz="5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81396" y="1756413"/>
              <a:ext cx="568037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0399" y="2966557"/>
            <a:ext cx="1219199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তোমাদের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লেখা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নতুন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শব্দগুলো</a:t>
            </a:r>
            <a:r>
              <a:rPr lang="en-US" sz="4000" dirty="0" smtClean="0"/>
              <a:t> </a:t>
            </a:r>
            <a:r>
              <a:rPr lang="en-US" sz="4000" dirty="0" err="1"/>
              <a:t>পড়ি</a:t>
            </a:r>
            <a:r>
              <a:rPr lang="en-US" sz="4000" dirty="0" smtClean="0"/>
              <a:t>। </a:t>
            </a:r>
            <a:endParaRPr lang="en-US" sz="4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30828" y="814267"/>
            <a:ext cx="1441369" cy="830997"/>
            <a:chOff x="3418605" y="1874268"/>
            <a:chExt cx="1441369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4291937" y="1874268"/>
              <a:ext cx="568037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418605" y="2269127"/>
              <a:ext cx="647703" cy="72058"/>
              <a:chOff x="3418605" y="2269127"/>
              <a:chExt cx="647703" cy="72058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3422073" y="2269127"/>
                <a:ext cx="644235" cy="137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418605" y="2327425"/>
                <a:ext cx="644235" cy="137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47500" y="3825973"/>
            <a:ext cx="4005965" cy="3032027"/>
            <a:chOff x="47500" y="3825973"/>
            <a:chExt cx="4005965" cy="3032027"/>
          </a:xfrm>
        </p:grpSpPr>
        <p:sp>
          <p:nvSpPr>
            <p:cNvPr id="15" name="TextBox 14"/>
            <p:cNvSpPr txBox="1"/>
            <p:nvPr/>
          </p:nvSpPr>
          <p:spPr>
            <a:xfrm>
              <a:off x="47500" y="4661173"/>
              <a:ext cx="928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/>
                <a:t>শস্য</a:t>
              </a:r>
              <a:r>
                <a:rPr lang="en-US" sz="4400" dirty="0" smtClean="0"/>
                <a:t> </a:t>
              </a:r>
              <a:endParaRPr lang="en-US" sz="44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6"/>
            <a:stretch/>
          </p:blipFill>
          <p:spPr>
            <a:xfrm>
              <a:off x="1026302" y="3825973"/>
              <a:ext cx="3027163" cy="303202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215617" y="3897224"/>
            <a:ext cx="3976383" cy="2949975"/>
            <a:chOff x="8215617" y="3897224"/>
            <a:chExt cx="3976383" cy="2949975"/>
          </a:xfrm>
        </p:grpSpPr>
        <p:sp>
          <p:nvSpPr>
            <p:cNvPr id="16" name="TextBox 15"/>
            <p:cNvSpPr txBox="1"/>
            <p:nvPr/>
          </p:nvSpPr>
          <p:spPr>
            <a:xfrm>
              <a:off x="8215617" y="4719066"/>
              <a:ext cx="9867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/>
                <a:t>সত্য</a:t>
              </a:r>
              <a:endParaRPr lang="en-US" sz="44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339" y="3897224"/>
              <a:ext cx="2989661" cy="294997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51513" y="3854527"/>
            <a:ext cx="3745577" cy="3032027"/>
            <a:chOff x="4151513" y="3854527"/>
            <a:chExt cx="3745577" cy="3032027"/>
          </a:xfrm>
        </p:grpSpPr>
        <p:sp>
          <p:nvSpPr>
            <p:cNvPr id="8" name="TextBox 7"/>
            <p:cNvSpPr txBox="1"/>
            <p:nvPr/>
          </p:nvSpPr>
          <p:spPr>
            <a:xfrm>
              <a:off x="4151513" y="4828502"/>
              <a:ext cx="928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/>
                <a:t>শয্যা</a:t>
              </a:r>
              <a:endParaRPr lang="en-US" sz="44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617" y="3854527"/>
              <a:ext cx="2678473" cy="3032027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-67899" y="1741876"/>
            <a:ext cx="12192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একক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err="1" smtClean="0"/>
              <a:t>প্রত্যেকে</a:t>
            </a:r>
            <a:r>
              <a:rPr lang="en-US" sz="3600" dirty="0" smtClean="0"/>
              <a:t>  </a:t>
            </a:r>
            <a:r>
              <a:rPr lang="en-US" sz="3600" dirty="0"/>
              <a:t>(</a:t>
            </a:r>
            <a:r>
              <a:rPr lang="en-US" sz="3600" dirty="0" smtClean="0"/>
              <a:t>য-</a:t>
            </a:r>
            <a:r>
              <a:rPr lang="en-US" sz="3600" dirty="0" err="1" smtClean="0"/>
              <a:t>ফলা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সহ</a:t>
            </a:r>
            <a:r>
              <a:rPr lang="en-US" sz="3600" dirty="0" smtClean="0"/>
              <a:t>) </a:t>
            </a:r>
            <a:r>
              <a:rPr lang="en-US" sz="3600" dirty="0" err="1" smtClean="0"/>
              <a:t>যুক্তবর্ণ</a:t>
            </a:r>
            <a:r>
              <a:rPr lang="en-US" sz="3600" dirty="0" smtClean="0"/>
              <a:t> 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২টি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লিখি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17" y="990705"/>
            <a:ext cx="313114" cy="5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0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9148"/>
            <a:ext cx="12192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বেছে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খালি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জায়গায়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বসাও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5029" y="4813667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সুয্যি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9450" y="1976727"/>
            <a:ext cx="921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5028" y="3320378"/>
            <a:ext cx="139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কুসুমবাগে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586367">
            <a:off x="10026184" y="2621588"/>
            <a:ext cx="1125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আলসে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05157" y="4049044"/>
            <a:ext cx="921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উঠব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05156" y="5578290"/>
            <a:ext cx="921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1746676"/>
            <a:ext cx="8770915" cy="2153721"/>
            <a:chOff x="0" y="1091782"/>
            <a:chExt cx="8770915" cy="2153721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1091782"/>
              <a:ext cx="8770915" cy="2153721"/>
              <a:chOff x="0" y="1114605"/>
              <a:chExt cx="8770915" cy="215372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213263" y="1114605"/>
                <a:ext cx="5557652" cy="2153721"/>
                <a:chOff x="0" y="1601687"/>
                <a:chExt cx="5557652" cy="215372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0" y="1601687"/>
                  <a:ext cx="5557652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৩. </a:t>
                  </a:r>
                  <a:r>
                    <a:rPr lang="en-US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       </a:t>
                  </a:r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মামা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জাগার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আগে</a:t>
                  </a:r>
                  <a:endPara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r>
                    <a:rPr lang="en-US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                   </a:t>
                  </a:r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আমি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জেগে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।  </a:t>
                  </a:r>
                  <a:endPara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0" y="2678190"/>
                  <a:ext cx="5557652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৫. </a:t>
                  </a:r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বলব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আমি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             </a:t>
                  </a:r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মেয়ে</a:t>
                  </a:r>
                  <a:endPara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r>
                    <a:rPr lang="en-US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        </a:t>
                  </a:r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ঘুমিয়ে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তুমি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থাক</a:t>
                  </a:r>
                  <a:r>
                    <a:rPr lang="en-US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,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endPara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15320"/>
                <a:ext cx="3213262" cy="2153006"/>
              </a:xfrm>
              <a:prstGeom prst="rect">
                <a:avLst/>
              </a:prstGeom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1117404" y="1764734"/>
              <a:ext cx="7414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নীল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দল</a:t>
              </a:r>
              <a:endParaRPr lang="en-US" sz="28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" y="4035661"/>
            <a:ext cx="8806253" cy="2279112"/>
            <a:chOff x="-1" y="3377325"/>
            <a:chExt cx="9029063" cy="2279112"/>
          </a:xfrm>
        </p:grpSpPr>
        <p:grpSp>
          <p:nvGrpSpPr>
            <p:cNvPr id="13" name="Group 12"/>
            <p:cNvGrpSpPr/>
            <p:nvPr/>
          </p:nvGrpSpPr>
          <p:grpSpPr>
            <a:xfrm>
              <a:off x="3435178" y="3377325"/>
              <a:ext cx="5593884" cy="2279112"/>
              <a:chOff x="-1" y="4029675"/>
              <a:chExt cx="5593884" cy="227911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-1" y="5231569"/>
                <a:ext cx="555765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২.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সবার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আগে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</a:t>
                </a: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 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উঠব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আমি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ডাকি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।    </a:t>
                </a:r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6231" y="4029675"/>
                <a:ext cx="555765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৪.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হয়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,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ঘুমো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এখন</a:t>
                </a:r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         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বলবেন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রেগে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। </a:t>
                </a:r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-1" y="3588070"/>
              <a:ext cx="3435179" cy="2054477"/>
              <a:chOff x="-1" y="3588070"/>
              <a:chExt cx="3435179" cy="214546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3588070"/>
                <a:ext cx="3435179" cy="2145465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145676" y="4057119"/>
                <a:ext cx="812366" cy="112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/>
                  <a:t>লাল</a:t>
                </a:r>
                <a:r>
                  <a:rPr lang="en-US" sz="3200" b="1" dirty="0" smtClean="0"/>
                  <a:t> </a:t>
                </a:r>
                <a:r>
                  <a:rPr lang="en-US" sz="3200" b="1" dirty="0" err="1" smtClean="0"/>
                  <a:t>দল</a:t>
                </a:r>
                <a:endParaRPr lang="en-US" sz="3200" b="1" dirty="0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-1" y="29566"/>
            <a:ext cx="1219200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দলীয়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411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52526 -0.43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46536 -0.255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42279 0.03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4444 0.2979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41588 -0.154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4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-0.39805 0.286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  <p:bldP spid="6" grpId="0"/>
      <p:bldP spid="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47074" y="1796271"/>
            <a:ext cx="1951756" cy="523220"/>
            <a:chOff x="1383097" y="2879936"/>
            <a:chExt cx="195175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1383097" y="2879936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আলসে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6200000" flipH="1">
              <a:off x="2884581" y="2734959"/>
              <a:ext cx="166256" cy="734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3219" y="1511633"/>
            <a:ext cx="265473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6685" y="-8963"/>
            <a:ext cx="174480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92520" y="5163759"/>
            <a:ext cx="296041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কুসুমবাগে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59596" y="1276186"/>
            <a:ext cx="242626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অলসভাবে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088" y="5147544"/>
            <a:ext cx="327055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3676226" y="1802935"/>
            <a:ext cx="4783286" cy="3088838"/>
          </a:xfrm>
          <a:prstGeom prst="su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239594" y="4435650"/>
            <a:ext cx="2601716" cy="1184233"/>
            <a:chOff x="6190804" y="4487358"/>
            <a:chExt cx="2601716" cy="1184233"/>
          </a:xfrm>
        </p:grpSpPr>
        <p:sp>
          <p:nvSpPr>
            <p:cNvPr id="12" name="TextBox 11"/>
            <p:cNvSpPr txBox="1"/>
            <p:nvPr/>
          </p:nvSpPr>
          <p:spPr>
            <a:xfrm>
              <a:off x="6190804" y="4487358"/>
              <a:ext cx="1551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কুসুমবাগ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" name="Straight Arrow Connector 30"/>
            <p:cNvCxnSpPr>
              <a:endCxn id="22" idx="1"/>
            </p:cNvCxnSpPr>
            <p:nvPr/>
          </p:nvCxnSpPr>
          <p:spPr>
            <a:xfrm>
              <a:off x="7380833" y="5133689"/>
              <a:ext cx="1411687" cy="537902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120868" y="4503730"/>
            <a:ext cx="1744732" cy="1287627"/>
            <a:chOff x="4125466" y="4517428"/>
            <a:chExt cx="1744732" cy="1287627"/>
          </a:xfrm>
        </p:grpSpPr>
        <p:sp>
          <p:nvSpPr>
            <p:cNvPr id="19" name="TextBox 18"/>
            <p:cNvSpPr txBox="1"/>
            <p:nvPr/>
          </p:nvSpPr>
          <p:spPr>
            <a:xfrm>
              <a:off x="4928089" y="4517428"/>
              <a:ext cx="942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2" name="Straight Arrow Connector 31"/>
            <p:cNvCxnSpPr>
              <a:stCxn id="19" idx="2"/>
            </p:cNvCxnSpPr>
            <p:nvPr/>
          </p:nvCxnSpPr>
          <p:spPr>
            <a:xfrm flipH="1">
              <a:off x="4125466" y="5163759"/>
              <a:ext cx="1273678" cy="641296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694877" y="1097532"/>
            <a:ext cx="762000" cy="785679"/>
            <a:chOff x="5653286" y="1127666"/>
            <a:chExt cx="762000" cy="785679"/>
          </a:xfrm>
        </p:grpSpPr>
        <p:sp>
          <p:nvSpPr>
            <p:cNvPr id="5" name="TextBox 4"/>
            <p:cNvSpPr txBox="1"/>
            <p:nvPr/>
          </p:nvSpPr>
          <p:spPr>
            <a:xfrm>
              <a:off x="5653286" y="132857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সুর্য্য</a:t>
              </a:r>
              <a:endPara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5870198" y="1127666"/>
              <a:ext cx="164088" cy="20090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146810" y="1734716"/>
            <a:ext cx="2085885" cy="584775"/>
            <a:chOff x="3130357" y="1676879"/>
            <a:chExt cx="2085885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4104415" y="1676879"/>
              <a:ext cx="1111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সকাল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sp>
          <p:nvSpPr>
            <p:cNvPr id="35" name="Right Arrow 34"/>
            <p:cNvSpPr/>
            <p:nvPr/>
          </p:nvSpPr>
          <p:spPr>
            <a:xfrm rot="10800000">
              <a:off x="3130357" y="1897922"/>
              <a:ext cx="870358" cy="1889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9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90093"/>
            <a:ext cx="1219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A4A04477-24E8-414D-8200-BCA2042782EE}"/>
              </a:ext>
            </a:extLst>
          </p:cNvPr>
          <p:cNvSpPr/>
          <p:nvPr/>
        </p:nvSpPr>
        <p:spPr>
          <a:xfrm>
            <a:off x="0" y="2773686"/>
            <a:ext cx="121920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 কবিতাটি কে লিখেছেন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0800ABAE-0C6D-4010-943B-15EF65AFD00A}"/>
              </a:ext>
            </a:extLst>
          </p:cNvPr>
          <p:cNvSpPr/>
          <p:nvPr/>
        </p:nvSpPr>
        <p:spPr>
          <a:xfrm>
            <a:off x="0" y="3869480"/>
            <a:ext cx="12192000" cy="9084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 বেলার পাখি হতে চায়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09A994DA-E96F-4881-A42B-4697F2C71960}"/>
              </a:ext>
            </a:extLst>
          </p:cNvPr>
          <p:cNvSpPr/>
          <p:nvPr/>
        </p:nvSpPr>
        <p:spPr>
          <a:xfrm>
            <a:off x="0" y="5882078"/>
            <a:ext cx="1219200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সুয্যি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 জাগার আগে কে জেগে উঠবে?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81CF8647-8D04-4CCF-92FA-F895A773E43A}"/>
              </a:ext>
            </a:extLst>
          </p:cNvPr>
          <p:cNvSpPr/>
          <p:nvPr/>
        </p:nvSpPr>
        <p:spPr>
          <a:xfrm>
            <a:off x="0" y="4959336"/>
            <a:ext cx="12192000" cy="803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রাগ করে কী বলবেন?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81CF8647-8D04-4CCF-92FA-F895A773E43A}"/>
              </a:ext>
            </a:extLst>
          </p:cNvPr>
          <p:cNvSpPr/>
          <p:nvPr/>
        </p:nvSpPr>
        <p:spPr>
          <a:xfrm>
            <a:off x="0" y="1759534"/>
            <a:ext cx="12192000" cy="92345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368"/>
            <a:ext cx="121920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মৌখিক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মূল্যায়ন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28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08494"/>
            <a:ext cx="12192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সকাল</a:t>
            </a:r>
            <a:r>
              <a:rPr lang="en-US" sz="4000" dirty="0" smtClean="0"/>
              <a:t>-</a:t>
            </a:r>
          </a:p>
          <a:p>
            <a:r>
              <a:rPr lang="en-US" sz="4000" dirty="0" err="1" smtClean="0"/>
              <a:t>ঘুমিয়ে</a:t>
            </a:r>
            <a:r>
              <a:rPr lang="en-US" sz="4000" dirty="0" smtClean="0"/>
              <a:t>-</a:t>
            </a:r>
          </a:p>
          <a:p>
            <a:r>
              <a:rPr lang="en-US" sz="4000" dirty="0" err="1" smtClean="0"/>
              <a:t>রাত</a:t>
            </a:r>
            <a:r>
              <a:rPr lang="en-US" sz="4000" dirty="0" smtClean="0"/>
              <a:t>-</a:t>
            </a:r>
          </a:p>
          <a:p>
            <a:r>
              <a:rPr lang="en-US" sz="4000" dirty="0" err="1" smtClean="0"/>
              <a:t>আগে</a:t>
            </a:r>
            <a:r>
              <a:rPr lang="en-US" sz="4000" dirty="0" smtClean="0"/>
              <a:t>-</a:t>
            </a:r>
          </a:p>
          <a:p>
            <a:r>
              <a:rPr lang="en-US" sz="4000" dirty="0" err="1" smtClean="0"/>
              <a:t>নতুন</a:t>
            </a:r>
            <a:r>
              <a:rPr lang="en-US" sz="4000" dirty="0" smtClean="0"/>
              <a:t>-</a:t>
            </a:r>
          </a:p>
          <a:p>
            <a:endParaRPr lang="en-US" sz="4000" dirty="0" smtClean="0"/>
          </a:p>
          <a:p>
            <a:r>
              <a:rPr lang="en-US" sz="4000" dirty="0" smtClean="0"/>
              <a:t> 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54773"/>
            <a:ext cx="12192000" cy="1015663"/>
            <a:chOff x="0" y="138545"/>
            <a:chExt cx="12192000" cy="1015663"/>
          </a:xfrm>
        </p:grpSpPr>
        <p:sp>
          <p:nvSpPr>
            <p:cNvPr id="2" name="TextBox 1"/>
            <p:cNvSpPr txBox="1"/>
            <p:nvPr/>
          </p:nvSpPr>
          <p:spPr>
            <a:xfrm>
              <a:off x="0" y="138545"/>
              <a:ext cx="12192000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/>
                <a:t>বাড়ির</a:t>
              </a:r>
              <a:r>
                <a:rPr lang="en-US" sz="6000" dirty="0" smtClean="0"/>
                <a:t> </a:t>
              </a:r>
              <a:r>
                <a:rPr lang="en-US" sz="6000" dirty="0" err="1" smtClean="0"/>
                <a:t>কাজ</a:t>
              </a:r>
              <a:r>
                <a:rPr lang="en-US" sz="6000" dirty="0" smtClean="0"/>
                <a:t> </a:t>
              </a:r>
              <a:endParaRPr lang="en-US" sz="6000" dirty="0"/>
            </a:p>
          </p:txBody>
        </p:sp>
        <p:sp>
          <p:nvSpPr>
            <p:cNvPr id="5" name="6-Point Star 4"/>
            <p:cNvSpPr/>
            <p:nvPr/>
          </p:nvSpPr>
          <p:spPr>
            <a:xfrm>
              <a:off x="3906982" y="138545"/>
              <a:ext cx="914400" cy="914400"/>
            </a:xfrm>
            <a:prstGeom prst="star6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6-Point Star 5"/>
            <p:cNvSpPr/>
            <p:nvPr/>
          </p:nvSpPr>
          <p:spPr>
            <a:xfrm>
              <a:off x="7329054" y="138545"/>
              <a:ext cx="914400" cy="914400"/>
            </a:xfrm>
            <a:prstGeom prst="star6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1077800"/>
            <a:ext cx="12192000" cy="923330"/>
            <a:chOff x="0" y="1077800"/>
            <a:chExt cx="12192000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0" y="1077800"/>
              <a:ext cx="12192000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বিপরীত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শব্দ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জেনে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নেই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।</a:t>
              </a:r>
              <a:endPara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102426" y="1235057"/>
              <a:ext cx="1717964" cy="484632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0800000">
              <a:off x="9199418" y="1255471"/>
              <a:ext cx="1717964" cy="484632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239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5262" y="1"/>
            <a:ext cx="2018805" cy="6740307"/>
          </a:xfrm>
          <a:custGeom>
            <a:avLst/>
            <a:gdLst>
              <a:gd name="connsiteX0" fmla="*/ 0 w 4488872"/>
              <a:gd name="connsiteY0" fmla="*/ 0 h 923330"/>
              <a:gd name="connsiteX1" fmla="*/ 4488872 w 4488872"/>
              <a:gd name="connsiteY1" fmla="*/ 0 h 923330"/>
              <a:gd name="connsiteX2" fmla="*/ 4488872 w 4488872"/>
              <a:gd name="connsiteY2" fmla="*/ 923330 h 923330"/>
              <a:gd name="connsiteX3" fmla="*/ 0 w 4488872"/>
              <a:gd name="connsiteY3" fmla="*/ 923330 h 923330"/>
              <a:gd name="connsiteX4" fmla="*/ 0 w 4488872"/>
              <a:gd name="connsiteY4" fmla="*/ 0 h 923330"/>
              <a:gd name="connsiteX0" fmla="*/ 0 w 4502727"/>
              <a:gd name="connsiteY0" fmla="*/ 0 h 923330"/>
              <a:gd name="connsiteX1" fmla="*/ 4488872 w 4502727"/>
              <a:gd name="connsiteY1" fmla="*/ 0 h 923330"/>
              <a:gd name="connsiteX2" fmla="*/ 4502727 w 4502727"/>
              <a:gd name="connsiteY2" fmla="*/ 277090 h 923330"/>
              <a:gd name="connsiteX3" fmla="*/ 4488872 w 4502727"/>
              <a:gd name="connsiteY3" fmla="*/ 923330 h 923330"/>
              <a:gd name="connsiteX4" fmla="*/ 0 w 4502727"/>
              <a:gd name="connsiteY4" fmla="*/ 923330 h 923330"/>
              <a:gd name="connsiteX5" fmla="*/ 0 w 4502727"/>
              <a:gd name="connsiteY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2727" h="923330">
                <a:moveTo>
                  <a:pt x="0" y="0"/>
                </a:moveTo>
                <a:lnTo>
                  <a:pt x="4488872" y="0"/>
                </a:lnTo>
                <a:lnTo>
                  <a:pt x="4502727" y="277090"/>
                </a:lnTo>
                <a:lnTo>
                  <a:pt x="4488872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আবার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দেখা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ক্লাসে,ভাল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থেকো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সবাই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।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" b="6175"/>
          <a:stretch/>
        </p:blipFill>
        <p:spPr>
          <a:xfrm>
            <a:off x="0" y="0"/>
            <a:ext cx="9595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890" y="581891"/>
            <a:ext cx="445423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96836"/>
            <a:ext cx="1219200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প্রবীর কান্তি পাল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জলিলপুর সরকারি প্রাথমিক বিদ্যালয় 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682" y="36639"/>
            <a:ext cx="2524637" cy="24987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671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778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48109" y="692727"/>
            <a:ext cx="720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347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7400" y="-41564"/>
            <a:ext cx="8278092" cy="2216729"/>
            <a:chOff x="1877290" y="0"/>
            <a:chExt cx="8388928" cy="3026889"/>
          </a:xfrm>
        </p:grpSpPr>
        <p:sp>
          <p:nvSpPr>
            <p:cNvPr id="3" name="6-Point Star 2"/>
            <p:cNvSpPr/>
            <p:nvPr/>
          </p:nvSpPr>
          <p:spPr>
            <a:xfrm>
              <a:off x="1877290" y="0"/>
              <a:ext cx="8388928" cy="3026889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93572" y="851724"/>
              <a:ext cx="4156364" cy="13234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/>
                <a:t>শিখনফল</a:t>
              </a:r>
              <a:endParaRPr lang="en-US" sz="8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2272129"/>
            <a:ext cx="12192000" cy="45858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১.১.১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১.২.১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১.৩.২.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১.৩.১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১.৫.১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১.৪.১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১.৪.২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১.৫.১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96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03B6D3F-BDB4-4D1F-8D2C-835D4F79A39B}"/>
              </a:ext>
            </a:extLst>
          </p:cNvPr>
          <p:cNvSpPr/>
          <p:nvPr/>
        </p:nvSpPr>
        <p:spPr>
          <a:xfrm>
            <a:off x="0" y="-138546"/>
            <a:ext cx="12192000" cy="99752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দেখিয়ে প্রশ্নোত্তরের মাধ্যমে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শিরোনাম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সহায়তা করবো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997527"/>
            <a:ext cx="12095018" cy="5860473"/>
            <a:chOff x="48491" y="997527"/>
            <a:chExt cx="12095018" cy="5860473"/>
          </a:xfrm>
        </p:grpSpPr>
        <p:grpSp>
          <p:nvGrpSpPr>
            <p:cNvPr id="5" name="Group 4"/>
            <p:cNvGrpSpPr/>
            <p:nvPr/>
          </p:nvGrpSpPr>
          <p:grpSpPr>
            <a:xfrm>
              <a:off x="48491" y="997527"/>
              <a:ext cx="12095018" cy="5860473"/>
              <a:chOff x="96982" y="997527"/>
              <a:chExt cx="12095018" cy="586047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30" t="2363" r="14495"/>
              <a:stretch/>
            </p:blipFill>
            <p:spPr>
              <a:xfrm>
                <a:off x="4765964" y="997527"/>
                <a:ext cx="7426036" cy="586047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21" t="3583" r="22529" b="-2687"/>
              <a:stretch/>
            </p:blipFill>
            <p:spPr>
              <a:xfrm>
                <a:off x="96982" y="1025236"/>
                <a:ext cx="4668982" cy="583276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537860" y="2050472"/>
              <a:ext cx="144879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মা</a:t>
              </a:r>
              <a:r>
                <a:rPr lang="en-US" sz="2800" dirty="0" smtClean="0"/>
                <a:t> ও </a:t>
              </a:r>
              <a:r>
                <a:rPr lang="en-US" sz="2800" dirty="0" err="1" smtClean="0"/>
                <a:t>খোকা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333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6857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47176" y="154379"/>
            <a:ext cx="9744824" cy="5835894"/>
            <a:chOff x="2203257" y="154379"/>
            <a:chExt cx="8738996" cy="5835894"/>
          </a:xfrm>
        </p:grpSpPr>
        <p:sp>
          <p:nvSpPr>
            <p:cNvPr id="7" name="TextBox 6"/>
            <p:cNvSpPr txBox="1"/>
            <p:nvPr/>
          </p:nvSpPr>
          <p:spPr>
            <a:xfrm>
              <a:off x="5469707" y="154379"/>
              <a:ext cx="5472546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আজকের</a:t>
              </a:r>
              <a:r>
                <a:rPr lang="en-US" sz="6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6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পাঠ</a:t>
              </a:r>
              <a:endPara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en-US" sz="6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</a:p>
            <a:p>
              <a:pPr algn="ctr"/>
              <a:r>
                <a:rPr lang="en-US" sz="6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আমি</a:t>
              </a:r>
              <a:r>
                <a:rPr lang="en-US" sz="6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6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হব</a:t>
              </a:r>
              <a:endPara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endPara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en-US" sz="6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লিখেছেন</a:t>
              </a:r>
              <a:r>
                <a:rPr lang="en-US" sz="6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-</a:t>
              </a:r>
            </a:p>
            <a:p>
              <a:pPr algn="ctr"/>
              <a:r>
                <a:rPr lang="en-US" sz="6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6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কাজী</a:t>
              </a:r>
              <a:r>
                <a:rPr lang="en-US" sz="6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6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নজরুল</a:t>
              </a:r>
              <a:r>
                <a:rPr lang="en-US" sz="6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6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ইসলাম</a:t>
              </a:r>
              <a:r>
                <a:rPr lang="en-US" sz="6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endPara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257" y="237506"/>
              <a:ext cx="4282723" cy="575276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0623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❀ Morning Birds + Soft Rain ©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❀ Morning Birds + Soft Rain ©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708777"/>
            <a:chOff x="0" y="0"/>
            <a:chExt cx="12192000" cy="6708777"/>
          </a:xfrm>
        </p:grpSpPr>
        <p:pic>
          <p:nvPicPr>
            <p:cNvPr id="2054" name="Picture 6" descr="❀ Morning Birds + Soft Rain © - YouTub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5917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267199" y="6062446"/>
              <a:ext cx="4128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সকাল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বেলার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779597"/>
            <a:chOff x="0" y="0"/>
            <a:chExt cx="12192000" cy="67795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57926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380462" y="5579268"/>
              <a:ext cx="3564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সবার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আগে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কুসুমবাগে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উঠব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0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970231"/>
            <a:chOff x="0" y="0"/>
            <a:chExt cx="12192000" cy="69702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89301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357255" y="5893013"/>
              <a:ext cx="34774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সুয্যি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মামা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জাগার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আগে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উঠব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জেগে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3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436</Words>
  <Application>Microsoft Office PowerPoint</Application>
  <PresentationFormat>Widescreen</PresentationFormat>
  <Paragraphs>109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136</cp:revision>
  <dcterms:created xsi:type="dcterms:W3CDTF">2021-03-14T14:17:33Z</dcterms:created>
  <dcterms:modified xsi:type="dcterms:W3CDTF">2021-04-01T14:10:51Z</dcterms:modified>
</cp:coreProperties>
</file>