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4"/>
  </p:notesMasterIdLst>
  <p:sldIdLst>
    <p:sldId id="283" r:id="rId2"/>
    <p:sldId id="284" r:id="rId3"/>
    <p:sldId id="281" r:id="rId4"/>
    <p:sldId id="282" r:id="rId5"/>
    <p:sldId id="266" r:id="rId6"/>
    <p:sldId id="267" r:id="rId7"/>
    <p:sldId id="268" r:id="rId8"/>
    <p:sldId id="269" r:id="rId9"/>
    <p:sldId id="270" r:id="rId10"/>
    <p:sldId id="285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BCA8-681D-46DE-998D-B373CD303E80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A3A95-AA5B-4420-B95E-E0E3D86879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671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485845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488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75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02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2204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0634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576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8407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648000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916071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260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EA90857-7046-49C1-B75C-22B455BAE668}" type="datetimeFigureOut">
              <a:rPr lang="en-GB" smtClean="0"/>
              <a:pPr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7285ED1-1596-4D62-B539-5B93F32E543C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887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2243328" y="682752"/>
            <a:ext cx="8302752" cy="8046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উরকিরচর উচ্চ বিদ্যালয়ের অনলাইন ক্লাসে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9264" y="2621280"/>
            <a:ext cx="2768735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9280" y="560832"/>
            <a:ext cx="1398140" cy="707886"/>
          </a:xfrm>
          <a:prstGeom prst="rect">
            <a:avLst/>
          </a:prstGeom>
          <a:solidFill>
            <a:schemeClr val="accent5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1552" y="2084832"/>
            <a:ext cx="80409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ইউরিয়ার সংকেত লিখ।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ইথিলিনের সংকেত কোনটি?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পলিথিনের সংকেত কোনটি?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কপার সালফেট এ কত অনু কেলাস পানি থাকে?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7760" y="694944"/>
            <a:ext cx="235352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9904" y="2182368"/>
            <a:ext cx="798167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বিক্রিয়াটি একটি বিশেষ ধরণের বিক্রিয়া – বিশ্লেষন কর।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MgCl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+ 7H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              MgCl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7H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779264" y="3755136"/>
            <a:ext cx="12801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3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9808" y="1877568"/>
            <a:ext cx="3511296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সবাইকে 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632" y="621792"/>
            <a:ext cx="2097023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16736" y="2353056"/>
            <a:ext cx="381609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বিলাস কান্তি দাস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উরকিরচর উচ্চ বিদ্যালয়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রাউজান,চট্টগ্রাম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E-mail:bilashm1967@gmail.com</a:t>
            </a:r>
            <a:r>
              <a:rPr lang="bn-BD" dirty="0" smtClean="0">
                <a:latin typeface="Times New Roman" pitchFamily="18" charset="0"/>
                <a:cs typeface="NikoshBAN" pitchFamily="2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4224" y="2292096"/>
            <a:ext cx="3023616" cy="286512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20040" marR="0" lvl="0" indent="-320040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bn-BD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</a:t>
            </a: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 </a:t>
            </a:r>
            <a:r>
              <a:rPr kumimoji="0" lang="bn-BD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রসায়ন  </a:t>
            </a:r>
            <a:endParaRPr kumimoji="0" lang="bn-BD" sz="7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20040" marR="0" lvl="0" indent="-320040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r>
              <a:rPr kumimoji="0" lang="bn-BD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 </a:t>
            </a:r>
            <a:r>
              <a:rPr kumimoji="0" lang="bn-BD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bn-IN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</a:t>
            </a:r>
            <a:r>
              <a:rPr kumimoji="0" lang="bn-BD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bn-IN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দশম</a:t>
            </a:r>
            <a:r>
              <a:rPr lang="en-US" sz="12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7ম</a:t>
            </a:r>
            <a:endParaRPr kumimoji="0" lang="bn-BD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lang="bn-BD" sz="12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রাসায়নিক </a:t>
            </a:r>
            <a:r>
              <a:rPr lang="bn-BD" sz="12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12800" b="1" dirty="0" smtClean="0">
              <a:solidFill>
                <a:schemeClr val="tx2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lang="bn-BD" sz="12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৪৫ মিনিট।</a:t>
            </a:r>
            <a:endParaRPr lang="en-US" sz="7000" b="1" dirty="0" smtClean="0">
              <a:solidFill>
                <a:schemeClr val="tx2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endParaRPr kumimoji="0" lang="en-US" sz="7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5" name="Picture 4" descr="IMG_20201230_170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22080" y="377952"/>
            <a:ext cx="1426464" cy="1682496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-Point Star 5"/>
          <p:cNvSpPr/>
          <p:nvPr/>
        </p:nvSpPr>
        <p:spPr>
          <a:xfrm>
            <a:off x="5254752" y="3133344"/>
            <a:ext cx="914400" cy="914400"/>
          </a:xfrm>
          <a:prstGeom prst="star5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2416" y="804672"/>
            <a:ext cx="250260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0048" y="2791968"/>
            <a:ext cx="749808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বিশেষ ধরণের রাসায়নিক বিক্রিয়া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2288" y="731520"/>
            <a:ext cx="206017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056" y="1950720"/>
            <a:ext cx="5963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এই পাঠ শেষে ছাত্র ছাত্রীরা -------------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আদ্র বিশ্লেষন বিক্রিয়া কি তা বলতে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পানিযোজন বিক্রিয়া কি তা বলতে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সমানুকরন বিক্রিয়া ব্যাখ্যা করতে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পলিমারকরন বিক্রিয়া বিশ্লেষন করতে পারবে।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313706" y="3031659"/>
                <a:ext cx="67699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/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𝐒𝐢𝐂𝐥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 +</m:t>
                    </m:r>
                    <m:sSub>
                      <m:sSubPr>
                        <m:ctrlPr>
                          <a:rPr lang="en-US" sz="2800" b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dirty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800" b="1" i="0" dirty="0">
                        <a:latin typeface="Cambria Math" panose="02040503050406030204" pitchFamily="18" charset="0"/>
                      </a:rPr>
                      <m:t> → 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𝐒𝐢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𝐎𝐇</m:t>
                        </m:r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+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𝟒𝐇𝐂𝐥</m:t>
                    </m:r>
                  </m:oMath>
                </a14:m>
                <a:endParaRPr lang="en-GB" sz="28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06" y="3031659"/>
                <a:ext cx="676995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6864" y="1469169"/>
            <a:ext cx="10082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কিছু কিছু রাসায়নিক বিক্রিয়া দেখা যায় যেগুলি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Redox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Non-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Redox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কোনটাতেই পড়ে না।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5360" y="2270741"/>
            <a:ext cx="9948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আদ্র বিশ্লেষন বা পানি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বিশ্লেষন বিক্রিয়া (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Hydrolysis Reaction) :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" y="3819323"/>
            <a:ext cx="11484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আদ্র বিশ্লেষন বিক্রিয়ায় অনেক সময় অসচ্ছ, পানিতে অদ্রবনীয় পদার্থ উৎপন্ন হয়। তখন তাকে অধঃক্ষেপন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বিক্রিয়া বলা হয়।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387448" y="5081696"/>
                <a:ext cx="67699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/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𝐀𝐥𝐂𝐥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 +</m:t>
                    </m:r>
                    <m:sSub>
                      <m:sSubPr>
                        <m:ctrlPr>
                          <a:rPr lang="en-US" sz="2800" b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dirty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800" b="1" i="0" dirty="0">
                        <a:latin typeface="Cambria Math" panose="02040503050406030204" pitchFamily="18" charset="0"/>
                      </a:rPr>
                      <m:t> → 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𝐀𝐥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𝐎𝐇</m:t>
                        </m:r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+ 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𝟑𝐇𝐂𝐥</m:t>
                    </m:r>
                  </m:oMath>
                </a14:m>
                <a:endParaRPr lang="en-GB" sz="28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448" y="5081696"/>
                <a:ext cx="676995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004647" y="5913182"/>
                <a:ext cx="53880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 </a:t>
                </a:r>
                <a:r>
                  <a:rPr lang="en-US" sz="2800" b="1" dirty="0" err="1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GLv‡b</a:t>
                </a:r>
                <a:r>
                  <a:rPr lang="en-US" sz="2800" b="1" dirty="0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800" b="1" dirty="0">
                        <a:latin typeface="Cambria Math" panose="02040503050406030204" pitchFamily="18" charset="0"/>
                      </a:rPr>
                      <m:t>𝐀𝐥</m:t>
                    </m:r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𝐎𝐇</m:t>
                        </m:r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800" b="1" dirty="0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/>
                </a:r>
                <a:r>
                  <a:rPr lang="en-US" sz="2800" b="1" dirty="0" err="1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cvwb‡Z</a:t>
                </a:r>
                <a:r>
                  <a:rPr lang="en-US" sz="2800" b="1" dirty="0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 A`ª</a:t>
                </a:r>
                <a:r>
                  <a:rPr lang="en-US" sz="2800" b="1" dirty="0" err="1" smtClean="0">
                    <a:latin typeface="SutonnyMJ" pitchFamily="2" charset="0"/>
                    <a:cs typeface="SutonnyMJ" pitchFamily="2" charset="0"/>
                    <a:sym typeface="Wingdings" panose="05000000000000000000" pitchFamily="2" charset="2"/>
                  </a:rPr>
                  <a:t>eYxq</a:t>
                </a:r>
                <a:r>
                  <a:rPr lang="en-US" sz="2800" b="1" dirty="0" smtClean="0">
                    <a:latin typeface="SutonnyMJ" pitchFamily="2" charset="0"/>
                    <a:cs typeface="SutonnyMJ" pitchFamily="2" charset="0"/>
                  </a:rPr>
                  <a:t>|</a:t>
                </a:r>
                <a:endParaRPr lang="en-GB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647" y="5913182"/>
                <a:ext cx="5388075" cy="523220"/>
              </a:xfrm>
              <a:prstGeom prst="rect">
                <a:avLst/>
              </a:prstGeom>
              <a:blipFill>
                <a:blip r:embed="rId4"/>
                <a:stretch>
                  <a:fillRect l="-2376" t="-16279" b="-33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401568" y="341376"/>
            <a:ext cx="64008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বিশেষ ধরনের রাসায়নিক বিক্রিয়া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Special Types  of Chemical Reaction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50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343204" y="1741387"/>
                <a:ext cx="60790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/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𝐂𝐮𝐒𝐎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 +</m:t>
                    </m:r>
                    <m:sSub>
                      <m:sSubPr>
                        <m:ctrlPr>
                          <a:rPr lang="en-US" sz="2800" b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dirty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800" b="1" i="0" dirty="0">
                        <a:latin typeface="Cambria Math" panose="02040503050406030204" pitchFamily="18" charset="0"/>
                      </a:rPr>
                      <m:t> →  </m:t>
                    </m:r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𝐂𝐮𝐒𝐎</m:t>
                        </m:r>
                      </m:e>
                      <m:sub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dirty="0">
                        <a:latin typeface="Cambria Math" panose="02040503050406030204" pitchFamily="18" charset="0"/>
                      </a:rPr>
                      <m:t>𝐎</m:t>
                    </m:r>
                  </m:oMath>
                </a14:m>
                <a:endParaRPr lang="en-GB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204" y="1741387"/>
                <a:ext cx="607901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743456" y="646176"/>
            <a:ext cx="65017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পানিযোজন (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Hydration)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বিক্রিয়াঃ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028" y="2550962"/>
            <a:ext cx="11302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আয়নিক যৌগ কেলাস (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Crystal lattice)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গঠনের সময় এক বা একাধিক সংখ্যক পানির অণুর সাথে যুক্ত হয়। এই বিক্রিয়াকে পানিযোজন(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hydration)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বিক্রিয়া বলে।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416946" y="3747168"/>
                <a:ext cx="60790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/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𝐙𝐧𝐒𝐎</m:t>
                        </m:r>
                      </m:e>
                      <m:sub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 +</m:t>
                    </m:r>
                    <m:sSub>
                      <m:sSubPr>
                        <m:ctrlPr>
                          <a:rPr lang="en-US" sz="2800" b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dirty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800" b="1" i="0" dirty="0">
                        <a:latin typeface="Cambria Math" panose="02040503050406030204" pitchFamily="18" charset="0"/>
                      </a:rPr>
                      <m:t> →  </m:t>
                    </m:r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𝐙𝐧</m:t>
                        </m:r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𝐒𝐎</m:t>
                        </m:r>
                      </m:e>
                      <m:sub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dirty="0">
                        <a:latin typeface="Cambria Math" panose="02040503050406030204" pitchFamily="18" charset="0"/>
                      </a:rPr>
                      <m:t>𝐎</m:t>
                    </m:r>
                  </m:oMath>
                </a14:m>
                <a:endParaRPr lang="en-GB" sz="28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946" y="3747168"/>
                <a:ext cx="607901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381435" y="4398381"/>
            <a:ext cx="8883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আয়নিক যৌগের সাথে যুক্ত পানিকে কেলাস পানি (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hydrated)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বলে।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8656" y="5205984"/>
            <a:ext cx="592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পানিযোজন বিক্রিয়ায় ইলেক্ট্রন স্থানান্তর ঘটে না।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 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1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6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9760" y="877824"/>
            <a:ext cx="656195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সমানুকরন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Isomerisation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)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বিক্রিয়াঃ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703" y="3420187"/>
            <a:ext cx="11302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যদি দুটি যৌগের আনবিক সংকেত একই হয় কিন্তু গাঠনিক সংকেত ভিন্ন হয়, তবে তাদের একটিকে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অপরটির সমানু বলা হয়।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" y="4844426"/>
            <a:ext cx="970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একটি সমানু থেকে অপর একটি সমানু তৈরী করার প্রক্রিয়াকে সমানুকরন বিক্রিয়া বলে।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 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43204" y="1741730"/>
            <a:ext cx="6535326" cy="685105"/>
            <a:chOff x="2343204" y="1579502"/>
            <a:chExt cx="6535326" cy="685105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343204" y="1741387"/>
                  <a:ext cx="653532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/>
                  </a:r>
                  <a14:m>
                    <m:oMath xmlns:m="http://schemas.openxmlformats.org/officeDocument/2006/math"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𝐍𝐇</m:t>
                          </m:r>
                        </m:e>
                        <m: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𝐂𝐍𝐎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0" dirty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en-US" sz="2800" b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𝐍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𝐂𝐎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𝐍</m:t>
                      </m:r>
                      <m:sSub>
                        <m:sSubPr>
                          <m:ctrlPr>
                            <a:rPr lang="en-US" sz="2800" b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3204" y="1741387"/>
                  <a:ext cx="6535326" cy="52322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TextBox 1"/>
            <p:cNvSpPr txBox="1"/>
            <p:nvPr/>
          </p:nvSpPr>
          <p:spPr>
            <a:xfrm>
              <a:off x="4622497" y="1579502"/>
              <a:ext cx="7374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তাপ</a:t>
              </a:r>
              <a:endParaRPr lang="en-GB" b="1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555266" y="2534016"/>
                <a:ext cx="41344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utonnyMJ" pitchFamily="2" charset="0"/>
                    <a:cs typeface="SutonnyMJ" pitchFamily="2" charset="0"/>
                  </a:rPr>
                  <a:t>A¨v‡gvwbqvg </a:t>
                </a:r>
                <a:r>
                  <a:rPr lang="en-US" sz="2400" b="1" dirty="0" err="1">
                    <a:latin typeface="SutonnyMJ" pitchFamily="2" charset="0"/>
                    <a:cs typeface="SutonnyMJ" pitchFamily="2" charset="0"/>
                  </a:rPr>
                  <a:t>mvqv‡bU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dirty="0" smtClean="0">
                        <a:latin typeface="SutonnyMJ" pitchFamily="2" charset="0"/>
                        <a:cs typeface="SutonnyMJ" pitchFamily="2" charset="0"/>
                      </a:rPr>
                      <m:t> </m:t>
                    </m:r>
                    <m:r>
                      <a:rPr lang="en-US" sz="2400" b="1" i="0" dirty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m:rPr>
                        <m:nor/>
                      </m:rPr>
                      <a:rPr lang="en-US" sz="2400" b="1" dirty="0">
                        <a:latin typeface="SutonnyMJ" pitchFamily="2" charset="0"/>
                        <a:cs typeface="SutonnyMJ" pitchFamily="2" charset="0"/>
                      </a:rPr>
                      <m:t>BDwiqv</m:t>
                    </m:r>
                  </m:oMath>
                </a14:m>
                <a:endParaRPr lang="en-GB" sz="2400" b="1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266" y="2534016"/>
                <a:ext cx="4134462" cy="461665"/>
              </a:xfrm>
              <a:prstGeom prst="rect">
                <a:avLst/>
              </a:prstGeom>
              <a:blipFill>
                <a:blip r:embed="rId3"/>
                <a:stretch>
                  <a:fillRect l="-2212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3332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89691" y="731520"/>
            <a:ext cx="590838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পলিমারকরন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Polymerisation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বিক্রিয়াঃ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49" y="3221580"/>
            <a:ext cx="11472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প্রভাবক, উচ্চ তাপ ও চাপের প্রভাবে একই যৌগের অসংখ্য ক্ষুদ্র ক্ষুদ্র অনু পরস্পরের সাথে যুক্ত হয়ে বৃহৎ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আনবিক ভরবিশিষ্ট নতুন যৌগের অনু গঠন করার প্রক্রিয়াকে পলিমারকরন বিক্রিয়া বলে।  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217" y="4315969"/>
            <a:ext cx="9341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এক্ষেত্রে বৃহৎ অনুটিকে পলিমার এবং ক্ষুদ্র ক্ষুদ্র অনুগুলিকে মনোমার বলে। </a:t>
            </a:r>
            <a:endParaRPr lang="en-GB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231697" y="2470215"/>
                <a:ext cx="7237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utonnyMJ" pitchFamily="2" charset="0"/>
                    <a:cs typeface="SutonnyMJ" pitchFamily="2" charset="0"/>
                  </a:rPr>
                  <a:t>B</a:t>
                </a:r>
                <a:r>
                  <a:rPr lang="en-US" sz="2400" b="1" dirty="0" smtClean="0">
                    <a:latin typeface="SutonnyMJ" pitchFamily="2" charset="0"/>
                    <a:cs typeface="SutonnyMJ" pitchFamily="2" charset="0"/>
                  </a:rPr>
                  <a:t>w_wjb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dirty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SutonnyMJ" pitchFamily="2" charset="0"/>
                        <a:cs typeface="SutonnyMJ" pitchFamily="2" charset="0"/>
                      </a:rPr>
                      <m:t>cwjw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SutonnyMJ" pitchFamily="2" charset="0"/>
                        <a:cs typeface="SutonnyMJ" pitchFamily="2" charset="0"/>
                      </a:rPr>
                      <m:t>_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SutonnyMJ" pitchFamily="2" charset="0"/>
                        <a:cs typeface="SutonnyMJ" pitchFamily="2" charset="0"/>
                      </a:rPr>
                      <m:t>b</m:t>
                    </m:r>
                  </m:oMath>
                </a14:m>
                <a:endParaRPr lang="en-GB" sz="2400" b="1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697" y="2470215"/>
                <a:ext cx="7237663" cy="461665"/>
              </a:xfrm>
              <a:prstGeom prst="rect">
                <a:avLst/>
              </a:prstGeom>
              <a:blipFill>
                <a:blip r:embed="rId2"/>
                <a:stretch>
                  <a:fillRect l="-126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783657" y="1807022"/>
            <a:ext cx="7803687" cy="900182"/>
            <a:chOff x="2343203" y="1771500"/>
            <a:chExt cx="7803687" cy="900182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343203" y="1903615"/>
                  <a:ext cx="780368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/>
                  </a:r>
                  <a14:m>
                    <m:oMath xmlns:m="http://schemas.openxmlformats.org/officeDocument/2006/math"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𝐂𝐇</m:t>
                          </m:r>
                        </m:e>
                        <m: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800" b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)         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sSub>
                        <m:sSubPr>
                          <m:ctrlPr>
                            <a:rPr lang="en-US" sz="2800" b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0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0" dirty="0">
                                  <a:latin typeface="Cambria Math" panose="02040503050406030204" pitchFamily="18" charset="0"/>
                                </a:rPr>
                                <m:t>𝐂𝐇</m:t>
                              </m:r>
                            </m:e>
                            <m:sub>
                              <m:r>
                                <a:rPr lang="en-US" sz="2800" b="1" i="0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𝐂</m:t>
                          </m:r>
                          <m:sSub>
                            <m:sSubPr>
                              <m:ctrlPr>
                                <a:rPr lang="en-US" sz="2800" b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0" dirty="0"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</m:e>
                            <m:sub>
                              <m:r>
                                <a:rPr lang="en-US" sz="2800" b="1" i="0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800" b="1" i="0" dirty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sub>
                      </m:sSub>
                    </m:oMath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3203" y="1903615"/>
                  <a:ext cx="7803687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685501" y="1771500"/>
                  <a:ext cx="73741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 dirty="0" smtClean="0">
                                <a:latin typeface="Cambria Math" panose="02040503050406030204" pitchFamily="18" charset="0"/>
                              </a:rPr>
                              <m:t>𝐎</m:t>
                            </m:r>
                          </m:e>
                          <m:sub>
                            <m:r>
                              <a:rPr lang="en-US" sz="2400" b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GB" sz="1600" b="1" dirty="0">
                    <a:latin typeface="SutonnyMJ" pitchFamily="2" charset="0"/>
                    <a:cs typeface="SutonnyMJ" pitchFamily="2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501" y="1771500"/>
                  <a:ext cx="73741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>
              <a:off x="5088194" y="2227618"/>
              <a:ext cx="21090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065178" y="2271572"/>
                  <a:ext cx="20493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dirty="0" smtClean="0">
                            <a:latin typeface="Cambria Math" panose="02040503050406030204" pitchFamily="18" charset="0"/>
                          </a:rPr>
                          <m:t>𝟐𝟎𝟎</m:t>
                        </m:r>
                        <m:r>
                          <a:rPr lang="en-US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℃ , </m:t>
                        </m:r>
                        <m:r>
                          <a:rPr lang="en-US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𝟏𝟐𝟎𝟎</m:t>
                        </m:r>
                        <m:r>
                          <a:rPr lang="en-US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𝐚𝐭𝐦</m:t>
                        </m:r>
                      </m:oMath>
                    </m:oMathPara>
                  </a14:m>
                  <a:endParaRPr lang="en-GB" sz="1400" b="1" dirty="0">
                    <a:latin typeface="SutonnyMJ" pitchFamily="2" charset="0"/>
                    <a:cs typeface="SutonnyMJ" pitchFamily="2" charset="0"/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5178" y="2271572"/>
                  <a:ext cx="2049351" cy="400110"/>
                </a:xfrm>
                <a:prstGeom prst="rect">
                  <a:avLst/>
                </a:prstGeom>
                <a:blipFill>
                  <a:blip r:embed="rId5"/>
                  <a:stretch>
                    <a:fillRect r="-506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xtBox 20"/>
          <p:cNvSpPr txBox="1"/>
          <p:nvPr/>
        </p:nvSpPr>
        <p:spPr>
          <a:xfrm>
            <a:off x="617869" y="5267097"/>
            <a:ext cx="1036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যে বিক্রিয়ায় অসংখ্য মনোমার থেকে পলিমার উৎপন্ন হয় তাকে পলিমারকরন বিক্রিয়া বলে।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985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281053" y="2202873"/>
            <a:ext cx="412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 পানিযোজন বিক্রিয়া কাকে বলে?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345" y="2877312"/>
            <a:ext cx="4551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পলিমারকরন বিক্রিয়া কাকে বলে?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2416" y="829056"/>
            <a:ext cx="2231136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একক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3645408"/>
            <a:ext cx="398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 মনোমার ও পলিমার  কি?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6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2945</TotalTime>
  <Words>363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Feathered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Foisal Ahmed</dc:creator>
  <cp:lastModifiedBy>Azam corporation</cp:lastModifiedBy>
  <cp:revision>265</cp:revision>
  <dcterms:created xsi:type="dcterms:W3CDTF">2020-11-09T10:47:46Z</dcterms:created>
  <dcterms:modified xsi:type="dcterms:W3CDTF">2021-04-01T13:02:48Z</dcterms:modified>
</cp:coreProperties>
</file>