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71" r:id="rId3"/>
    <p:sldId id="258" r:id="rId4"/>
    <p:sldId id="259" r:id="rId5"/>
    <p:sldId id="260" r:id="rId6"/>
    <p:sldId id="262" r:id="rId7"/>
    <p:sldId id="272" r:id="rId8"/>
    <p:sldId id="273" r:id="rId9"/>
    <p:sldId id="266" r:id="rId10"/>
    <p:sldId id="257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67" autoAdjust="0"/>
  </p:normalViewPr>
  <p:slideViewPr>
    <p:cSldViewPr>
      <p:cViewPr varScale="1">
        <p:scale>
          <a:sx n="65" d="100"/>
          <a:sy n="65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75102-B4EB-4B78-A663-5B51BDAB8F2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0914D-96C7-466C-A52E-CF0D97CFF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914D-96C7-466C-A52E-CF0D97CFFA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74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1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03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44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39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0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3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2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2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23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09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0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4640847"/>
            <a:ext cx="6688394" cy="14465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rgbClr val="00B0F0"/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21F50-F444-4480-B477-513941D24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" y="609600"/>
            <a:ext cx="9112046" cy="4009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>
            <a:extLst>
              <a:ext uri="{FF2B5EF4-FFF2-40B4-BE49-F238E27FC236}">
                <a16:creationId xmlns:a16="http://schemas.microsoft.com/office/drawing/2014/main" id="{1950369C-E65F-40E9-AB82-7F0EE1A8F9D8}"/>
              </a:ext>
            </a:extLst>
          </p:cNvPr>
          <p:cNvSpPr/>
          <p:nvPr/>
        </p:nvSpPr>
        <p:spPr>
          <a:xfrm>
            <a:off x="609600" y="71898"/>
            <a:ext cx="7086600" cy="1452716"/>
          </a:xfrm>
          <a:prstGeom prst="leftRightArrow">
            <a:avLst/>
          </a:prstGeom>
          <a:ln w="76200"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প্রশ্নোত্তর আলোচনা</a:t>
            </a:r>
            <a:endParaRPr lang="en-US" sz="60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476931-258E-488B-83A8-975237CC52E9}"/>
              </a:ext>
            </a:extLst>
          </p:cNvPr>
          <p:cNvSpPr txBox="1"/>
          <p:nvPr/>
        </p:nvSpPr>
        <p:spPr>
          <a:xfrm>
            <a:off x="575187" y="1669333"/>
            <a:ext cx="6863255" cy="2554545"/>
          </a:xfrm>
          <a:prstGeom prst="rect">
            <a:avLst/>
          </a:prstGeom>
          <a:gradFill>
            <a:gsLst>
              <a:gs pos="0">
                <a:schemeClr val="accent3">
                  <a:tint val="98000"/>
                  <a:satMod val="110000"/>
                  <a:lumMod val="104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accent3">
                  <a:shade val="78000"/>
                  <a:satMod val="130000"/>
                  <a:lumMod val="92000"/>
                </a:schemeClr>
              </a:gs>
            </a:gsLst>
          </a:gradFill>
          <a:ln w="57150">
            <a:prstDash val="sys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BD" sz="4000" dirty="0">
              <a:latin typeface="Nikosh" pitchFamily="2" charset="0"/>
              <a:cs typeface="Nikosh" pitchFamily="2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১।</a:t>
            </a:r>
            <a:r>
              <a:rPr lang="bn-BD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আমাদের জাতীয় প</a:t>
            </a:r>
            <a:r>
              <a:rPr lang="en-US" sz="40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শুর</a:t>
            </a:r>
            <a:r>
              <a:rPr lang="en-US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কী?</a:t>
            </a:r>
          </a:p>
          <a:p>
            <a:r>
              <a:rPr lang="en-US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২।</a:t>
            </a:r>
            <a:r>
              <a:rPr lang="bn-BD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আমাদের জাতীয় ফলের নাম কী?</a:t>
            </a:r>
          </a:p>
          <a:p>
            <a:r>
              <a:rPr lang="en-US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৩।</a:t>
            </a:r>
            <a:r>
              <a:rPr lang="bn-BD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আমাদের জাতীয়</a:t>
            </a:r>
            <a:r>
              <a:rPr lang="en-US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মাছের</a:t>
            </a:r>
            <a:r>
              <a:rPr lang="bn-BD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নাম কী?</a:t>
            </a:r>
            <a:endParaRPr lang="en-US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EB215-D613-42E1-9B3B-F6A7D63543B0}"/>
              </a:ext>
            </a:extLst>
          </p:cNvPr>
          <p:cNvSpPr txBox="1"/>
          <p:nvPr/>
        </p:nvSpPr>
        <p:spPr>
          <a:xfrm>
            <a:off x="609600" y="1669333"/>
            <a:ext cx="6863255" cy="2554545"/>
          </a:xfrm>
          <a:prstGeom prst="rect">
            <a:avLst/>
          </a:prstGeom>
          <a:gradFill>
            <a:gsLst>
              <a:gs pos="0">
                <a:schemeClr val="accent3">
                  <a:tint val="98000"/>
                  <a:satMod val="110000"/>
                  <a:lumMod val="104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accent3">
                  <a:shade val="78000"/>
                  <a:satMod val="130000"/>
                  <a:lumMod val="92000"/>
                </a:schemeClr>
              </a:gs>
            </a:gsLst>
          </a:gradFill>
          <a:ln w="57150">
            <a:prstDash val="sys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BD" sz="4000" dirty="0">
              <a:latin typeface="Nikosh" pitchFamily="2" charset="0"/>
              <a:cs typeface="Nikosh" pitchFamily="2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১।</a:t>
            </a:r>
            <a:r>
              <a:rPr lang="bn-BD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আমাদের জাতীয় প</a:t>
            </a:r>
            <a:r>
              <a:rPr lang="en-US" sz="40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শুর</a:t>
            </a:r>
            <a:r>
              <a:rPr lang="en-US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কী?</a:t>
            </a:r>
          </a:p>
          <a:p>
            <a:r>
              <a:rPr lang="en-US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২।</a:t>
            </a:r>
            <a:r>
              <a:rPr lang="bn-BD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আমাদের জাতীয় ফলের নাম কী?</a:t>
            </a:r>
          </a:p>
          <a:p>
            <a:r>
              <a:rPr lang="en-US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৩।</a:t>
            </a:r>
            <a:r>
              <a:rPr lang="bn-BD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আমাদের জাতীয়</a:t>
            </a:r>
            <a:r>
              <a:rPr lang="en-US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মাছের</a:t>
            </a:r>
            <a:r>
              <a:rPr lang="bn-BD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নাম কী?</a:t>
            </a:r>
            <a:endParaRPr lang="en-US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CBC26-5ED6-4F39-BF96-C1648EB411F6}"/>
              </a:ext>
            </a:extLst>
          </p:cNvPr>
          <p:cNvSpPr txBox="1"/>
          <p:nvPr/>
        </p:nvSpPr>
        <p:spPr>
          <a:xfrm>
            <a:off x="609599" y="1669333"/>
            <a:ext cx="6863255" cy="25545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 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000" dirty="0">
                <a:latin typeface="Nikosh" pitchFamily="2" charset="0"/>
                <a:cs typeface="Nikosh" pitchFamily="2" charset="0"/>
              </a:rPr>
              <a:t>আমাদের জাতীয় প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শুর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বাঘ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।</a:t>
            </a:r>
            <a:endParaRPr lang="bn-BD" sz="4000" dirty="0">
              <a:latin typeface="Nikosh" pitchFamily="2" charset="0"/>
              <a:cs typeface="Nikosh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000" dirty="0">
                <a:latin typeface="Nikosh" pitchFamily="2" charset="0"/>
                <a:cs typeface="Nikosh" pitchFamily="2" charset="0"/>
              </a:rPr>
              <a:t>আমাদের জাতীয় ফলের নাম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কাঠাল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।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 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000" dirty="0">
                <a:latin typeface="Nikosh" pitchFamily="2" charset="0"/>
                <a:cs typeface="Nikosh" pitchFamily="2" charset="0"/>
              </a:rPr>
              <a:t>আমাদের জাতীয়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মাছের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 নাম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ইলিশ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।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624850"/>
            <a:ext cx="425406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" pitchFamily="2" charset="0"/>
                <a:cs typeface="Nikosh" pitchFamily="2" charset="0"/>
              </a:rPr>
              <a:t>একক</a:t>
            </a:r>
            <a:r>
              <a:rPr lang="en-US" sz="5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>
                <a:latin typeface="Nikosh" pitchFamily="2" charset="0"/>
                <a:cs typeface="Nikosh" pitchFamily="2" charset="0"/>
              </a:rPr>
              <a:t>কাজ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CB842-AB08-421F-9F21-ABD77ED859EA}"/>
              </a:ext>
            </a:extLst>
          </p:cNvPr>
          <p:cNvSpPr txBox="1"/>
          <p:nvPr/>
        </p:nvSpPr>
        <p:spPr>
          <a:xfrm>
            <a:off x="990600" y="1955263"/>
            <a:ext cx="7848600" cy="707886"/>
          </a:xfrm>
          <a:prstGeom prst="rect">
            <a:avLst/>
          </a:prstGeom>
          <a:gradFill>
            <a:gsLst>
              <a:gs pos="0">
                <a:srgbClr val="00B0F0"/>
              </a:gs>
              <a:gs pos="51000">
                <a:srgbClr val="FFFF00"/>
              </a:gs>
              <a:gs pos="96000">
                <a:srgbClr val="00B0F0"/>
              </a:gs>
            </a:gsLst>
            <a:lin ang="15600000" scaled="0"/>
          </a:gradFill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bn-BD" sz="4000" b="0" dirty="0">
                <a:latin typeface="Nikosh" pitchFamily="2" charset="0"/>
                <a:cs typeface="Nikosh" pitchFamily="2" charset="0"/>
              </a:rPr>
              <a:t>আমাদের  জাতীয়  </a:t>
            </a:r>
            <a:r>
              <a:rPr lang="en-US" sz="4000" b="0" dirty="0" err="1">
                <a:latin typeface="Nikosh" pitchFamily="2" charset="0"/>
                <a:cs typeface="Nikosh" pitchFamily="2" charset="0"/>
              </a:rPr>
              <a:t>মাছের</a:t>
            </a:r>
            <a:r>
              <a:rPr lang="en-US" sz="4000" b="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b="0" dirty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4000" b="0" dirty="0">
                <a:latin typeface="Nikosh" pitchFamily="2" charset="0"/>
                <a:cs typeface="Nikosh" pitchFamily="2" charset="0"/>
              </a:rPr>
              <a:t>……….</a:t>
            </a:r>
            <a:r>
              <a:rPr lang="bn-BD" sz="4000" b="0" dirty="0">
                <a:latin typeface="Nikosh" pitchFamily="2" charset="0"/>
                <a:cs typeface="Nikosh" pitchFamily="2" charset="0"/>
              </a:rPr>
              <a:t>।</a:t>
            </a:r>
            <a:endParaRPr lang="en-US" sz="4000" b="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EEF6B5-A539-49C7-83A6-473E57973DE0}"/>
              </a:ext>
            </a:extLst>
          </p:cNvPr>
          <p:cNvSpPr txBox="1"/>
          <p:nvPr/>
        </p:nvSpPr>
        <p:spPr>
          <a:xfrm>
            <a:off x="494876" y="4185201"/>
            <a:ext cx="7836310" cy="707886"/>
          </a:xfrm>
          <a:prstGeom prst="rect">
            <a:avLst/>
          </a:prstGeom>
          <a:gradFill>
            <a:gsLst>
              <a:gs pos="0">
                <a:srgbClr val="00B0F0"/>
              </a:gs>
              <a:gs pos="51000">
                <a:srgbClr val="FFFF00"/>
              </a:gs>
              <a:gs pos="100000">
                <a:srgbClr val="00B0F0"/>
              </a:gs>
            </a:gsLst>
            <a:lin ang="15600000" scaled="0"/>
          </a:gradFill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4000" dirty="0">
                <a:latin typeface="Nikosh" pitchFamily="2" charset="0"/>
                <a:cs typeface="Nikosh" pitchFamily="2" charset="0"/>
              </a:rPr>
              <a:t>আমাদের জাতীয়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ফলের নাম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………….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।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599E5-2D78-413C-9E80-F37765D9A028}"/>
              </a:ext>
            </a:extLst>
          </p:cNvPr>
          <p:cNvSpPr txBox="1"/>
          <p:nvPr/>
        </p:nvSpPr>
        <p:spPr>
          <a:xfrm>
            <a:off x="647700" y="3070232"/>
            <a:ext cx="7848599" cy="707886"/>
          </a:xfrm>
          <a:prstGeom prst="rect">
            <a:avLst/>
          </a:prstGeom>
          <a:gradFill>
            <a:gsLst>
              <a:gs pos="9000">
                <a:srgbClr val="00B0F0"/>
              </a:gs>
              <a:gs pos="51000">
                <a:srgbClr val="FFFF00"/>
              </a:gs>
              <a:gs pos="85000">
                <a:srgbClr val="00B0F0"/>
              </a:gs>
            </a:gsLst>
            <a:lin ang="15600000" scaled="0"/>
          </a:gradFill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4000" dirty="0">
                <a:latin typeface="Nikosh" pitchFamily="2" charset="0"/>
                <a:cs typeface="Nikosh" pitchFamily="2" charset="0"/>
              </a:rPr>
              <a:t>আমাদের জাতীয়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পশুর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…….।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3999" y="54572"/>
            <a:ext cx="6096001" cy="156966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F0"/>
              </a:gs>
              <a:gs pos="52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9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92813" y="1669434"/>
            <a:ext cx="484632" cy="5403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1878" y="2209800"/>
            <a:ext cx="6286501" cy="1577822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61900">
                <a:schemeClr val="accent1">
                  <a:lumMod val="60000"/>
                  <a:lumOff val="40000"/>
                </a:schemeClr>
              </a:gs>
              <a:gs pos="100000">
                <a:srgbClr val="FFFF00"/>
              </a:gs>
            </a:gsLst>
            <a:lin ang="13800000" scaled="0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" pitchFamily="2" charset="0"/>
                <a:cs typeface="Nikosh" pitchFamily="2" charset="0"/>
              </a:rPr>
              <a:t>বাক্য তৈরি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5245" y="4770499"/>
            <a:ext cx="4724400" cy="707886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00"/>
              </a:gs>
              <a:gs pos="53000">
                <a:schemeClr val="accent3">
                  <a:lumMod val="60000"/>
                  <a:lumOff val="40000"/>
                </a:schemeClr>
              </a:gs>
            </a:gsLst>
            <a:lin ang="30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কাঠাল</a:t>
            </a:r>
            <a:r>
              <a:rPr lang="bn-BD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,জাতীয়,</a:t>
            </a:r>
            <a:r>
              <a:rPr lang="en-US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মাছ</a:t>
            </a:r>
            <a:endParaRPr lang="en-US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Down Arrow 5">
            <a:extLst>
              <a:ext uri="{FF2B5EF4-FFF2-40B4-BE49-F238E27FC236}">
                <a16:creationId xmlns:a16="http://schemas.microsoft.com/office/drawing/2014/main" id="{5B237B54-4794-462B-A9E2-5CB624A42374}"/>
              </a:ext>
            </a:extLst>
          </p:cNvPr>
          <p:cNvSpPr/>
          <p:nvPr/>
        </p:nvSpPr>
        <p:spPr>
          <a:xfrm>
            <a:off x="4372084" y="3882270"/>
            <a:ext cx="484632" cy="64633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4988004"/>
            <a:ext cx="5638800" cy="110799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1000">
                <a:srgbClr val="00B0F0"/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7747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66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39AFA-1D41-42D9-82F2-86660CC64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96954"/>
            <a:ext cx="7315200" cy="459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24C6BC-70E6-428A-844A-2BD3E85E0E0D}"/>
              </a:ext>
            </a:extLst>
          </p:cNvPr>
          <p:cNvSpPr txBox="1"/>
          <p:nvPr/>
        </p:nvSpPr>
        <p:spPr>
          <a:xfrm>
            <a:off x="1705897" y="228600"/>
            <a:ext cx="5732206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" pitchFamily="2" charset="0"/>
                <a:cs typeface="Nikosh" pitchFamily="2" charset="0"/>
              </a:rPr>
              <a:t>শিক্ষক পরিচিতি 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2CDBA-EBC5-48B7-9644-B4C84A4E5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8991600" cy="2616101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7000">
                <a:srgbClr val="00B050"/>
              </a:gs>
              <a:gs pos="1000">
                <a:srgbClr val="FFFF00"/>
              </a:gs>
            </a:gsLst>
            <a:lin ang="5400000" scaled="1"/>
          </a:gradFill>
          <a:ln w="762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as-IN" altLang="en-US" sz="3200" i="1" dirty="0">
                <a:solidFill>
                  <a:srgbClr val="00B0F0"/>
                </a:solidFill>
              </a:rPr>
              <a:t>শিক্ষক পরিচিতি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altLang="en-US" sz="3200" i="1" dirty="0">
                <a:solidFill>
                  <a:srgbClr val="FF0000"/>
                </a:solidFill>
              </a:rPr>
              <a:t>মোসাঃ মাহাফুজা ইসলাম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altLang="en-US" sz="3200" i="1" dirty="0">
                <a:solidFill>
                  <a:srgbClr val="FF0066"/>
                </a:solidFill>
              </a:rPr>
              <a:t>সহকারি শিক্ষক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altLang="en-US" sz="3200" i="1" dirty="0">
                <a:solidFill>
                  <a:srgbClr val="008000"/>
                </a:solidFill>
              </a:rPr>
              <a:t>কালিঞ্জী পাড়া সরকারি প্রাথমিক বিদ্যালয়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altLang="en-US" sz="3200" i="1" dirty="0">
                <a:solidFill>
                  <a:srgbClr val="7030A0"/>
                </a:solidFill>
              </a:rPr>
              <a:t>মুন্সীগঞ্জ সদর ,মুন্সীগঞ্জ </a:t>
            </a:r>
            <a:r>
              <a:rPr lang="as-IN" altLang="en-US" sz="3600" i="1" dirty="0">
                <a:solidFill>
                  <a:srgbClr val="7030A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8027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152400" y="841140"/>
            <a:ext cx="8610600" cy="1317523"/>
          </a:xfrm>
          <a:prstGeom prst="ellipseRibbon">
            <a:avLst/>
          </a:prstGeom>
          <a:pattFill prst="pct8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143000"/>
            <a:ext cx="33528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পাঠ পরিচিতি</a:t>
            </a:r>
            <a:endParaRPr lang="en-US" sz="60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431026"/>
            <a:ext cx="8458200" cy="2554545"/>
          </a:xfrm>
          <a:prstGeom prst="rect">
            <a:avLst/>
          </a:prstGeom>
          <a:pattFill prst="dashVert">
            <a:fgClr>
              <a:schemeClr val="tx2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scene3d>
            <a:camera prst="orthographicFront"/>
            <a:lightRig rig="freezing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শ্রেণিঃ১ম</a:t>
            </a:r>
          </a:p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বিষয়ঃবাংলা</a:t>
            </a:r>
          </a:p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পাঠঃআমাদের দেশ</a:t>
            </a:r>
          </a:p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পাঠ্যাংশঃ(আমাদের দেশের-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পশু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)</a:t>
            </a:r>
          </a:p>
          <a:p>
            <a:pPr algn="ctr"/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152400"/>
            <a:ext cx="5181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" pitchFamily="2" charset="0"/>
                <a:cs typeface="Nikosh" pitchFamily="2" charset="0"/>
              </a:rPr>
              <a:t>শিখনফল</a:t>
            </a:r>
            <a:endParaRPr lang="en-US" sz="7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328" y="1600200"/>
            <a:ext cx="6924472" cy="4031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শোনাঃ৩৩.১ পরিচিত ফলের নাম শুনে মনে রাখতে পারবে।</a:t>
            </a: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৩.৩.৪ পরিচিত পশুপাখির শুনে মনে রাখতে পারবে।</a:t>
            </a: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বলাঃ২.৬.১ পরিচিত ফলের নাম বলতে পারবে।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২.৬.৪ পরিচিত পশুপাখির নাম বলতে পারবে।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পড়া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২.৬.৪ পরিচিত পশুপাখির নাম পড়তে পারবে।</a:t>
            </a: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লেখাঃ২.৪.১ পরিচিত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মাছের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নাম লিখতে পারবে।</a:t>
            </a: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২.৪.৬ </a:t>
            </a:r>
            <a:r>
              <a:rPr lang="bn-BD" sz="320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পরিচিত ছের </a:t>
            </a:r>
            <a:r>
              <a:rPr lang="bn-BD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নাম লিখতে পারবে।</a:t>
            </a:r>
            <a:endParaRPr lang="en-US" sz="32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440a655feb99102ef12b373a3e110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166" y="152400"/>
            <a:ext cx="8399834" cy="457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Rectangle 3"/>
          <p:cNvSpPr/>
          <p:nvPr/>
        </p:nvSpPr>
        <p:spPr>
          <a:xfrm>
            <a:off x="1219200" y="4876800"/>
            <a:ext cx="6324600" cy="1447800"/>
          </a:xfrm>
          <a:prstGeom prst="rect">
            <a:avLst/>
          </a:prstGeom>
          <a:gradFill>
            <a:gsLst>
              <a:gs pos="41000">
                <a:srgbClr val="00B050"/>
              </a:gs>
              <a:gs pos="73000">
                <a:srgbClr val="00B050"/>
              </a:gs>
              <a:gs pos="100000">
                <a:srgbClr val="FF0000"/>
              </a:gs>
            </a:gsLst>
            <a:path path="circle">
              <a:fillToRect l="43000" r="43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আমাদের দেশ</a:t>
            </a:r>
            <a:endParaRPr lang="en-US" sz="66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Dmnd">
          <a:fgClr>
            <a:srgbClr val="FF00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79135" y="98463"/>
            <a:ext cx="4953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  </a:t>
            </a:r>
            <a:r>
              <a:rPr lang="bn-BD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শাপলা আমাদের জাতীয় ফল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1832" y="5483860"/>
            <a:ext cx="2133600" cy="9550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" pitchFamily="2" charset="0"/>
                <a:cs typeface="Nikosh" pitchFamily="2" charset="0"/>
              </a:rPr>
              <a:t>কাঠাল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895988"/>
              </p:ext>
            </p:extLst>
          </p:nvPr>
        </p:nvGraphicFramePr>
        <p:xfrm>
          <a:off x="3962400" y="5562600"/>
          <a:ext cx="1371600" cy="95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5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FF0000"/>
                          </a:solidFill>
                          <a:latin typeface="Nikosh" pitchFamily="2" charset="0"/>
                          <a:cs typeface="Nikosh" pitchFamily="2" charset="0"/>
                        </a:rPr>
                        <a:t>কা</a:t>
                      </a:r>
                      <a:endParaRPr lang="en-US" sz="4800" dirty="0">
                        <a:solidFill>
                          <a:srgbClr val="FF0000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44433"/>
              </p:ext>
            </p:extLst>
          </p:nvPr>
        </p:nvGraphicFramePr>
        <p:xfrm>
          <a:off x="5535168" y="5562600"/>
          <a:ext cx="137159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>
                          <a:latin typeface="Nikosh" pitchFamily="2" charset="0"/>
                          <a:cs typeface="Nikosh" pitchFamily="2" charset="0"/>
                        </a:rPr>
                        <a:t>ঠা</a:t>
                      </a:r>
                      <a:endParaRPr lang="en-US" sz="6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066749"/>
              </p:ext>
            </p:extLst>
          </p:nvPr>
        </p:nvGraphicFramePr>
        <p:xfrm>
          <a:off x="7144543" y="5547360"/>
          <a:ext cx="16002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>
                          <a:solidFill>
                            <a:srgbClr val="00B050"/>
                          </a:solidFill>
                          <a:latin typeface="Nikosh" pitchFamily="2" charset="0"/>
                          <a:cs typeface="Nikosh" pitchFamily="2" charset="0"/>
                        </a:rPr>
                        <a:t>ল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F363C63-A0B2-4A14-951C-03B3C88D0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6"/>
          <a:stretch/>
        </p:blipFill>
        <p:spPr>
          <a:xfrm>
            <a:off x="1244334" y="840762"/>
            <a:ext cx="5900209" cy="37218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8D453-65F2-4329-881C-F75B6D93C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78" y="1269590"/>
            <a:ext cx="7245722" cy="3581400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0BA955-11EF-4230-BB07-5576D1B7C88C}"/>
              </a:ext>
            </a:extLst>
          </p:cNvPr>
          <p:cNvSpPr txBox="1"/>
          <p:nvPr/>
        </p:nvSpPr>
        <p:spPr>
          <a:xfrm>
            <a:off x="1828800" y="270320"/>
            <a:ext cx="5486400" cy="769441"/>
          </a:xfrm>
          <a:prstGeom prst="rect">
            <a:avLst/>
          </a:prstGeom>
          <a:gradFill>
            <a:gsLst>
              <a:gs pos="0">
                <a:schemeClr val="accent5">
                  <a:tint val="54000"/>
                  <a:alpha val="100000"/>
                  <a:satMod val="105000"/>
                  <a:lumMod val="11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আমাদের জাতীয় </a:t>
            </a:r>
            <a:r>
              <a:rPr lang="en-US" sz="44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মা</a:t>
            </a:r>
            <a:r>
              <a:rPr lang="bn-BD" sz="44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ছ</a:t>
            </a:r>
            <a:endParaRPr lang="en-US" sz="4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09E14A47-514A-40A1-AB69-B411C1EC4517}"/>
              </a:ext>
            </a:extLst>
          </p:cNvPr>
          <p:cNvSpPr/>
          <p:nvPr/>
        </p:nvSpPr>
        <p:spPr>
          <a:xfrm>
            <a:off x="990600" y="5047021"/>
            <a:ext cx="2514600" cy="1104900"/>
          </a:xfrm>
          <a:prstGeom prst="snip2DiagRect">
            <a:avLst/>
          </a:prstGeom>
          <a:gradFill>
            <a:gsLst>
              <a:gs pos="0">
                <a:schemeClr val="accent5">
                  <a:tint val="54000"/>
                  <a:alpha val="100000"/>
                  <a:satMod val="105000"/>
                  <a:lumMod val="11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</a:rPr>
              <a:t>ইলিশ</a:t>
            </a:r>
            <a:endParaRPr lang="en-US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618AA8AC-1716-4C9F-9391-1EDB8011DED4}"/>
              </a:ext>
            </a:extLst>
          </p:cNvPr>
          <p:cNvSpPr/>
          <p:nvPr/>
        </p:nvSpPr>
        <p:spPr>
          <a:xfrm>
            <a:off x="3657600" y="5080820"/>
            <a:ext cx="4267200" cy="1104900"/>
          </a:xfrm>
          <a:prstGeom prst="snip2DiagRect">
            <a:avLst/>
          </a:prstGeom>
          <a:gradFill>
            <a:gsLst>
              <a:gs pos="0">
                <a:schemeClr val="accent5">
                  <a:tint val="54000"/>
                  <a:alpha val="100000"/>
                  <a:satMod val="105000"/>
                  <a:lumMod val="11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ই  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</a:rPr>
              <a:t>লি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  শ</a:t>
            </a:r>
          </a:p>
        </p:txBody>
      </p:sp>
    </p:spTree>
    <p:extLst>
      <p:ext uri="{BB962C8B-B14F-4D97-AF65-F5344CB8AC3E}">
        <p14:creationId xmlns:p14="http://schemas.microsoft.com/office/powerpoint/2010/main" val="216047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159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92" fill="hold">
                                          <p:stCondLst>
                                            <p:cond delay="1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9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6" decel="50000" autoRev="1" fill="hold">
                                          <p:stCondLst>
                                            <p:cond delay="1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76" fill="hold">
                                          <p:stCondLst>
                                            <p:cond delay="30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EE7C87-7F04-4387-AF85-04015EE0E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676400"/>
            <a:ext cx="6515100" cy="3505200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13F3B9-D7DC-46A9-8B21-C7A998F890DC}"/>
              </a:ext>
            </a:extLst>
          </p:cNvPr>
          <p:cNvSpPr txBox="1"/>
          <p:nvPr/>
        </p:nvSpPr>
        <p:spPr>
          <a:xfrm>
            <a:off x="971550" y="762000"/>
            <a:ext cx="7200900" cy="769441"/>
          </a:xfrm>
          <a:prstGeom prst="rect">
            <a:avLst/>
          </a:prstGeom>
          <a:gradFill>
            <a:gsLst>
              <a:gs pos="0">
                <a:schemeClr val="accent5">
                  <a:tint val="54000"/>
                  <a:alpha val="100000"/>
                  <a:satMod val="105000"/>
                  <a:lumMod val="110000"/>
                </a:schemeClr>
              </a:gs>
              <a:gs pos="100000">
                <a:srgbClr val="00B050"/>
              </a:gs>
            </a:gsLst>
          </a:gradFill>
          <a:ln w="7620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আমাদের জাতীয় </a:t>
            </a:r>
            <a:r>
              <a:rPr lang="en-US" sz="44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পশু</a:t>
            </a:r>
            <a:endParaRPr lang="en-US" sz="4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E7BCE401-7B96-44D3-A74F-E39C4DACF958}"/>
              </a:ext>
            </a:extLst>
          </p:cNvPr>
          <p:cNvSpPr/>
          <p:nvPr/>
        </p:nvSpPr>
        <p:spPr>
          <a:xfrm>
            <a:off x="1219200" y="5410200"/>
            <a:ext cx="2160639" cy="685800"/>
          </a:xfrm>
          <a:prstGeom prst="snip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বাঘ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1D29B09-F24B-42C1-8E53-42C026654549}"/>
              </a:ext>
            </a:extLst>
          </p:cNvPr>
          <p:cNvSpPr/>
          <p:nvPr/>
        </p:nvSpPr>
        <p:spPr>
          <a:xfrm>
            <a:off x="4343400" y="5410200"/>
            <a:ext cx="2160639" cy="685800"/>
          </a:xfrm>
          <a:prstGeom prst="snip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বা</a:t>
            </a:r>
            <a:r>
              <a:rPr lang="en-US" sz="4800" dirty="0">
                <a:solidFill>
                  <a:srgbClr val="FF0000"/>
                </a:solidFill>
              </a:rPr>
              <a:t>   ঘ</a:t>
            </a:r>
          </a:p>
        </p:txBody>
      </p:sp>
    </p:spTree>
    <p:extLst>
      <p:ext uri="{BB962C8B-B14F-4D97-AF65-F5344CB8AC3E}">
        <p14:creationId xmlns:p14="http://schemas.microsoft.com/office/powerpoint/2010/main" val="7174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10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24" fill="hold">
                                          <p:stCondLst>
                                            <p:cond delay="10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51" decel="50000" autoRev="1" fill="hold">
                                          <p:stCondLst>
                                            <p:cond delay="10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6" fill="hold">
                                          <p:stCondLst>
                                            <p:cond delay="19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400" y="609600"/>
            <a:ext cx="5648632" cy="1892710"/>
          </a:xfrm>
          <a:prstGeom prst="horizontalScroll">
            <a:avLst/>
          </a:prstGeom>
          <a:ln w="57150">
            <a:prstDash val="sysDot"/>
          </a:ln>
          <a:effectLst>
            <a:reflection blurRad="266700" stA="38000" endPos="65000" dir="5400000" sy="-100000" algn="bl" rotWithShape="0"/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" pitchFamily="2" charset="0"/>
                <a:cs typeface="Nikosh" pitchFamily="2" charset="0"/>
              </a:rPr>
              <a:t>বইয়ের সাথে সংযোগ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Screen-Shot-2016-06-10-at-01.13.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9510">
            <a:off x="5186903" y="1966429"/>
            <a:ext cx="2987501" cy="33011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  <a:bevelB w="114300" prst="artDeco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749</TotalTime>
  <Words>218</Words>
  <Application>Microsoft Office PowerPoint</Application>
  <PresentationFormat>On-screen Show (4:3)</PresentationFormat>
  <Paragraphs>55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Garamond</vt:lpstr>
      <vt:lpstr>Gill Sans MT</vt:lpstr>
      <vt:lpstr>Nikosh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user</cp:lastModifiedBy>
  <cp:revision>175</cp:revision>
  <dcterms:created xsi:type="dcterms:W3CDTF">2006-08-16T00:00:00Z</dcterms:created>
  <dcterms:modified xsi:type="dcterms:W3CDTF">2021-04-10T06:18:11Z</dcterms:modified>
</cp:coreProperties>
</file>