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9" r:id="rId1"/>
  </p:sldMasterIdLst>
  <p:sldIdLst>
    <p:sldId id="256" r:id="rId2"/>
    <p:sldId id="257" r:id="rId3"/>
    <p:sldId id="258" r:id="rId4"/>
    <p:sldId id="260" r:id="rId5"/>
    <p:sldId id="261" r:id="rId6"/>
    <p:sldId id="280" r:id="rId7"/>
    <p:sldId id="263" r:id="rId8"/>
    <p:sldId id="273" r:id="rId9"/>
    <p:sldId id="281" r:id="rId10"/>
    <p:sldId id="282" r:id="rId11"/>
    <p:sldId id="274" r:id="rId12"/>
    <p:sldId id="277" r:id="rId13"/>
    <p:sldId id="275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25" d="100"/>
          <a:sy n="25" d="100"/>
        </p:scale>
        <p:origin x="33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B59C-9E98-40A5-8AC2-2191FE16B0D0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E634-65EC-4BEB-8387-E7CEB7D93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B59C-9E98-40A5-8AC2-2191FE16B0D0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E634-65EC-4BEB-8387-E7CEB7D93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4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B59C-9E98-40A5-8AC2-2191FE16B0D0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E634-65EC-4BEB-8387-E7CEB7D93B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6893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B59C-9E98-40A5-8AC2-2191FE16B0D0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E634-65EC-4BEB-8387-E7CEB7D93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22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B59C-9E98-40A5-8AC2-2191FE16B0D0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E634-65EC-4BEB-8387-E7CEB7D93B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8266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B59C-9E98-40A5-8AC2-2191FE16B0D0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E634-65EC-4BEB-8387-E7CEB7D93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96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B59C-9E98-40A5-8AC2-2191FE16B0D0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E634-65EC-4BEB-8387-E7CEB7D93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25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B59C-9E98-40A5-8AC2-2191FE16B0D0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E634-65EC-4BEB-8387-E7CEB7D93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5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B59C-9E98-40A5-8AC2-2191FE16B0D0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E634-65EC-4BEB-8387-E7CEB7D93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5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B59C-9E98-40A5-8AC2-2191FE16B0D0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E634-65EC-4BEB-8387-E7CEB7D93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21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B59C-9E98-40A5-8AC2-2191FE16B0D0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E634-65EC-4BEB-8387-E7CEB7D93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65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B59C-9E98-40A5-8AC2-2191FE16B0D0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E634-65EC-4BEB-8387-E7CEB7D93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52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B59C-9E98-40A5-8AC2-2191FE16B0D0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E634-65EC-4BEB-8387-E7CEB7D93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9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B59C-9E98-40A5-8AC2-2191FE16B0D0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E634-65EC-4BEB-8387-E7CEB7D93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09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B59C-9E98-40A5-8AC2-2191FE16B0D0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E634-65EC-4BEB-8387-E7CEB7D93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B59C-9E98-40A5-8AC2-2191FE16B0D0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E634-65EC-4BEB-8387-E7CEB7D93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8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0B59C-9E98-40A5-8AC2-2191FE16B0D0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307E634-65EC-4BEB-8387-E7CEB7D93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19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  <p:sldLayoutId id="2147484041" r:id="rId12"/>
    <p:sldLayoutId id="2147484042" r:id="rId13"/>
    <p:sldLayoutId id="2147484043" r:id="rId14"/>
    <p:sldLayoutId id="2147484044" r:id="rId15"/>
    <p:sldLayoutId id="21474840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een-grass-background-with-sunshine_23-21475084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0" y="114300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স্বাগতম</a:t>
            </a:r>
            <a:endParaRPr lang="en-US" sz="9600" dirty="0">
              <a:solidFill>
                <a:srgbClr val="C0000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>
          <a:xfrm>
            <a:off x="800223" y="1946365"/>
            <a:ext cx="7676169" cy="5290457"/>
          </a:xfrm>
          <a:prstGeom prst="rightArrow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132615" y="3533502"/>
            <a:ext cx="2906784" cy="2116183"/>
          </a:xfrm>
          <a:custGeom>
            <a:avLst/>
            <a:gdLst>
              <a:gd name="connsiteX0" fmla="*/ 0 w 2906784"/>
              <a:gd name="connsiteY0" fmla="*/ 364074 h 2184400"/>
              <a:gd name="connsiteX1" fmla="*/ 364074 w 2906784"/>
              <a:gd name="connsiteY1" fmla="*/ 0 h 2184400"/>
              <a:gd name="connsiteX2" fmla="*/ 2542710 w 2906784"/>
              <a:gd name="connsiteY2" fmla="*/ 0 h 2184400"/>
              <a:gd name="connsiteX3" fmla="*/ 2906784 w 2906784"/>
              <a:gd name="connsiteY3" fmla="*/ 364074 h 2184400"/>
              <a:gd name="connsiteX4" fmla="*/ 2906784 w 2906784"/>
              <a:gd name="connsiteY4" fmla="*/ 1820326 h 2184400"/>
              <a:gd name="connsiteX5" fmla="*/ 2542710 w 2906784"/>
              <a:gd name="connsiteY5" fmla="*/ 2184400 h 2184400"/>
              <a:gd name="connsiteX6" fmla="*/ 364074 w 2906784"/>
              <a:gd name="connsiteY6" fmla="*/ 2184400 h 2184400"/>
              <a:gd name="connsiteX7" fmla="*/ 0 w 2906784"/>
              <a:gd name="connsiteY7" fmla="*/ 1820326 h 2184400"/>
              <a:gd name="connsiteX8" fmla="*/ 0 w 2906784"/>
              <a:gd name="connsiteY8" fmla="*/ 364074 h 218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6784" h="2184400">
                <a:moveTo>
                  <a:pt x="0" y="364074"/>
                </a:moveTo>
                <a:cubicBezTo>
                  <a:pt x="0" y="163001"/>
                  <a:pt x="163001" y="0"/>
                  <a:pt x="364074" y="0"/>
                </a:cubicBezTo>
                <a:lnTo>
                  <a:pt x="2542710" y="0"/>
                </a:lnTo>
                <a:cubicBezTo>
                  <a:pt x="2743783" y="0"/>
                  <a:pt x="2906784" y="163001"/>
                  <a:pt x="2906784" y="364074"/>
                </a:cubicBezTo>
                <a:lnTo>
                  <a:pt x="2906784" y="1820326"/>
                </a:lnTo>
                <a:cubicBezTo>
                  <a:pt x="2906784" y="2021399"/>
                  <a:pt x="2743783" y="2184400"/>
                  <a:pt x="2542710" y="2184400"/>
                </a:cubicBezTo>
                <a:lnTo>
                  <a:pt x="364074" y="2184400"/>
                </a:lnTo>
                <a:cubicBezTo>
                  <a:pt x="163001" y="2184400"/>
                  <a:pt x="0" y="2021399"/>
                  <a:pt x="0" y="1820326"/>
                </a:cubicBezTo>
                <a:lnTo>
                  <a:pt x="0" y="364074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7604" tIns="247604" rIns="247604" bIns="247604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700" kern="1200" dirty="0" err="1" smtClean="0"/>
              <a:t>লেনদেন</a:t>
            </a:r>
            <a:endParaRPr lang="en-US" sz="3700" kern="1200" dirty="0"/>
          </a:p>
        </p:txBody>
      </p:sp>
      <p:sp>
        <p:nvSpPr>
          <p:cNvPr id="9" name="Freeform 8"/>
          <p:cNvSpPr/>
          <p:nvPr/>
        </p:nvSpPr>
        <p:spPr>
          <a:xfrm>
            <a:off x="3184915" y="3533502"/>
            <a:ext cx="2906784" cy="2116183"/>
          </a:xfrm>
          <a:custGeom>
            <a:avLst/>
            <a:gdLst>
              <a:gd name="connsiteX0" fmla="*/ 0 w 2906784"/>
              <a:gd name="connsiteY0" fmla="*/ 364074 h 2184400"/>
              <a:gd name="connsiteX1" fmla="*/ 364074 w 2906784"/>
              <a:gd name="connsiteY1" fmla="*/ 0 h 2184400"/>
              <a:gd name="connsiteX2" fmla="*/ 2542710 w 2906784"/>
              <a:gd name="connsiteY2" fmla="*/ 0 h 2184400"/>
              <a:gd name="connsiteX3" fmla="*/ 2906784 w 2906784"/>
              <a:gd name="connsiteY3" fmla="*/ 364074 h 2184400"/>
              <a:gd name="connsiteX4" fmla="*/ 2906784 w 2906784"/>
              <a:gd name="connsiteY4" fmla="*/ 1820326 h 2184400"/>
              <a:gd name="connsiteX5" fmla="*/ 2542710 w 2906784"/>
              <a:gd name="connsiteY5" fmla="*/ 2184400 h 2184400"/>
              <a:gd name="connsiteX6" fmla="*/ 364074 w 2906784"/>
              <a:gd name="connsiteY6" fmla="*/ 2184400 h 2184400"/>
              <a:gd name="connsiteX7" fmla="*/ 0 w 2906784"/>
              <a:gd name="connsiteY7" fmla="*/ 1820326 h 2184400"/>
              <a:gd name="connsiteX8" fmla="*/ 0 w 2906784"/>
              <a:gd name="connsiteY8" fmla="*/ 364074 h 218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6784" h="2184400">
                <a:moveTo>
                  <a:pt x="0" y="364074"/>
                </a:moveTo>
                <a:cubicBezTo>
                  <a:pt x="0" y="163001"/>
                  <a:pt x="163001" y="0"/>
                  <a:pt x="364074" y="0"/>
                </a:cubicBezTo>
                <a:lnTo>
                  <a:pt x="2542710" y="0"/>
                </a:lnTo>
                <a:cubicBezTo>
                  <a:pt x="2743783" y="0"/>
                  <a:pt x="2906784" y="163001"/>
                  <a:pt x="2906784" y="364074"/>
                </a:cubicBezTo>
                <a:lnTo>
                  <a:pt x="2906784" y="1820326"/>
                </a:lnTo>
                <a:cubicBezTo>
                  <a:pt x="2906784" y="2021399"/>
                  <a:pt x="2743783" y="2184400"/>
                  <a:pt x="2542710" y="2184400"/>
                </a:cubicBezTo>
                <a:lnTo>
                  <a:pt x="364074" y="2184400"/>
                </a:lnTo>
                <a:cubicBezTo>
                  <a:pt x="163001" y="2184400"/>
                  <a:pt x="0" y="2021399"/>
                  <a:pt x="0" y="1820326"/>
                </a:cubicBezTo>
                <a:lnTo>
                  <a:pt x="0" y="36407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7604" tIns="247604" rIns="247604" bIns="247604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s-IN" sz="3700" b="0" i="0" kern="1200" dirty="0" smtClean="0"/>
              <a:t>পরিমাণগত বা নীট পরিবর্তন</a:t>
            </a:r>
            <a:endParaRPr lang="en-US" sz="3700" kern="1200" dirty="0"/>
          </a:p>
        </p:txBody>
      </p:sp>
      <p:sp>
        <p:nvSpPr>
          <p:cNvPr id="10" name="Freeform 9"/>
          <p:cNvSpPr/>
          <p:nvPr/>
        </p:nvSpPr>
        <p:spPr>
          <a:xfrm>
            <a:off x="6237216" y="3533502"/>
            <a:ext cx="2906784" cy="2116183"/>
          </a:xfrm>
          <a:custGeom>
            <a:avLst/>
            <a:gdLst>
              <a:gd name="connsiteX0" fmla="*/ 0 w 2906784"/>
              <a:gd name="connsiteY0" fmla="*/ 364074 h 2184400"/>
              <a:gd name="connsiteX1" fmla="*/ 364074 w 2906784"/>
              <a:gd name="connsiteY1" fmla="*/ 0 h 2184400"/>
              <a:gd name="connsiteX2" fmla="*/ 2542710 w 2906784"/>
              <a:gd name="connsiteY2" fmla="*/ 0 h 2184400"/>
              <a:gd name="connsiteX3" fmla="*/ 2906784 w 2906784"/>
              <a:gd name="connsiteY3" fmla="*/ 364074 h 2184400"/>
              <a:gd name="connsiteX4" fmla="*/ 2906784 w 2906784"/>
              <a:gd name="connsiteY4" fmla="*/ 1820326 h 2184400"/>
              <a:gd name="connsiteX5" fmla="*/ 2542710 w 2906784"/>
              <a:gd name="connsiteY5" fmla="*/ 2184400 h 2184400"/>
              <a:gd name="connsiteX6" fmla="*/ 364074 w 2906784"/>
              <a:gd name="connsiteY6" fmla="*/ 2184400 h 2184400"/>
              <a:gd name="connsiteX7" fmla="*/ 0 w 2906784"/>
              <a:gd name="connsiteY7" fmla="*/ 1820326 h 2184400"/>
              <a:gd name="connsiteX8" fmla="*/ 0 w 2906784"/>
              <a:gd name="connsiteY8" fmla="*/ 364074 h 218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6784" h="2184400">
                <a:moveTo>
                  <a:pt x="0" y="364074"/>
                </a:moveTo>
                <a:cubicBezTo>
                  <a:pt x="0" y="163001"/>
                  <a:pt x="163001" y="0"/>
                  <a:pt x="364074" y="0"/>
                </a:cubicBezTo>
                <a:lnTo>
                  <a:pt x="2542710" y="0"/>
                </a:lnTo>
                <a:cubicBezTo>
                  <a:pt x="2743783" y="0"/>
                  <a:pt x="2906784" y="163001"/>
                  <a:pt x="2906784" y="364074"/>
                </a:cubicBezTo>
                <a:lnTo>
                  <a:pt x="2906784" y="1820326"/>
                </a:lnTo>
                <a:cubicBezTo>
                  <a:pt x="2906784" y="2021399"/>
                  <a:pt x="2743783" y="2184400"/>
                  <a:pt x="2542710" y="2184400"/>
                </a:cubicBezTo>
                <a:lnTo>
                  <a:pt x="364074" y="2184400"/>
                </a:lnTo>
                <a:cubicBezTo>
                  <a:pt x="163001" y="2184400"/>
                  <a:pt x="0" y="2021399"/>
                  <a:pt x="0" y="1820326"/>
                </a:cubicBezTo>
                <a:lnTo>
                  <a:pt x="0" y="364074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7604" tIns="247604" rIns="247604" bIns="247604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s-IN" sz="3700" b="0" i="0" kern="1200" dirty="0" smtClean="0"/>
              <a:t>গুণগত বা কাঠামোগত পরিবর্তন</a:t>
            </a:r>
            <a:endParaRPr lang="en-US" sz="3700" kern="1200" dirty="0"/>
          </a:p>
        </p:txBody>
      </p:sp>
      <p:sp>
        <p:nvSpPr>
          <p:cNvPr id="5" name="Oval 4"/>
          <p:cNvSpPr/>
          <p:nvPr/>
        </p:nvSpPr>
        <p:spPr>
          <a:xfrm>
            <a:off x="2" y="90714"/>
            <a:ext cx="9143998" cy="130628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হিসাব</a:t>
            </a:r>
            <a:r>
              <a:rPr lang="en-US" sz="4400" dirty="0" smtClean="0"/>
              <a:t> </a:t>
            </a:r>
            <a:r>
              <a:rPr lang="en-US" sz="4400" dirty="0" err="1" smtClean="0"/>
              <a:t>সমীকরণের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প্রভাব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4180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9" grpId="0" animBg="1"/>
      <p:bldP spid="10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81000"/>
            <a:ext cx="3195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bn-BD" sz="5400" b="1" u="sng" cap="none" spc="0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একক কাজ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905000"/>
            <a:ext cx="7086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Kalpurush" pitchFamily="2" charset="0"/>
                <a:cs typeface="Kalpurush" pitchFamily="2" charset="0"/>
              </a:rPr>
              <a:t>সম্পত্তি, দায় এবং মালিকানাসত্ত্বের ২ টি করে উপাদানের নাম লিখ।</a:t>
            </a:r>
          </a:p>
          <a:p>
            <a:endParaRPr lang="bn-BD" sz="4400" dirty="0" smtClean="0">
              <a:latin typeface="Kalpurush" pitchFamily="2" charset="0"/>
              <a:cs typeface="Kalpurush" pitchFamily="2" charset="0"/>
            </a:endParaRPr>
          </a:p>
          <a:p>
            <a:r>
              <a:rPr lang="bn-BD" sz="4400" dirty="0" smtClean="0">
                <a:latin typeface="Kalpurush" pitchFamily="2" charset="0"/>
                <a:cs typeface="Kalpurush" pitchFamily="2" charset="0"/>
              </a:rPr>
              <a:t>                     সময় ৩ মিনিট </a:t>
            </a:r>
            <a:endParaRPr lang="en-US" sz="44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2414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b="1" u="sng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জোড়ায় কাজ </a:t>
            </a:r>
            <a:endParaRPr lang="en-US" sz="3600" b="1" u="sng" dirty="0">
              <a:solidFill>
                <a:srgbClr val="00206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8466" y="2133600"/>
            <a:ext cx="86707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Kalpurush" pitchFamily="2" charset="0"/>
                <a:cs typeface="Kalpurush" pitchFamily="2" charset="0"/>
              </a:rPr>
              <a:t>হিসাব সমীকরণকে নিজের ভাষায় সংজ্ঞায়িত কর।</a:t>
            </a:r>
            <a:endParaRPr lang="en-US" sz="54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648200"/>
            <a:ext cx="2066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Kalpurush" pitchFamily="2" charset="0"/>
                <a:cs typeface="Kalpurush" pitchFamily="2" charset="0"/>
              </a:rPr>
              <a:t>সময় ২ মিনিট </a:t>
            </a:r>
            <a:endParaRPr lang="en-US" sz="2800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1828800"/>
            <a:ext cx="75438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54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Kalpurush" pitchFamily="2" charset="0"/>
                <a:cs typeface="Kalpurush" pitchFamily="2" charset="0"/>
              </a:rPr>
              <a:t>উপাদান বিশ্লেষণপূর্বক হিসাব সমীকরণের বর্ধিত রূপ লিখন ও সমতা প্রমাণ</a:t>
            </a:r>
            <a:endParaRPr lang="en-US" sz="5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85800"/>
            <a:ext cx="2930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3333CC"/>
                </a:solidFill>
                <a:latin typeface="Kalpurush" pitchFamily="2" charset="0"/>
                <a:cs typeface="Kalpurush" pitchFamily="2" charset="0"/>
              </a:rPr>
              <a:t>দলীয় কাজ</a:t>
            </a:r>
            <a:r>
              <a:rPr lang="en-US" sz="3600" b="1" dirty="0">
                <a:solidFill>
                  <a:srgbClr val="3333CC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600" b="1" dirty="0" smtClean="0">
                <a:solidFill>
                  <a:srgbClr val="3333CC"/>
                </a:solidFill>
                <a:latin typeface="Kalpurush" pitchFamily="2" charset="0"/>
                <a:cs typeface="Kalpurush" pitchFamily="2" charset="0"/>
              </a:rPr>
              <a:t>:</a:t>
            </a:r>
            <a:r>
              <a:rPr lang="bn-BD" sz="3600" b="1" dirty="0" smtClean="0">
                <a:solidFill>
                  <a:srgbClr val="3333CC"/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en-US" sz="3600" b="1" dirty="0">
              <a:solidFill>
                <a:srgbClr val="3333CC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60198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/>
              <a:t>সময় ৫ মিনিট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ite-wood-texture-background-design_1022-75.jpg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0" y="0"/>
            <a:ext cx="9144000" cy="668302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0" y="2971800"/>
            <a:ext cx="348044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7200" b="1" dirty="0" smtClean="0">
                <a:ln w="11430"/>
                <a:solidFill>
                  <a:srgbClr val="CC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ধন্যবাদ </a:t>
            </a:r>
            <a:endParaRPr lang="en-US" sz="7200" b="1" cap="none" spc="0" dirty="0">
              <a:ln w="11430"/>
              <a:solidFill>
                <a:srgbClr val="CC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6" y="67735"/>
            <a:ext cx="9064977" cy="661528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609600"/>
            <a:ext cx="56388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Kalpurush" pitchFamily="2" charset="0"/>
                <a:cs typeface="Kalpurush" pitchFamily="2" charset="0"/>
              </a:rPr>
              <a:t>    </a:t>
            </a:r>
            <a:r>
              <a:rPr lang="bn-BD" sz="4800" b="1" u="sng" dirty="0" smtClean="0">
                <a:latin typeface="Kalpurush" pitchFamily="2" charset="0"/>
                <a:cs typeface="Kalpurush" pitchFamily="2" charset="0"/>
              </a:rPr>
              <a:t>শিক্ষক পরিচিতি</a:t>
            </a:r>
            <a:endParaRPr lang="en-US" sz="4800" b="1" u="sng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676400"/>
            <a:ext cx="79248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শিবু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কুমার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</a:t>
            </a:r>
            <a:r>
              <a:rPr lang="en-US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রায়</a:t>
            </a:r>
            <a:r>
              <a:rPr lang="bn-BD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, </a:t>
            </a:r>
            <a:endParaRPr lang="en-US" sz="48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প্রভাষক</a:t>
            </a:r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; </a:t>
            </a:r>
            <a:r>
              <a:rPr lang="bn-BD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হিসাববিজ্ঞান</a:t>
            </a:r>
            <a:endParaRPr lang="en-US" sz="48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  <a:p>
            <a:pPr algn="ctr"/>
            <a:r>
              <a:rPr lang="en-US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বিবিয়ানা</a:t>
            </a:r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 </a:t>
            </a:r>
            <a:r>
              <a:rPr lang="en-US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মডেল</a:t>
            </a:r>
            <a:r>
              <a:rPr lang="bn-BD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কলেজ,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6172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u="sng" dirty="0" smtClean="0">
                <a:solidFill>
                  <a:srgbClr val="00B0F0"/>
                </a:solidFill>
                <a:latin typeface="Kalpurush" pitchFamily="2" charset="0"/>
                <a:cs typeface="Kalpurush" pitchFamily="2" charset="0"/>
              </a:rPr>
              <a:t>পাঠ পরিচিতি</a:t>
            </a:r>
          </a:p>
          <a:p>
            <a:r>
              <a:rPr lang="bn-BD" sz="5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শ্রেণিঃ একাদশ</a:t>
            </a:r>
          </a:p>
          <a:p>
            <a:r>
              <a:rPr lang="bn-BD" sz="5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বিষয়ঃ হিসাববিজ্ঞান</a:t>
            </a:r>
          </a:p>
          <a:p>
            <a:r>
              <a:rPr lang="bn-BD" sz="5400" dirty="0" smtClean="0">
                <a:solidFill>
                  <a:srgbClr val="002060"/>
                </a:solidFill>
                <a:latin typeface="Kalpurush" pitchFamily="2" charset="0"/>
                <a:cs typeface="Kalpurush" pitchFamily="2" charset="0"/>
              </a:rPr>
              <a:t>অধ্যায়ঃ দ্বিতীয়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524000"/>
            <a:ext cx="7086600" cy="22775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Kalpurush" pitchFamily="2" charset="0"/>
                <a:cs typeface="Kalpurush" pitchFamily="2" charset="0"/>
              </a:rPr>
              <a:t>আজকের পাঠ</a:t>
            </a:r>
          </a:p>
          <a:p>
            <a:endParaRPr lang="bn-BD" dirty="0" smtClean="0">
              <a:latin typeface="Kalpurush" pitchFamily="2" charset="0"/>
              <a:cs typeface="Kalpurush" pitchFamily="2" charset="0"/>
            </a:endParaRPr>
          </a:p>
          <a:p>
            <a:r>
              <a:rPr lang="bn-BD" sz="8000" dirty="0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হিসাব সমীকরণ</a:t>
            </a:r>
            <a:endParaRPr lang="en-US" sz="8000" dirty="0">
              <a:solidFill>
                <a:srgbClr val="C0000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261802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শিখন ফল</a:t>
            </a:r>
            <a:endParaRPr lang="en-US" sz="5400" b="1" u="sng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676400"/>
            <a:ext cx="8458200" cy="440120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4000" b="1" dirty="0" smtClean="0">
                <a:ln w="50800"/>
                <a:solidFill>
                  <a:schemeClr val="tx2"/>
                </a:solidFill>
                <a:latin typeface="Kalpurush" pitchFamily="2" charset="0"/>
                <a:cs typeface="Kalpurush" pitchFamily="2" charset="0"/>
              </a:rPr>
              <a:t>●</a:t>
            </a:r>
            <a:r>
              <a:rPr lang="bn-BD" sz="4000" b="1" dirty="0" smtClean="0">
                <a:ln w="50800"/>
                <a:solidFill>
                  <a:schemeClr val="tx2"/>
                </a:solidFill>
                <a:latin typeface="Kalpurush" pitchFamily="2" charset="0"/>
                <a:cs typeface="Kalpurush" pitchFamily="2" charset="0"/>
              </a:rPr>
              <a:t>হিসাব সমীকরণ সংজ্ঞায়িত করতে পারবে।</a:t>
            </a:r>
          </a:p>
          <a:p>
            <a:r>
              <a:rPr lang="en-US" sz="4000" b="1" dirty="0" smtClean="0">
                <a:ln w="50800"/>
                <a:solidFill>
                  <a:schemeClr val="tx2"/>
                </a:solidFill>
                <a:latin typeface="Kalpurush" pitchFamily="2" charset="0"/>
                <a:cs typeface="Kalpurush" pitchFamily="2" charset="0"/>
              </a:rPr>
              <a:t>●</a:t>
            </a:r>
            <a:r>
              <a:rPr lang="bn-BD" sz="4000" b="1" dirty="0" smtClean="0">
                <a:ln w="50800"/>
                <a:solidFill>
                  <a:schemeClr val="tx2"/>
                </a:solidFill>
                <a:latin typeface="Kalpurush" pitchFamily="2" charset="0"/>
                <a:cs typeface="Kalpurush" pitchFamily="2" charset="0"/>
              </a:rPr>
              <a:t>হিসাব সমীকরণের উপাদানগুলো সম্পর্কে জানতে পারবে।</a:t>
            </a:r>
          </a:p>
          <a:p>
            <a:r>
              <a:rPr lang="en-US" sz="4000" b="1" dirty="0" smtClean="0">
                <a:ln w="50800"/>
                <a:solidFill>
                  <a:schemeClr val="tx2"/>
                </a:solidFill>
                <a:latin typeface="Kalpurush" pitchFamily="2" charset="0"/>
                <a:cs typeface="Kalpurush" pitchFamily="2" charset="0"/>
              </a:rPr>
              <a:t>●</a:t>
            </a:r>
            <a:r>
              <a:rPr lang="bn-BD" sz="4000" b="1" dirty="0" smtClean="0">
                <a:ln w="50800"/>
                <a:solidFill>
                  <a:schemeClr val="tx2"/>
                </a:solidFill>
                <a:latin typeface="Kalpurush" pitchFamily="2" charset="0"/>
                <a:cs typeface="Kalpurush" pitchFamily="2" charset="0"/>
              </a:rPr>
              <a:t>হিসাব সমীকরণের উপাদানগুলো</a:t>
            </a:r>
            <a:r>
              <a:rPr lang="en-US" sz="4000" b="1" dirty="0" smtClean="0">
                <a:ln w="50800"/>
                <a:solidFill>
                  <a:schemeClr val="tx2"/>
                </a:solidFill>
                <a:latin typeface="Kalpurush" pitchFamily="2" charset="0"/>
                <a:cs typeface="Kalpurush" pitchFamily="2" charset="0"/>
              </a:rPr>
              <a:t>র </a:t>
            </a:r>
            <a:r>
              <a:rPr lang="en-US" sz="4000" b="1" dirty="0" err="1" smtClean="0">
                <a:ln w="50800"/>
                <a:solidFill>
                  <a:schemeClr val="tx2"/>
                </a:solidFill>
                <a:latin typeface="Kalpurush" pitchFamily="2" charset="0"/>
                <a:cs typeface="Kalpurush" pitchFamily="2" charset="0"/>
              </a:rPr>
              <a:t>প্রভাব</a:t>
            </a:r>
            <a:r>
              <a:rPr lang="bn-BD" sz="4000" b="1" dirty="0" smtClean="0">
                <a:ln w="50800"/>
                <a:solidFill>
                  <a:schemeClr val="tx2"/>
                </a:solidFill>
                <a:latin typeface="Kalpurush" pitchFamily="2" charset="0"/>
                <a:cs typeface="Kalpurush" pitchFamily="2" charset="0"/>
              </a:rPr>
              <a:t> বিশ্লেষণ করতে পারবে।</a:t>
            </a:r>
          </a:p>
          <a:p>
            <a:pPr algn="ctr"/>
            <a:endParaRPr lang="en-US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77778E-7 -1.85185E-6 L -2.77778E-7 -0.07222 " pathEditMode="relative" rAng="0" ptsTypes="AA">
                                      <p:cBhvr>
                                        <p:cTn id="2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3999" cy="2338251"/>
          </a:xfrm>
        </p:spPr>
        <p:txBody>
          <a:bodyPr>
            <a:normAutofit/>
          </a:bodyPr>
          <a:lstStyle/>
          <a:p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হিসাব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সমীকরণঃ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cÖwZôv‡bi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cwigvY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Bnvi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gvwjKvbv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¯^Z¡ I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ewn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`©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v‡qi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mgvb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†h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mgxKi‡Yi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mgZv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nq,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wnmveweÁv‡b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Ò†gŠwjK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mgxKiYÓ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mgxKiYwUi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K_v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cÖwZôv‡bi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m¤úwËi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cwigvY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H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mKj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m¤úwËi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Ici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c‡ÿi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vwe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Z¡vwaKv‡ii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সমান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হবে</a:t>
            </a:r>
            <a:r>
              <a:rPr lang="en-US" sz="2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।</a:t>
            </a:r>
            <a:endParaRPr lang="en-US" sz="2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19" y="2481943"/>
            <a:ext cx="7084423" cy="4376057"/>
          </a:xfrm>
        </p:spPr>
      </p:pic>
    </p:spTree>
    <p:extLst>
      <p:ext uri="{BB962C8B-B14F-4D97-AF65-F5344CB8AC3E}">
        <p14:creationId xmlns:p14="http://schemas.microsoft.com/office/powerpoint/2010/main" val="136846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sh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90800"/>
            <a:ext cx="3333750" cy="2857500"/>
          </a:xfrm>
          <a:prstGeom prst="rect">
            <a:avLst/>
          </a:prstGeom>
        </p:spPr>
      </p:pic>
      <p:pic>
        <p:nvPicPr>
          <p:cNvPr id="3" name="Picture 2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2667000"/>
            <a:ext cx="5343525" cy="29810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4600" y="609600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u="sng" dirty="0" smtClean="0">
                <a:latin typeface="Kalpurush" pitchFamily="2" charset="0"/>
                <a:cs typeface="Kalpurush" pitchFamily="2" charset="0"/>
              </a:rPr>
              <a:t>সম্পত্তি (</a:t>
            </a:r>
            <a:r>
              <a:rPr lang="en-US" sz="4800" u="sng" dirty="0" smtClean="0">
                <a:latin typeface="Kalpurush" pitchFamily="2" charset="0"/>
                <a:cs typeface="Kalpurush" pitchFamily="2" charset="0"/>
              </a:rPr>
              <a:t>Asset)</a:t>
            </a:r>
            <a:endParaRPr lang="en-US" sz="4800" u="sng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352800"/>
            <a:ext cx="3505200" cy="3067050"/>
          </a:xfrm>
          <a:prstGeom prst="rect">
            <a:avLst/>
          </a:prstGeom>
        </p:spPr>
      </p:pic>
      <p:pic>
        <p:nvPicPr>
          <p:cNvPr id="3" name="Picture 2" descr="download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228600"/>
            <a:ext cx="2000250" cy="2286000"/>
          </a:xfrm>
          <a:prstGeom prst="rect">
            <a:avLst/>
          </a:prstGeom>
        </p:spPr>
      </p:pic>
      <p:pic>
        <p:nvPicPr>
          <p:cNvPr id="4" name="Picture 3" descr="download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3810000"/>
            <a:ext cx="3124200" cy="26035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57200" y="339634"/>
            <a:ext cx="2090057" cy="158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দায়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2412"/>
            <a:ext cx="9143999" cy="5525588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0" y="0"/>
            <a:ext cx="9144000" cy="122790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সমীকরণের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বর্ধিত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রুপসহ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59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213</TotalTime>
  <Words>190</Words>
  <Application>Microsoft Office PowerPoint</Application>
  <PresentationFormat>On-screen Show (4:3)</PresentationFormat>
  <Paragraphs>35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Kalpurush</vt:lpstr>
      <vt:lpstr>NikoshBAN</vt:lpstr>
      <vt:lpstr>SutonnyMJ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হিসাব সমীকরণঃ †Kv‡bv cÖwZôv‡bi †gvU m¤ú‡`i cwigvY Bnvi gvwjKvbv ¯^Z¡ I ewn`©v‡qi mgvb n‡e| †h mgxKi‡Yi gva¨‡g G mgZv cÖKvk Kiv nq, Zv‡K wnmveweÁv‡b Ò†gŠwjK wnmve mgxKiYÓ e‡j| mgxKiYwUi g~j K_v n‡jv GKwU cÖwZôv‡bi †gvU m¤úwËi cwigvY H mKj m¤úwËi Ici wewfbœ c‡ÿi `vwe ev †gvU ¯^Z¡vwaKv‡ii সমান হবে।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Rasel</cp:lastModifiedBy>
  <cp:revision>28</cp:revision>
  <dcterms:modified xsi:type="dcterms:W3CDTF">2020-12-29T06:14:32Z</dcterms:modified>
</cp:coreProperties>
</file>