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7" r:id="rId12"/>
    <p:sldId id="269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004250-5DFF-40E0-85BF-A9C6F5508378}" type="datetimeFigureOut">
              <a:rPr lang="en-US" smtClean="0"/>
              <a:t>03/28/21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045B91-96F7-4AA1-ABB0-1D6B25A2A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3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004250-5DFF-40E0-85BF-A9C6F5508378}" type="datetimeFigureOut">
              <a:rPr lang="en-US" smtClean="0"/>
              <a:t>03/28/21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045B91-96F7-4AA1-ABB0-1D6B25A2A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0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004250-5DFF-40E0-85BF-A9C6F5508378}" type="datetimeFigureOut">
              <a:rPr lang="en-US" smtClean="0"/>
              <a:t>03/28/21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045B91-96F7-4AA1-ABB0-1D6B25A2A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9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004250-5DFF-40E0-85BF-A9C6F5508378}" type="datetimeFigureOut">
              <a:rPr lang="en-US" smtClean="0"/>
              <a:t>03/28/21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045B91-96F7-4AA1-ABB0-1D6B25A2A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8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004250-5DFF-40E0-85BF-A9C6F5508378}" type="datetimeFigureOut">
              <a:rPr lang="en-US" smtClean="0"/>
              <a:t>03/28/21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045B91-96F7-4AA1-ABB0-1D6B25A2A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6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004250-5DFF-40E0-85BF-A9C6F5508378}" type="datetimeFigureOut">
              <a:rPr lang="en-US" smtClean="0"/>
              <a:t>03/28/21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045B91-96F7-4AA1-ABB0-1D6B25A2A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8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004250-5DFF-40E0-85BF-A9C6F5508378}" type="datetimeFigureOut">
              <a:rPr lang="en-US" smtClean="0"/>
              <a:t>03/28/21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045B91-96F7-4AA1-ABB0-1D6B25A2A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004250-5DFF-40E0-85BF-A9C6F5508378}" type="datetimeFigureOut">
              <a:rPr lang="en-US" smtClean="0"/>
              <a:t>03/28/21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045B91-96F7-4AA1-ABB0-1D6B25A2A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4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004250-5DFF-40E0-85BF-A9C6F5508378}" type="datetimeFigureOut">
              <a:rPr lang="en-US" smtClean="0"/>
              <a:t>03/28/21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045B91-96F7-4AA1-ABB0-1D6B25A2A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5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004250-5DFF-40E0-85BF-A9C6F5508378}" type="datetimeFigureOut">
              <a:rPr lang="en-US" smtClean="0"/>
              <a:t>03/28/21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045B91-96F7-4AA1-ABB0-1D6B25A2A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61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004250-5DFF-40E0-85BF-A9C6F5508378}" type="datetimeFigureOut">
              <a:rPr lang="en-US" smtClean="0"/>
              <a:t>03/28/21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045B91-96F7-4AA1-ABB0-1D6B25A2A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7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6513340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1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সামছুল</a:t>
            </a:r>
            <a:r>
              <a:rPr lang="en-US" sz="18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r>
              <a:rPr lang="en-US" sz="18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800" b="1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18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18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1800" b="1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18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1800" b="1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দেওকলস</a:t>
            </a:r>
            <a:r>
              <a:rPr lang="en-US" sz="18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দ্বি-পাক্ষিক</a:t>
            </a:r>
            <a:r>
              <a:rPr lang="en-US" sz="18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18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18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1800" b="1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18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800" b="1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বিশ্বনাথ</a:t>
            </a:r>
            <a:r>
              <a:rPr lang="en-US" sz="18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800" b="1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সিলেট</a:t>
            </a:r>
            <a:r>
              <a:rPr lang="en-US" sz="18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০১৬৭২০৬১৫২৫, </a:t>
            </a:r>
            <a:r>
              <a:rPr lang="en-US" sz="1800" b="1" baseline="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  <a:cs typeface="NikoshBAN" panose="02000000000000000000" pitchFamily="2" charset="0"/>
              </a:rPr>
              <a:t>msamsul001@gmail.com</a:t>
            </a:r>
            <a:endParaRPr lang="en-US" sz="1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79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12" Type="http://schemas.openxmlformats.org/officeDocument/2006/relationships/image" Target="../media/image14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pn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7977" y="2054225"/>
            <a:ext cx="5655715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3900" dirty="0" err="1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23900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4793" y="946230"/>
            <a:ext cx="56060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প্রিয়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endParaRPr lang="en-US" sz="5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59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0834" y="154771"/>
            <a:ext cx="71673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বর্তমানে</a:t>
            </a:r>
            <a:r>
              <a:rPr lang="en-US" altLang="en-US" sz="36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altLang="en-US" sz="36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altLang="en-US" sz="36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সাইটের</a:t>
            </a:r>
            <a:r>
              <a:rPr lang="en-US" altLang="en-US" sz="36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প্রভাবসমূহ</a:t>
            </a:r>
            <a:r>
              <a:rPr lang="en-US" altLang="en-US" sz="36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164208" y="1121788"/>
            <a:ext cx="107340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সাইট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স্বল্প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সময়ে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স্বল্প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খরচে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যোগাযোগের</a:t>
            </a:r>
            <a:endParaRPr lang="en-US" sz="3600" b="1" dirty="0" smtClean="0">
              <a:ln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মাধ্যম</a:t>
            </a:r>
            <a:endParaRPr lang="en-US" sz="3600" b="1" dirty="0" smtClean="0">
              <a:ln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4208" y="2279536"/>
            <a:ext cx="104054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sz="3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b="1" dirty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600" b="1" dirty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সাইট</a:t>
            </a:r>
            <a:r>
              <a:rPr lang="en-US" sz="3600" b="1" dirty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ব্যবসা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বানিজ্যের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হাতিয়ার</a:t>
            </a:r>
            <a:endParaRPr lang="en-US" sz="3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398" y="2975620"/>
            <a:ext cx="108414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sz="3600" b="1" dirty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b="1" dirty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600" b="1" dirty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সাইট</a:t>
            </a:r>
            <a:r>
              <a:rPr lang="en-US" sz="3600" b="1" dirty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বিস্তারের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উল্যেখযোগ্য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প্লাটফর্ম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4208" y="3656726"/>
            <a:ext cx="1100333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sz="3600" b="1" dirty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b="1" dirty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600" b="1" dirty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সাইট</a:t>
            </a:r>
            <a:r>
              <a:rPr lang="en-US" sz="3600" b="1" dirty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সুপ্ত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প্রতিভা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বিকাশের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4208" y="4337832"/>
            <a:ext cx="1031083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sz="3600" b="1" dirty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b="1" dirty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600" b="1" dirty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সাইট</a:t>
            </a:r>
            <a:r>
              <a:rPr lang="en-US" sz="3600" b="1" dirty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কর্ম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সংস্থানের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880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829347" cy="923330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91440" tIns="45720" rIns="91440" bIns="45720">
            <a:spAutoFit/>
          </a:bodyPr>
          <a:lstStyle/>
          <a:p>
            <a:r>
              <a:rPr lang="bn-IN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08" y="1191060"/>
            <a:ext cx="446789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ফেসবুকের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প্রতিষ্ঠাতা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92" y="1960664"/>
            <a:ext cx="782618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sz="36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ইউটিউব</a:t>
            </a: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মাধ্যম</a:t>
            </a:r>
            <a:r>
              <a:rPr lang="en-US" sz="3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5002" y="2659119"/>
            <a:ext cx="82221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টুইটারে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সর্বোচ্চ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টুইট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169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3242" y="0"/>
            <a:ext cx="3040713" cy="1015663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6000" b="1" dirty="0" err="1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60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dirty="0">
              <a:ln/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2043" y="1317171"/>
            <a:ext cx="913743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b="1" dirty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600" b="1" dirty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সাইটসমূহের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মন্দ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প্রতিবেদন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রচনা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21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8023" y="1887404"/>
            <a:ext cx="78486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115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115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115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115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75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12435" y="888083"/>
            <a:ext cx="6197600" cy="3508654"/>
            <a:chOff x="0" y="0"/>
            <a:chExt cx="6197600" cy="3508654"/>
          </a:xfrm>
        </p:grpSpPr>
        <p:sp>
          <p:nvSpPr>
            <p:cNvPr id="3" name="Title 5"/>
            <p:cNvSpPr txBox="1">
              <a:spLocks/>
            </p:cNvSpPr>
            <p:nvPr/>
          </p:nvSpPr>
          <p:spPr>
            <a:xfrm>
              <a:off x="0" y="0"/>
              <a:ext cx="4989855" cy="1200329"/>
            </a:xfrm>
            <a:prstGeom prst="rect">
              <a:avLst/>
            </a:prstGeom>
            <a:noFill/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rtlCol="0" anchor="ctr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>
              <a:defPPr>
                <a:defRPr lang="en-US"/>
              </a:defPPr>
              <a:lvl1pPr marL="0" algn="l" defTabSz="914400" rtl="0" eaLnBrk="1" latinLnBrk="0" hangingPunct="1">
                <a:spcBef>
                  <a:spcPct val="0"/>
                </a:spcBef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7200" b="1" u="sng" spc="150" dirty="0" smtClean="0">
                  <a:ln w="11430"/>
                  <a:solidFill>
                    <a:srgbClr val="C00000"/>
                  </a:solidFill>
                  <a:effectLst>
                    <a:glow rad="101600">
                      <a:srgbClr val="FFFF00">
                        <a:alpha val="60000"/>
                      </a:srgb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b="1" u="sng" spc="150" dirty="0" err="1" smtClean="0">
                  <a:ln w="11430"/>
                  <a:solidFill>
                    <a:srgbClr val="C00000"/>
                  </a:solidFill>
                  <a:effectLst>
                    <a:glow rad="101600">
                      <a:srgbClr val="FFFF00">
                        <a:alpha val="60000"/>
                      </a:srgb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শিক্ষক</a:t>
              </a:r>
              <a:r>
                <a:rPr lang="en-US" sz="5400" b="1" u="sng" spc="150" dirty="0" smtClean="0">
                  <a:ln w="11430"/>
                  <a:solidFill>
                    <a:srgbClr val="C00000"/>
                  </a:solidFill>
                  <a:effectLst>
                    <a:glow rad="101600">
                      <a:srgbClr val="FFFF00">
                        <a:alpha val="60000"/>
                      </a:srgb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5400" b="1" u="sng" spc="150" dirty="0" smtClean="0">
                  <a:ln w="11430"/>
                  <a:solidFill>
                    <a:srgbClr val="C00000"/>
                  </a:solidFill>
                  <a:effectLst>
                    <a:glow rad="101600">
                      <a:srgbClr val="FFFF00">
                        <a:alpha val="60000"/>
                      </a:srgb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en-US" sz="5400" b="1" u="sng" spc="150" dirty="0" smtClean="0">
                <a:ln w="11430"/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73741" y="1200330"/>
              <a:ext cx="5623859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b="1" dirty="0">
                  <a:latin typeface="NikoshBAN" pitchFamily="2" charset="0"/>
                  <a:cs typeface="NikoshBAN" pitchFamily="2" charset="0"/>
                </a:rPr>
                <a:t>মোঃ সামছুল হোসেন </a:t>
              </a:r>
            </a:p>
            <a:p>
              <a:r>
                <a:rPr lang="bn-BD" sz="2400" b="1" dirty="0">
                  <a:latin typeface="NikoshBAN" pitchFamily="2" charset="0"/>
                  <a:cs typeface="NikoshBAN" pitchFamily="2" charset="0"/>
                </a:rPr>
                <a:t>সহকারী শিক্ষক ( কম্পিউটার )</a:t>
              </a:r>
            </a:p>
            <a:p>
              <a:r>
                <a:rPr lang="bn-BD" sz="2400" b="1" dirty="0">
                  <a:latin typeface="NikoshBAN" pitchFamily="2" charset="0"/>
                  <a:cs typeface="NikoshBAN" pitchFamily="2" charset="0"/>
                </a:rPr>
                <a:t>দেওকলস দ্বি-পাক্ষিক উচ্চ বিদ্যালয় ও কলেজ</a:t>
              </a:r>
            </a:p>
            <a:p>
              <a:r>
                <a:rPr lang="bn-BD" sz="2400" b="1" dirty="0">
                  <a:latin typeface="NikoshBAN" pitchFamily="2" charset="0"/>
                  <a:cs typeface="NikoshBAN" pitchFamily="2" charset="0"/>
                </a:rPr>
                <a:t>বিশ্বনাথ,সিলেট।</a:t>
              </a:r>
            </a:p>
            <a:p>
              <a:r>
                <a:rPr lang="en-US" sz="2400" dirty="0" smtClean="0"/>
                <a:t>Email-msamsul001@gmail.com</a:t>
              </a:r>
              <a:endParaRPr lang="en-US" sz="2400" dirty="0"/>
            </a:p>
            <a:p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Phone-01672-061525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8387" y="1465048"/>
              <a:ext cx="1076013" cy="1304919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6076031" y="888083"/>
            <a:ext cx="5698565" cy="3139321"/>
            <a:chOff x="6841067" y="-1"/>
            <a:chExt cx="4989855" cy="3139321"/>
          </a:xfrm>
        </p:grpSpPr>
        <p:sp>
          <p:nvSpPr>
            <p:cNvPr id="7" name="Title 5"/>
            <p:cNvSpPr txBox="1">
              <a:spLocks/>
            </p:cNvSpPr>
            <p:nvPr/>
          </p:nvSpPr>
          <p:spPr>
            <a:xfrm>
              <a:off x="6841067" y="-1"/>
              <a:ext cx="4989855" cy="1200329"/>
            </a:xfrm>
            <a:prstGeom prst="rect">
              <a:avLst/>
            </a:prstGeom>
            <a:noFill/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rtlCol="0" anchor="ctr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>
              <a:defPPr>
                <a:defRPr lang="en-US"/>
              </a:defPPr>
              <a:lvl1pPr marL="0" algn="l" defTabSz="914400" rtl="0" eaLnBrk="1" latinLnBrk="0" hangingPunct="1">
                <a:spcBef>
                  <a:spcPct val="0"/>
                </a:spcBef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7200" b="1" u="sng" spc="150" dirty="0" smtClean="0">
                  <a:ln w="11430"/>
                  <a:solidFill>
                    <a:srgbClr val="C00000"/>
                  </a:solidFill>
                  <a:effectLst>
                    <a:glow rad="101600">
                      <a:srgbClr val="FFFF00">
                        <a:alpha val="60000"/>
                      </a:srgb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b="1" u="sng" spc="150" dirty="0" err="1" smtClean="0">
                  <a:ln w="11430"/>
                  <a:solidFill>
                    <a:srgbClr val="C00000"/>
                  </a:solidFill>
                  <a:effectLst>
                    <a:glow rad="101600">
                      <a:srgbClr val="FFFF00">
                        <a:alpha val="60000"/>
                      </a:srgb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5400" b="1" u="sng" spc="150" dirty="0" smtClean="0">
                  <a:ln w="11430"/>
                  <a:solidFill>
                    <a:srgbClr val="C00000"/>
                  </a:solidFill>
                  <a:effectLst>
                    <a:glow rad="101600">
                      <a:srgbClr val="FFFF00">
                        <a:alpha val="60000"/>
                      </a:srgb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5400" b="1" u="sng" spc="150" dirty="0" smtClean="0">
                  <a:ln w="11430"/>
                  <a:solidFill>
                    <a:srgbClr val="C00000"/>
                  </a:solidFill>
                  <a:effectLst>
                    <a:glow rad="101600">
                      <a:srgbClr val="FFFF00">
                        <a:alpha val="60000"/>
                      </a:srgb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en-US" sz="5400" b="1" u="sng" spc="150" dirty="0" smtClean="0">
                <a:ln w="11430"/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471584" y="1200328"/>
              <a:ext cx="4178549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400" b="1" dirty="0">
                  <a:latin typeface="NikoshBAN" pitchFamily="2" charset="0"/>
                  <a:cs typeface="NikoshBAN" pitchFamily="2" charset="0"/>
                </a:rPr>
                <a:t>বিষয়- তথ্য ও যোগাযোগ প্রযুক্তি </a:t>
              </a:r>
            </a:p>
            <a:p>
              <a:r>
                <a:rPr lang="bn-BD" sz="2400" b="1" dirty="0" smtClean="0">
                  <a:latin typeface="NikoshBAN" pitchFamily="2" charset="0"/>
                  <a:cs typeface="NikoshBAN" pitchFamily="2" charset="0"/>
                </a:rPr>
                <a:t>শ্রেণী </a:t>
              </a:r>
              <a:r>
                <a:rPr lang="bn-BD" sz="2400" b="1" dirty="0">
                  <a:latin typeface="NikoshBAN" pitchFamily="2" charset="0"/>
                  <a:cs typeface="NikoshBAN" pitchFamily="2" charset="0"/>
                </a:rPr>
                <a:t>– </a:t>
              </a:r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নবম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/ </a:t>
              </a:r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দশম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bn-BD" sz="2400" b="1" dirty="0">
                  <a:latin typeface="NikoshBAN" pitchFamily="2" charset="0"/>
                  <a:cs typeface="NikoshBAN" pitchFamily="2" charset="0"/>
                </a:rPr>
                <a:t>অধ্যায়- 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১</a:t>
              </a:r>
              <a:r>
                <a:rPr lang="bn-BD" sz="2400" b="1" dirty="0" smtClean="0">
                  <a:latin typeface="NikoshBAN" pitchFamily="2" charset="0"/>
                  <a:cs typeface="NikoshBAN" pitchFamily="2" charset="0"/>
                </a:rPr>
                <a:t>ম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আজকের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–</a:t>
              </a:r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anose="020B0800000000000000" pitchFamily="34" charset="-128"/>
                  <a:ea typeface="Adobe Gothic Std B" panose="020B0800000000000000" pitchFamily="34" charset="-128"/>
                  <a:cs typeface="NikoshBAN" panose="02000000000000000000" pitchFamily="2" charset="0"/>
                </a:rPr>
                <a:t> 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সামাজিক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যোগাযোগ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সাইট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আইসিটি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74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84460" y="0"/>
            <a:ext cx="70230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প্রিয় শিক্ষার্থীবৃন্দ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691"/>
          <a:stretch/>
        </p:blipFill>
        <p:spPr>
          <a:xfrm>
            <a:off x="3076575" y="535491"/>
            <a:ext cx="6038850" cy="19444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87" b="32386"/>
          <a:stretch/>
        </p:blipFill>
        <p:spPr>
          <a:xfrm>
            <a:off x="3076575" y="2429379"/>
            <a:ext cx="6038850" cy="21474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614" b="-1024"/>
          <a:stretch/>
        </p:blipFill>
        <p:spPr>
          <a:xfrm>
            <a:off x="3076575" y="4576834"/>
            <a:ext cx="6038850" cy="203661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078283" y="1046061"/>
            <a:ext cx="35317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bg1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Facebook</a:t>
            </a:r>
            <a:endParaRPr lang="en-US" sz="5400" b="1" cap="none" spc="0" dirty="0">
              <a:ln/>
              <a:solidFill>
                <a:schemeClr val="bg1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53384" y="3066732"/>
            <a:ext cx="27815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Twitter</a:t>
            </a:r>
            <a:endParaRPr lang="en-US" sz="5400" b="1" cap="none" spc="0" dirty="0">
              <a:ln/>
              <a:solidFill>
                <a:srgbClr val="00206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20336" y="5133477"/>
            <a:ext cx="30476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Youtube</a:t>
            </a:r>
            <a:endParaRPr lang="en-US" sz="5400" b="1" cap="none" spc="0" dirty="0">
              <a:ln/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69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00179" y="-36520"/>
            <a:ext cx="4466287" cy="1569660"/>
          </a:xfrm>
          <a:prstGeom prst="rect">
            <a:avLst/>
          </a:prstGeom>
          <a:ln w="3492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bn-BD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ঘোষণা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50531" y="1689499"/>
            <a:ext cx="8965581" cy="3785652"/>
          </a:xfrm>
          <a:prstGeom prst="rect">
            <a:avLst/>
          </a:prstGeom>
          <a:noFill/>
          <a:ln w="3492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সাইট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</a:p>
          <a:p>
            <a:pPr algn="ctr">
              <a:defRPr/>
            </a:pPr>
            <a:r>
              <a:rPr lang="en-US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7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uiExpan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828800" y="770292"/>
            <a:ext cx="85344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bn-BD" altLang="en-US" sz="4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 পাঠ থেকে শিক্ষার্থীরা </a:t>
            </a:r>
            <a:r>
              <a:rPr lang="bn-BD" altLang="en-US" sz="6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--------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180109" y="1926431"/>
            <a:ext cx="1180407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bn-BD" altLang="en-US" sz="36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সাইট</a:t>
            </a:r>
            <a:r>
              <a:rPr lang="en-US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বর্ননা</a:t>
            </a:r>
            <a:r>
              <a:rPr lang="en-US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bn-BD" altLang="en-US" sz="3600" b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bn-BD" altLang="en-US" sz="36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en-US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ভিত্তিক</a:t>
            </a:r>
            <a:r>
              <a:rPr lang="en-US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উল্যেখযোগ্য</a:t>
            </a:r>
            <a:r>
              <a:rPr lang="en-US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সাইট</a:t>
            </a:r>
            <a:r>
              <a:rPr lang="en-US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altLang="en-US" sz="36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bn-IN" sz="36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 smtClean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BD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 </a:t>
            </a:r>
            <a:endParaRPr lang="en-US" altLang="en-US" sz="3600" b="1" dirty="0" smtClean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bn-BD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altLang="en-US" sz="36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বর্তমানে</a:t>
            </a:r>
            <a:r>
              <a:rPr lang="en-US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সাইটের</a:t>
            </a:r>
            <a:r>
              <a:rPr lang="en-US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প্রভাবসমূহ</a:t>
            </a:r>
            <a:r>
              <a:rPr lang="en-US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altLang="en-US" sz="36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BD" altLang="en-US" sz="3600" b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91674" y="514179"/>
            <a:ext cx="162256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70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254" y="143351"/>
            <a:ext cx="10187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সাইট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3" name="Rectangle 2"/>
          <p:cNvSpPr/>
          <p:nvPr/>
        </p:nvSpPr>
        <p:spPr>
          <a:xfrm>
            <a:off x="166254" y="789682"/>
            <a:ext cx="1202574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সমাজবদ্ধ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নির্ভর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সমাজে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মানুষে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মানুষে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পারস্পারিক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ভাব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বিনিময়ের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কেন্দ্রিক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ইলেকট্রিক্যাল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ইলেকট্রনিক্স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ব্যবস্থাকেই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সাইট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গন্য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রেডিও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টেলিভিশন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টেলিফোন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ই-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ম্যাসেজিং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এ্যাপ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ব্লগ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ইত্যাদি</a:t>
            </a:r>
            <a:endParaRPr lang="en-US" alt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alt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রেডিও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টেলিভিশন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একমুখি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অন্যদিকে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দ্বি-মুখী</a:t>
            </a:r>
            <a:endParaRPr lang="en-US" alt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দ্রুততম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সময়ের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উভয়ই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উভয়ের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ইন্টারনেট</a:t>
            </a:r>
            <a:endParaRPr lang="en-US" alt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ব্যবস্থা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দ্রুত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জনপ্রিয়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উঠছে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এটাকে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গড়ে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উঠছে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endParaRPr lang="en-US" alt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সাইট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89819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526654" cy="92333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/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b="1" cap="none" spc="0" dirty="0" smtClean="0">
                <a:ln/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/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cap="none" spc="0" dirty="0">
              <a:ln/>
              <a:solidFill>
                <a:srgbClr val="00206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9489" y="1585509"/>
            <a:ext cx="704071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en-US" sz="2800" b="1" cap="none" spc="0" dirty="0" err="1" smtClean="0">
                <a:ln/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800" b="1" cap="none" spc="0" dirty="0" smtClean="0">
                <a:ln/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cap="none" spc="0" dirty="0" err="1" smtClean="0">
                <a:ln/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2800" b="1" cap="none" spc="0" dirty="0" smtClean="0">
                <a:ln/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cap="none" spc="0" dirty="0" err="1" smtClean="0">
                <a:ln/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মাধ্যম</a:t>
            </a:r>
            <a:r>
              <a:rPr lang="en-US" sz="2800" b="1" cap="none" spc="0" dirty="0" smtClean="0">
                <a:ln/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cap="none" spc="0" dirty="0" err="1" smtClean="0">
                <a:ln/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মূলত</a:t>
            </a:r>
            <a:r>
              <a:rPr lang="en-US" sz="2800" b="1" cap="none" spc="0" dirty="0" smtClean="0">
                <a:ln/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cap="none" spc="0" dirty="0" err="1" smtClean="0">
                <a:ln/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2800" b="1" cap="none" spc="0" dirty="0" smtClean="0">
                <a:ln/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cap="none" spc="0" dirty="0" err="1" smtClean="0">
                <a:ln/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28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28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2800" b="1" cap="none" spc="0" dirty="0" smtClean="0">
                <a:ln/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cap="none" spc="0" dirty="0">
              <a:ln/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59489" y="2247688"/>
            <a:ext cx="722665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en-US" sz="28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ভিত্তিক</a:t>
            </a:r>
            <a:r>
              <a:rPr lang="en-US" sz="28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28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8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সাইটের</a:t>
            </a:r>
            <a:r>
              <a:rPr lang="en-US" sz="28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en-US" sz="28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2800" b="1" cap="none" spc="0" dirty="0" smtClean="0">
                <a:ln/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cap="none" spc="0" dirty="0">
              <a:ln/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75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1393" y="0"/>
            <a:ext cx="1107546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altLang="en-US" sz="44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en-US" altLang="en-US" sz="44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4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ভিত্তিক</a:t>
            </a:r>
            <a:r>
              <a:rPr lang="en-US" altLang="en-US" sz="44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4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উল্যেখযোগ্য</a:t>
            </a:r>
            <a:r>
              <a:rPr lang="en-US" altLang="en-US" sz="44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4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altLang="en-US" sz="4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4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altLang="en-US" sz="4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4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altLang="en-US" sz="4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4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সাইট</a:t>
            </a:r>
            <a:r>
              <a:rPr lang="en-US" altLang="en-US" sz="4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cap="none" spc="0" dirty="0">
              <a:ln/>
              <a:solidFill>
                <a:sysClr val="windowText" lastClr="000000"/>
              </a:solidFill>
              <a:effectLst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1363058" y="2671208"/>
            <a:ext cx="1765804" cy="1805812"/>
            <a:chOff x="1363058" y="2671208"/>
            <a:chExt cx="1765804" cy="1805812"/>
          </a:xfrm>
        </p:grpSpPr>
        <p:sp>
          <p:nvSpPr>
            <p:cNvPr id="24" name="Round Diagonal Corner Rectangle 23"/>
            <p:cNvSpPr/>
            <p:nvPr/>
          </p:nvSpPr>
          <p:spPr>
            <a:xfrm rot="2552923">
              <a:off x="1363058" y="2671208"/>
              <a:ext cx="1765804" cy="1805812"/>
            </a:xfrm>
            <a:prstGeom prst="round2DiagRect">
              <a:avLst>
                <a:gd name="adj1" fmla="val 12837"/>
                <a:gd name="adj2" fmla="val 15151"/>
              </a:avLst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1715742" y="3038208"/>
              <a:ext cx="1037047" cy="1042735"/>
              <a:chOff x="1715742" y="3038208"/>
              <a:chExt cx="1037047" cy="1042735"/>
            </a:xfrm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39130" y="3067284"/>
                <a:ext cx="1013659" cy="1013659"/>
              </a:xfrm>
              <a:prstGeom prst="rect">
                <a:avLst/>
              </a:prstGeom>
            </p:spPr>
          </p:pic>
          <p:sp>
            <p:nvSpPr>
              <p:cNvPr id="33" name="Rectangle 32"/>
              <p:cNvSpPr/>
              <p:nvPr/>
            </p:nvSpPr>
            <p:spPr>
              <a:xfrm>
                <a:off x="1715742" y="3038208"/>
                <a:ext cx="764953" cy="36933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:r>
                  <a:rPr lang="en-US" b="1" dirty="0" smtClean="0">
                    <a:ln/>
                    <a:solidFill>
                      <a:sysClr val="windowText" lastClr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ই-</a:t>
                </a:r>
                <a:r>
                  <a:rPr lang="en-US" b="1" dirty="0" err="1" smtClean="0">
                    <a:ln/>
                    <a:solidFill>
                      <a:sysClr val="windowText" lastClr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মেইল</a:t>
                </a:r>
                <a:endParaRPr lang="en-US" b="1" cap="none" spc="0" dirty="0">
                  <a:ln/>
                  <a:solidFill>
                    <a:sysClr val="windowText" lastClr="000000"/>
                  </a:solidFill>
                  <a:effectLst/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grpSp>
        <p:nvGrpSpPr>
          <p:cNvPr id="39" name="Group 38"/>
          <p:cNvGrpSpPr/>
          <p:nvPr/>
        </p:nvGrpSpPr>
        <p:grpSpPr>
          <a:xfrm>
            <a:off x="2679757" y="1242427"/>
            <a:ext cx="1765804" cy="1805812"/>
            <a:chOff x="2679757" y="1242427"/>
            <a:chExt cx="1765804" cy="1805812"/>
          </a:xfrm>
        </p:grpSpPr>
        <p:sp>
          <p:nvSpPr>
            <p:cNvPr id="25" name="Round Diagonal Corner Rectangle 24"/>
            <p:cNvSpPr/>
            <p:nvPr/>
          </p:nvSpPr>
          <p:spPr>
            <a:xfrm rot="2552923">
              <a:off x="2679757" y="1242427"/>
              <a:ext cx="1765804" cy="1805812"/>
            </a:xfrm>
            <a:prstGeom prst="round2DiagRect">
              <a:avLst>
                <a:gd name="adj1" fmla="val 12837"/>
                <a:gd name="adj2" fmla="val 15151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2962172" y="1555373"/>
              <a:ext cx="1200971" cy="1293666"/>
              <a:chOff x="2962172" y="1638503"/>
              <a:chExt cx="1200971" cy="1293666"/>
            </a:xfrm>
          </p:grpSpPr>
          <p:pic>
            <p:nvPicPr>
              <p:cNvPr id="36" name="Picture 3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55829" y="1638503"/>
                <a:ext cx="1013659" cy="1013659"/>
              </a:xfrm>
              <a:prstGeom prst="rect">
                <a:avLst/>
              </a:prstGeom>
            </p:spPr>
          </p:pic>
          <p:sp>
            <p:nvSpPr>
              <p:cNvPr id="37" name="Rectangle 36"/>
              <p:cNvSpPr/>
              <p:nvPr/>
            </p:nvSpPr>
            <p:spPr>
              <a:xfrm>
                <a:off x="2962172" y="2562837"/>
                <a:ext cx="1200971" cy="36933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:r>
                  <a:rPr lang="en-US" b="1" dirty="0" err="1" smtClean="0">
                    <a:ln/>
                    <a:latin typeface="NikoshBAN" panose="02000000000000000000" pitchFamily="2" charset="0"/>
                    <a:cs typeface="NikoshBAN" panose="02000000000000000000" pitchFamily="2" charset="0"/>
                  </a:rPr>
                  <a:t>মোবাইল</a:t>
                </a:r>
                <a:r>
                  <a:rPr lang="en-US" b="1" dirty="0" smtClean="0">
                    <a:ln/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b="1" dirty="0" err="1" smtClean="0">
                    <a:ln/>
                    <a:latin typeface="NikoshBAN" panose="02000000000000000000" pitchFamily="2" charset="0"/>
                    <a:cs typeface="NikoshBAN" panose="02000000000000000000" pitchFamily="2" charset="0"/>
                  </a:rPr>
                  <a:t>ফোন</a:t>
                </a:r>
                <a:endParaRPr lang="en-US" b="1" cap="none" spc="0" dirty="0">
                  <a:ln/>
                  <a:effectLst/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>
            <a:off x="4042063" y="2535864"/>
            <a:ext cx="1786029" cy="1832172"/>
            <a:chOff x="4042063" y="2535864"/>
            <a:chExt cx="1786029" cy="1832172"/>
          </a:xfrm>
        </p:grpSpPr>
        <p:sp>
          <p:nvSpPr>
            <p:cNvPr id="26" name="Round Diagonal Corner Rectangle 25"/>
            <p:cNvSpPr/>
            <p:nvPr/>
          </p:nvSpPr>
          <p:spPr>
            <a:xfrm rot="2552923">
              <a:off x="4042063" y="2535864"/>
              <a:ext cx="1786029" cy="1832172"/>
            </a:xfrm>
            <a:prstGeom prst="round2DiagRect">
              <a:avLst>
                <a:gd name="adj1" fmla="val 12837"/>
                <a:gd name="adj2" fmla="val 15151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4279976" y="2808105"/>
              <a:ext cx="1274709" cy="1247107"/>
              <a:chOff x="4279976" y="2808105"/>
              <a:chExt cx="1274709" cy="1247107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4391892" y="2808105"/>
                <a:ext cx="1111287" cy="895867"/>
                <a:chOff x="4391892" y="2808105"/>
                <a:chExt cx="1111287" cy="895867"/>
              </a:xfrm>
            </p:grpSpPr>
            <p:pic>
              <p:nvPicPr>
                <p:cNvPr id="40" name="Picture 39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399769" y="2808105"/>
                  <a:ext cx="529684" cy="413742"/>
                </a:xfrm>
                <a:prstGeom prst="rect">
                  <a:avLst/>
                </a:prstGeom>
              </p:spPr>
            </p:pic>
            <p:pic>
              <p:nvPicPr>
                <p:cNvPr id="41" name="Picture 40"/>
                <p:cNvPicPr>
                  <a:picLocks noChangeAspect="1"/>
                </p:cNvPicPr>
                <p:nvPr/>
              </p:nvPicPr>
              <p:blipFill rotWithShape="1"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7576" t="29293" r="6566" b="28687"/>
                <a:stretch/>
              </p:blipFill>
              <p:spPr>
                <a:xfrm>
                  <a:off x="5004835" y="2808106"/>
                  <a:ext cx="498344" cy="413742"/>
                </a:xfrm>
                <a:prstGeom prst="rect">
                  <a:avLst/>
                </a:prstGeom>
              </p:spPr>
            </p:pic>
            <p:pic>
              <p:nvPicPr>
                <p:cNvPr id="42" name="Picture 41"/>
                <p:cNvPicPr>
                  <a:picLocks noChangeAspect="1"/>
                </p:cNvPicPr>
                <p:nvPr/>
              </p:nvPicPr>
              <p:blipFill rotWithShape="1"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0586" r="20263"/>
                <a:stretch/>
              </p:blipFill>
              <p:spPr>
                <a:xfrm>
                  <a:off x="4391892" y="3277682"/>
                  <a:ext cx="537561" cy="426290"/>
                </a:xfrm>
                <a:prstGeom prst="rect">
                  <a:avLst/>
                </a:prstGeom>
              </p:spPr>
            </p:pic>
            <p:pic>
              <p:nvPicPr>
                <p:cNvPr id="43" name="Picture 42"/>
                <p:cNvPicPr>
                  <a:picLocks noChangeAspect="1"/>
                </p:cNvPicPr>
                <p:nvPr/>
              </p:nvPicPr>
              <p:blipFill rotWithShape="1"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3064" t="5274" r="23064" b="5274"/>
                <a:stretch/>
              </p:blipFill>
              <p:spPr>
                <a:xfrm>
                  <a:off x="5004835" y="3277681"/>
                  <a:ext cx="493483" cy="408199"/>
                </a:xfrm>
                <a:prstGeom prst="rect">
                  <a:avLst/>
                </a:prstGeom>
              </p:spPr>
            </p:pic>
          </p:grpSp>
          <p:sp>
            <p:nvSpPr>
              <p:cNvPr id="45" name="Rectangle 44"/>
              <p:cNvSpPr/>
              <p:nvPr/>
            </p:nvSpPr>
            <p:spPr>
              <a:xfrm>
                <a:off x="4279976" y="3685880"/>
                <a:ext cx="1274709" cy="36933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:r>
                  <a:rPr lang="en-US" b="1" dirty="0" err="1" smtClean="0">
                    <a:ln/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ম্যাসেজিং</a:t>
                </a:r>
                <a:r>
                  <a:rPr lang="en-US" b="1" dirty="0" smtClean="0">
                    <a:ln/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b="1" dirty="0" err="1" smtClean="0">
                    <a:ln/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এ্যাপ</a:t>
                </a:r>
                <a:endParaRPr lang="en-US" b="1" cap="none" spc="0" dirty="0">
                  <a:ln/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grpSp>
        <p:nvGrpSpPr>
          <p:cNvPr id="50" name="Group 49"/>
          <p:cNvGrpSpPr/>
          <p:nvPr/>
        </p:nvGrpSpPr>
        <p:grpSpPr>
          <a:xfrm>
            <a:off x="2735822" y="3933415"/>
            <a:ext cx="1765804" cy="1815178"/>
            <a:chOff x="2735822" y="3933415"/>
            <a:chExt cx="1765804" cy="1815178"/>
          </a:xfrm>
        </p:grpSpPr>
        <p:sp>
          <p:nvSpPr>
            <p:cNvPr id="30" name="Round Diagonal Corner Rectangle 29"/>
            <p:cNvSpPr/>
            <p:nvPr/>
          </p:nvSpPr>
          <p:spPr>
            <a:xfrm rot="2552923">
              <a:off x="2735822" y="3933415"/>
              <a:ext cx="1765804" cy="1805812"/>
            </a:xfrm>
            <a:prstGeom prst="round2DiagRect">
              <a:avLst>
                <a:gd name="adj1" fmla="val 12837"/>
                <a:gd name="adj2" fmla="val 15151"/>
              </a:avLst>
            </a:prstGeom>
            <a:solidFill>
              <a:srgbClr val="00B05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6442" y="4178647"/>
              <a:ext cx="1149757" cy="658176"/>
            </a:xfrm>
            <a:prstGeom prst="rect">
              <a:avLst/>
            </a:prstGeom>
          </p:spPr>
        </p:pic>
        <p:sp>
          <p:nvSpPr>
            <p:cNvPr id="49" name="Rectangle 48"/>
            <p:cNvSpPr/>
            <p:nvPr/>
          </p:nvSpPr>
          <p:spPr>
            <a:xfrm>
              <a:off x="3104000" y="4825263"/>
              <a:ext cx="102944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en-US" b="1" dirty="0" err="1" smtClean="0">
                  <a:ln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বিভিন্ন</a:t>
              </a:r>
              <a:r>
                <a:rPr lang="en-US" b="1" dirty="0" smtClean="0">
                  <a:ln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b="1" dirty="0" err="1" smtClean="0">
                  <a:ln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ব্লগ</a:t>
              </a:r>
              <a:r>
                <a:rPr lang="en-US" b="1" dirty="0" smtClean="0">
                  <a:ln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en-US" b="1" dirty="0" smtClean="0">
                  <a:ln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ও</a:t>
              </a:r>
            </a:p>
            <a:p>
              <a:pPr algn="ctr"/>
              <a:r>
                <a:rPr lang="en-US" b="1" dirty="0" smtClean="0">
                  <a:ln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b="1" dirty="0" err="1" smtClean="0">
                  <a:ln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ব্লগিং</a:t>
              </a:r>
              <a:r>
                <a:rPr lang="en-US" b="1" dirty="0" smtClean="0">
                  <a:ln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b="1" dirty="0" err="1" smtClean="0">
                  <a:ln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সাইট</a:t>
              </a:r>
              <a:endParaRPr lang="en-US" b="1" cap="none" spc="0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590064" y="2585928"/>
            <a:ext cx="1765804" cy="1805812"/>
            <a:chOff x="6590064" y="2585928"/>
            <a:chExt cx="1765804" cy="1805812"/>
          </a:xfrm>
        </p:grpSpPr>
        <p:sp>
          <p:nvSpPr>
            <p:cNvPr id="28" name="Round Diagonal Corner Rectangle 27"/>
            <p:cNvSpPr/>
            <p:nvPr/>
          </p:nvSpPr>
          <p:spPr>
            <a:xfrm rot="2552923">
              <a:off x="6590064" y="2585928"/>
              <a:ext cx="1765804" cy="1805812"/>
            </a:xfrm>
            <a:prstGeom prst="round2DiagRect">
              <a:avLst>
                <a:gd name="adj1" fmla="val 12837"/>
                <a:gd name="adj2" fmla="val 15151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28" t="11061" r="21818" b="20455"/>
            <a:stretch/>
          </p:blipFill>
          <p:spPr>
            <a:xfrm>
              <a:off x="6995867" y="2906338"/>
              <a:ext cx="959041" cy="895867"/>
            </a:xfrm>
            <a:prstGeom prst="ellipse">
              <a:avLst/>
            </a:prstGeom>
            <a:ln w="63500" cap="rnd">
              <a:solidFill>
                <a:srgbClr val="0070C0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52" name="Rectangle 51"/>
            <p:cNvSpPr/>
            <p:nvPr/>
          </p:nvSpPr>
          <p:spPr>
            <a:xfrm>
              <a:off x="7077923" y="3793640"/>
              <a:ext cx="736099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en-US" b="1" dirty="0" err="1" smtClean="0">
                  <a:ln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ফেসবুক</a:t>
              </a:r>
              <a:endParaRPr lang="en-US" b="1" cap="none" spc="0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7906480" y="1125582"/>
            <a:ext cx="1765804" cy="1805812"/>
            <a:chOff x="7906480" y="1125582"/>
            <a:chExt cx="1765804" cy="1805812"/>
          </a:xfrm>
        </p:grpSpPr>
        <p:sp>
          <p:nvSpPr>
            <p:cNvPr id="29" name="Round Diagonal Corner Rectangle 28"/>
            <p:cNvSpPr/>
            <p:nvPr/>
          </p:nvSpPr>
          <p:spPr>
            <a:xfrm rot="2552923">
              <a:off x="7906480" y="1125582"/>
              <a:ext cx="1765804" cy="1805812"/>
            </a:xfrm>
            <a:prstGeom prst="round2DiagRect">
              <a:avLst>
                <a:gd name="adj1" fmla="val 12837"/>
                <a:gd name="adj2" fmla="val 15151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6345" y="1321265"/>
              <a:ext cx="986073" cy="918538"/>
            </a:xfrm>
            <a:prstGeom prst="ellipse">
              <a:avLst/>
            </a:prstGeom>
            <a:ln w="57150" cap="rnd">
              <a:solidFill>
                <a:schemeClr val="accent2">
                  <a:lumMod val="75000"/>
                </a:schemeClr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55" name="Rectangle 54"/>
            <p:cNvSpPr/>
            <p:nvPr/>
          </p:nvSpPr>
          <p:spPr>
            <a:xfrm>
              <a:off x="8452637" y="2295041"/>
              <a:ext cx="756938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en-US" b="1" dirty="0" err="1" smtClean="0">
                  <a:ln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ইউটিউব</a:t>
              </a:r>
              <a:endParaRPr lang="en-US" b="1" cap="none" spc="0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9285931" y="2428695"/>
            <a:ext cx="1765804" cy="1805812"/>
            <a:chOff x="9285931" y="2428695"/>
            <a:chExt cx="1765804" cy="1805812"/>
          </a:xfrm>
        </p:grpSpPr>
        <p:sp>
          <p:nvSpPr>
            <p:cNvPr id="31" name="Round Diagonal Corner Rectangle 30"/>
            <p:cNvSpPr/>
            <p:nvPr/>
          </p:nvSpPr>
          <p:spPr>
            <a:xfrm rot="2552923">
              <a:off x="9285931" y="2428695"/>
              <a:ext cx="1765804" cy="1805812"/>
            </a:xfrm>
            <a:prstGeom prst="round2DiagRect">
              <a:avLst>
                <a:gd name="adj1" fmla="val 12837"/>
                <a:gd name="adj2" fmla="val 15151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00636" y="2617960"/>
              <a:ext cx="986073" cy="924207"/>
            </a:xfrm>
            <a:prstGeom prst="ellipse">
              <a:avLst/>
            </a:prstGeom>
            <a:ln w="57150" cap="rnd">
              <a:solidFill>
                <a:schemeClr val="bg1">
                  <a:lumMod val="65000"/>
                </a:schemeClr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59" name="Rectangle 58"/>
            <p:cNvSpPr/>
            <p:nvPr/>
          </p:nvSpPr>
          <p:spPr>
            <a:xfrm>
              <a:off x="9744672" y="3608974"/>
              <a:ext cx="898003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en-US" b="1" dirty="0" err="1" smtClean="0">
                  <a:ln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ইন্সট্যাগ্রাম</a:t>
              </a:r>
              <a:endParaRPr lang="en-US" b="1" cap="none" spc="0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970144" y="3861990"/>
            <a:ext cx="1765804" cy="1805812"/>
            <a:chOff x="7970144" y="3861990"/>
            <a:chExt cx="1765804" cy="1805812"/>
          </a:xfrm>
        </p:grpSpPr>
        <p:sp>
          <p:nvSpPr>
            <p:cNvPr id="27" name="Round Diagonal Corner Rectangle 26"/>
            <p:cNvSpPr/>
            <p:nvPr/>
          </p:nvSpPr>
          <p:spPr>
            <a:xfrm rot="2552923">
              <a:off x="7970144" y="3861990"/>
              <a:ext cx="1765804" cy="1805812"/>
            </a:xfrm>
            <a:prstGeom prst="round2DiagRect">
              <a:avLst>
                <a:gd name="adj1" fmla="val 12837"/>
                <a:gd name="adj2" fmla="val 15151"/>
              </a:avLst>
            </a:prstGeom>
            <a:solidFill>
              <a:srgbClr val="00206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6413" y="4038824"/>
              <a:ext cx="959041" cy="947558"/>
            </a:xfrm>
            <a:prstGeom prst="ellipse">
              <a:avLst/>
            </a:prstGeom>
            <a:ln w="63500" cap="rnd">
              <a:solidFill>
                <a:srgbClr val="00B0F0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62" name="Rectangle 61"/>
            <p:cNvSpPr/>
            <p:nvPr/>
          </p:nvSpPr>
          <p:spPr>
            <a:xfrm>
              <a:off x="8545172" y="5013710"/>
              <a:ext cx="641522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en-US" b="1" dirty="0" err="1" smtClean="0">
                  <a:ln/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টুইটার</a:t>
              </a:r>
              <a:endParaRPr lang="en-US" b="1" cap="none" spc="0" dirty="0">
                <a:ln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600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22016" y="237990"/>
            <a:ext cx="194796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উন্মুক্ত</a:t>
            </a:r>
            <a:r>
              <a:rPr lang="en-US" sz="40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none" spc="0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9491" y="945876"/>
            <a:ext cx="1129145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en-US" sz="40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ফেসবুক</a:t>
            </a:r>
            <a:r>
              <a:rPr lang="en-US" altLang="en-US" sz="40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altLang="en-US" sz="40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টুইটার</a:t>
            </a:r>
            <a:r>
              <a:rPr lang="en-US" altLang="en-US" sz="40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0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altLang="en-US" sz="40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0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পাঁচ</a:t>
            </a:r>
            <a:r>
              <a:rPr lang="en-US" altLang="en-US" sz="40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0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altLang="en-US" sz="40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0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altLang="en-US" sz="40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0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altLang="en-US" sz="40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0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altLang="en-US" sz="40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079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374</Words>
  <Application>Microsoft Office PowerPoint</Application>
  <PresentationFormat>Widescreen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Adobe Fan Heiti Std B</vt:lpstr>
      <vt:lpstr>Adobe Gothic Std B</vt:lpstr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Rasel</cp:lastModifiedBy>
  <cp:revision>46</cp:revision>
  <dcterms:created xsi:type="dcterms:W3CDTF">2021-03-17T14:16:22Z</dcterms:created>
  <dcterms:modified xsi:type="dcterms:W3CDTF">2021-03-28T11:03:26Z</dcterms:modified>
</cp:coreProperties>
</file>