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2" r:id="rId3"/>
    <p:sldId id="283" r:id="rId4"/>
    <p:sldId id="290" r:id="rId5"/>
    <p:sldId id="298" r:id="rId6"/>
    <p:sldId id="299" r:id="rId7"/>
    <p:sldId id="281" r:id="rId8"/>
    <p:sldId id="311" r:id="rId9"/>
    <p:sldId id="313" r:id="rId10"/>
    <p:sldId id="307" r:id="rId11"/>
    <p:sldId id="316" r:id="rId12"/>
    <p:sldId id="291" r:id="rId13"/>
    <p:sldId id="305" r:id="rId14"/>
    <p:sldId id="286" r:id="rId15"/>
    <p:sldId id="317" r:id="rId16"/>
    <p:sldId id="318" r:id="rId17"/>
    <p:sldId id="319" r:id="rId18"/>
    <p:sldId id="320" r:id="rId19"/>
    <p:sldId id="315" r:id="rId20"/>
    <p:sldId id="289" r:id="rId21"/>
    <p:sldId id="323" r:id="rId22"/>
    <p:sldId id="304" r:id="rId23"/>
    <p:sldId id="322" r:id="rId24"/>
    <p:sldId id="295" r:id="rId25"/>
    <p:sldId id="324" r:id="rId26"/>
    <p:sldId id="32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3C0"/>
    <a:srgbClr val="F1F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1B3D1-64F9-421E-91B9-73073188CD52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9023570-EF06-4D1D-961C-5DE328DAE586}">
      <dgm:prSet phldrT="[Text]" custT="1"/>
      <dgm:spPr>
        <a:ln>
          <a:noFill/>
        </a:ln>
        <a:effectLst/>
        <a:sp3d prstMaterial="clear">
          <a:bevelT h="63500"/>
        </a:sp3d>
      </dgm:spPr>
      <dgm:t>
        <a:bodyPr/>
        <a:lstStyle/>
        <a:p>
          <a:r>
            <a: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 দূষণের কারণ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3A0F27-CA7C-4D98-AE1B-D4925035F369}" type="parTrans" cxnId="{AADF5B27-D99B-4652-A5E4-C4FAEB844692}">
      <dgm:prSet/>
      <dgm:spPr/>
      <dgm:t>
        <a:bodyPr/>
        <a:lstStyle/>
        <a:p>
          <a:endParaRPr lang="en-US"/>
        </a:p>
      </dgm:t>
    </dgm:pt>
    <dgm:pt modelId="{E2BB2A0F-B1ED-4A3A-813D-B2C254727BD6}" type="sibTrans" cxnId="{AADF5B27-D99B-4652-A5E4-C4FAEB844692}">
      <dgm:prSet/>
      <dgm:spPr/>
      <dgm:t>
        <a:bodyPr/>
        <a:lstStyle/>
        <a:p>
          <a:endParaRPr lang="en-US"/>
        </a:p>
      </dgm:t>
    </dgm:pt>
    <dgm:pt modelId="{8204309A-A4FB-43CE-9968-2EAB0F1EAA66}">
      <dgm:prSet phldrT="[Text]" custT="1"/>
      <dgm:spPr>
        <a:solidFill>
          <a:srgbClr val="ED43C0"/>
        </a:solidFill>
        <a:ln>
          <a:noFill/>
        </a:ln>
        <a:effectLst/>
        <a:sp3d prstMaterial="clear">
          <a:bevelT h="63500"/>
        </a:sp3d>
      </dgm:spPr>
      <dgm:t>
        <a:bodyPr/>
        <a:lstStyle/>
        <a:p>
          <a:r>
            <a: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আবর্জনা পোড়ালে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10F458-F087-406C-A01A-A9C497E975AB}" type="parTrans" cxnId="{4501E927-0176-499E-9EB2-86886F7A4097}">
      <dgm:prSet/>
      <dgm:spPr>
        <a:ln>
          <a:noFill/>
        </a:ln>
        <a:effectLst/>
        <a:sp3d prstMaterial="clear">
          <a:bevelT h="63500"/>
        </a:sp3d>
      </dgm:spPr>
      <dgm:t>
        <a:bodyPr/>
        <a:lstStyle/>
        <a:p>
          <a:endParaRPr lang="en-US"/>
        </a:p>
      </dgm:t>
    </dgm:pt>
    <dgm:pt modelId="{84164A79-7C1C-4821-85AF-B79358D356AD}" type="sibTrans" cxnId="{4501E927-0176-499E-9EB2-86886F7A4097}">
      <dgm:prSet/>
      <dgm:spPr/>
      <dgm:t>
        <a:bodyPr/>
        <a:lstStyle/>
        <a:p>
          <a:endParaRPr lang="en-US"/>
        </a:p>
      </dgm:t>
    </dgm:pt>
    <dgm:pt modelId="{5F52D8BC-9A46-45D0-85ED-261DA49D76D7}">
      <dgm:prSet phldrT="[Text]" custT="1"/>
      <dgm:spPr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কলকারখানা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গাড়ির</a:t>
          </a:r>
          <a:r>
            <a: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কালো ধোয়ায়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42860D-B86A-4508-B835-5B9A1E3C96D1}" type="parTrans" cxnId="{6F565BFF-AEBE-4369-A71B-F52EAD4FA942}">
      <dgm:prSet/>
      <dgm:spPr>
        <a:ln>
          <a:noFill/>
        </a:ln>
        <a:effectLst/>
        <a:sp3d prstMaterial="clear">
          <a:bevelT h="63500"/>
        </a:sp3d>
      </dgm:spPr>
      <dgm:t>
        <a:bodyPr/>
        <a:lstStyle/>
        <a:p>
          <a:endParaRPr lang="en-US"/>
        </a:p>
      </dgm:t>
    </dgm:pt>
    <dgm:pt modelId="{F262BB83-1F94-4A95-8A54-801D291B8911}" type="sibTrans" cxnId="{6F565BFF-AEBE-4369-A71B-F52EAD4FA942}">
      <dgm:prSet/>
      <dgm:spPr/>
      <dgm:t>
        <a:bodyPr/>
        <a:lstStyle/>
        <a:p>
          <a:endParaRPr lang="en-US"/>
        </a:p>
      </dgm:t>
    </dgm:pt>
    <dgm:pt modelId="{06741980-3765-4574-8993-11981F79169B}">
      <dgm:prSet custT="1"/>
      <dgm:spPr>
        <a:solidFill>
          <a:srgbClr val="FFFF00"/>
        </a:solidFill>
        <a:ln>
          <a:noFill/>
        </a:ln>
        <a:effectLst/>
        <a:sp3d prstMaterial="clear">
          <a:bevelT h="63500"/>
        </a:sp3d>
      </dgm:spPr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জীবাশ্ম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জ্বালানি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পোড়ানো</a:t>
          </a:r>
          <a:r>
            <a: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475B0E-B218-4B73-9BF9-C41D998E69B9}" type="parTrans" cxnId="{00FF81A5-F8FB-4264-8DC2-F81067D894CE}">
      <dgm:prSet/>
      <dgm:spPr>
        <a:ln>
          <a:noFill/>
        </a:ln>
        <a:effectLst/>
        <a:sp3d prstMaterial="clear">
          <a:bevelT h="63500"/>
        </a:sp3d>
      </dgm:spPr>
      <dgm:t>
        <a:bodyPr/>
        <a:lstStyle/>
        <a:p>
          <a:endParaRPr lang="en-US"/>
        </a:p>
      </dgm:t>
    </dgm:pt>
    <dgm:pt modelId="{2BEFB96F-3F7E-47DA-B23C-F89EC1B925FE}" type="sibTrans" cxnId="{00FF81A5-F8FB-4264-8DC2-F81067D894CE}">
      <dgm:prSet/>
      <dgm:spPr/>
      <dgm:t>
        <a:bodyPr/>
        <a:lstStyle/>
        <a:p>
          <a:endParaRPr lang="en-US"/>
        </a:p>
      </dgm:t>
    </dgm:pt>
    <dgm:pt modelId="{544F1ABA-306F-48A0-85BD-224A267BD0EF}">
      <dgm:prSet custT="1"/>
      <dgm:spPr>
        <a:solidFill>
          <a:srgbClr val="FF0000"/>
        </a:solidFill>
        <a:ln>
          <a:noFill/>
        </a:ln>
        <a:effectLst/>
        <a:sp3d prstMaterial="clear">
          <a:bevelT h="63500"/>
        </a:sp3d>
      </dgm:spPr>
      <dgm:t>
        <a:bodyPr/>
        <a:lstStyle/>
        <a:p>
          <a:r>
            <a: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ইটের ভাটার কালো ধোয়ায়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AAB9BF-D903-4A76-A10A-58569CA4A247}" type="parTrans" cxnId="{07A4515C-3720-4479-A2E5-A34C97215E00}">
      <dgm:prSet/>
      <dgm:spPr>
        <a:ln>
          <a:noFill/>
        </a:ln>
        <a:effectLst/>
        <a:sp3d prstMaterial="clear">
          <a:bevelT h="63500"/>
        </a:sp3d>
      </dgm:spPr>
      <dgm:t>
        <a:bodyPr/>
        <a:lstStyle/>
        <a:p>
          <a:endParaRPr lang="en-US"/>
        </a:p>
      </dgm:t>
    </dgm:pt>
    <dgm:pt modelId="{D55968E8-E341-4DAC-BD2B-492F1A805CC3}" type="sibTrans" cxnId="{07A4515C-3720-4479-A2E5-A34C97215E00}">
      <dgm:prSet/>
      <dgm:spPr/>
      <dgm:t>
        <a:bodyPr/>
        <a:lstStyle/>
        <a:p>
          <a:endParaRPr lang="en-US"/>
        </a:p>
      </dgm:t>
    </dgm:pt>
    <dgm:pt modelId="{545D54F0-34C8-47E6-9889-E3BD7C8BE493}">
      <dgm:prSet custT="1"/>
      <dgm:spPr>
        <a:solidFill>
          <a:srgbClr val="FFFF00"/>
        </a:solid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যেখানে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সেখানে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ময়লা আবর্জনা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ফেলা</a:t>
          </a:r>
          <a:r>
            <a: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E56213-D277-4A00-BBCC-39695DDD962D}" type="parTrans" cxnId="{2A503B39-F355-444A-BF91-4EA4F56CD453}">
      <dgm:prSet/>
      <dgm:spPr>
        <a:ln>
          <a:noFill/>
        </a:ln>
        <a:effectLst/>
        <a:sp3d prstMaterial="clear">
          <a:bevelT h="63500"/>
        </a:sp3d>
      </dgm:spPr>
      <dgm:t>
        <a:bodyPr/>
        <a:lstStyle/>
        <a:p>
          <a:endParaRPr lang="en-US"/>
        </a:p>
      </dgm:t>
    </dgm:pt>
    <dgm:pt modelId="{86952608-4407-42D3-8846-01D8685573D3}" type="sibTrans" cxnId="{2A503B39-F355-444A-BF91-4EA4F56CD453}">
      <dgm:prSet/>
      <dgm:spPr/>
      <dgm:t>
        <a:bodyPr/>
        <a:lstStyle/>
        <a:p>
          <a:endParaRPr lang="en-US"/>
        </a:p>
      </dgm:t>
    </dgm:pt>
    <dgm:pt modelId="{5FD0F937-DF28-4611-ADD8-158BE8DF5AAC}" type="pres">
      <dgm:prSet presAssocID="{7071B3D1-64F9-421E-91B9-73073188CD5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346B54A-CC43-4BBF-A5A6-A1FFC0AFBE3D}" type="pres">
      <dgm:prSet presAssocID="{D9023570-EF06-4D1D-961C-5DE328DAE586}" presName="centerShape" presStyleLbl="node0" presStyleIdx="0" presStyleCnt="1" custScaleX="150092" custScaleY="110877" custLinFactNeighborX="-7443" custLinFactNeighborY="392"/>
      <dgm:spPr/>
    </dgm:pt>
    <dgm:pt modelId="{5C135637-2FE0-4B58-8087-6CD0DC909A66}" type="pres">
      <dgm:prSet presAssocID="{1B10F458-F087-406C-A01A-A9C497E975AB}" presName="parTrans" presStyleLbl="sibTrans2D1" presStyleIdx="0" presStyleCnt="5" custScaleX="148156" custLinFactNeighborX="26550" custLinFactNeighborY="-25762"/>
      <dgm:spPr/>
    </dgm:pt>
    <dgm:pt modelId="{42E031F0-FB1D-467E-92EF-D3687B31164A}" type="pres">
      <dgm:prSet presAssocID="{1B10F458-F087-406C-A01A-A9C497E975AB}" presName="connectorText" presStyleLbl="sibTrans2D1" presStyleIdx="0" presStyleCnt="5"/>
      <dgm:spPr/>
    </dgm:pt>
    <dgm:pt modelId="{579CCF05-FCB2-4A4E-B90D-BBC24650EE12}" type="pres">
      <dgm:prSet presAssocID="{8204309A-A4FB-43CE-9968-2EAB0F1EAA66}" presName="node" presStyleLbl="node1" presStyleIdx="0" presStyleCnt="5" custAng="0" custScaleX="144321" custScaleY="80159" custRadScaleRad="147758" custRadScaleInc="-181640">
        <dgm:presLayoutVars>
          <dgm:bulletEnabled val="1"/>
        </dgm:presLayoutVars>
      </dgm:prSet>
      <dgm:spPr/>
    </dgm:pt>
    <dgm:pt modelId="{919281FC-72C2-4710-B5AB-96636F0DA3E2}" type="pres">
      <dgm:prSet presAssocID="{2EE56213-D277-4A00-BBCC-39695DDD962D}" presName="parTrans" presStyleLbl="sibTrans2D1" presStyleIdx="1" presStyleCnt="5" custScaleX="173891"/>
      <dgm:spPr/>
    </dgm:pt>
    <dgm:pt modelId="{7FC46439-8A35-4BE3-9627-194C89B55A2E}" type="pres">
      <dgm:prSet presAssocID="{2EE56213-D277-4A00-BBCC-39695DDD962D}" presName="connectorText" presStyleLbl="sibTrans2D1" presStyleIdx="1" presStyleCnt="5"/>
      <dgm:spPr/>
    </dgm:pt>
    <dgm:pt modelId="{F43AF13C-67F8-44AF-B546-A7E79FEB3F0A}" type="pres">
      <dgm:prSet presAssocID="{545D54F0-34C8-47E6-9889-E3BD7C8BE493}" presName="node" presStyleLbl="node1" presStyleIdx="1" presStyleCnt="5" custScaleX="148046" custScaleY="84425" custRadScaleRad="95035" custRadScaleInc="-148860">
        <dgm:presLayoutVars>
          <dgm:bulletEnabled val="1"/>
        </dgm:presLayoutVars>
      </dgm:prSet>
      <dgm:spPr/>
    </dgm:pt>
    <dgm:pt modelId="{8A886FCC-8FD3-4E21-9D2B-A54E26BAA243}" type="pres">
      <dgm:prSet presAssocID="{CE42860D-B86A-4508-B835-5B9A1E3C96D1}" presName="parTrans" presStyleLbl="sibTrans2D1" presStyleIdx="2" presStyleCnt="5" custAng="239086" custScaleX="190119" custLinFactNeighborX="-8920" custLinFactNeighborY="23954"/>
      <dgm:spPr/>
    </dgm:pt>
    <dgm:pt modelId="{33524E1D-B003-4C06-A865-FDDC2B69BD5B}" type="pres">
      <dgm:prSet presAssocID="{CE42860D-B86A-4508-B835-5B9A1E3C96D1}" presName="connectorText" presStyleLbl="sibTrans2D1" presStyleIdx="2" presStyleCnt="5"/>
      <dgm:spPr/>
    </dgm:pt>
    <dgm:pt modelId="{BB8F20A4-6107-4393-92C6-58850E6400DF}" type="pres">
      <dgm:prSet presAssocID="{5F52D8BC-9A46-45D0-85ED-261DA49D76D7}" presName="node" presStyleLbl="node1" presStyleIdx="2" presStyleCnt="5" custScaleX="151123" custScaleY="104037" custRadScaleRad="118818" custRadScaleInc="-149342">
        <dgm:presLayoutVars>
          <dgm:bulletEnabled val="1"/>
        </dgm:presLayoutVars>
      </dgm:prSet>
      <dgm:spPr/>
    </dgm:pt>
    <dgm:pt modelId="{250F9C71-9540-44A4-B31D-28EA5C39B6B1}" type="pres">
      <dgm:prSet presAssocID="{18AAB9BF-D903-4A76-A10A-58569CA4A247}" presName="parTrans" presStyleLbl="sibTrans2D1" presStyleIdx="3" presStyleCnt="5" custScaleX="177282"/>
      <dgm:spPr/>
    </dgm:pt>
    <dgm:pt modelId="{55A12795-C3C0-42BD-B812-F55ED1CEE550}" type="pres">
      <dgm:prSet presAssocID="{18AAB9BF-D903-4A76-A10A-58569CA4A247}" presName="connectorText" presStyleLbl="sibTrans2D1" presStyleIdx="3" presStyleCnt="5"/>
      <dgm:spPr/>
    </dgm:pt>
    <dgm:pt modelId="{998FDB1C-E46C-45CA-A3B7-F257B40CBC05}" type="pres">
      <dgm:prSet presAssocID="{544F1ABA-306F-48A0-85BD-224A267BD0EF}" presName="node" presStyleLbl="node1" presStyleIdx="3" presStyleCnt="5" custScaleX="145466" custScaleY="74554" custRadScaleRad="85764" custRadScaleInc="-138922">
        <dgm:presLayoutVars>
          <dgm:bulletEnabled val="1"/>
        </dgm:presLayoutVars>
      </dgm:prSet>
      <dgm:spPr/>
    </dgm:pt>
    <dgm:pt modelId="{7F97388B-D542-429D-A317-A80A495D91F1}" type="pres">
      <dgm:prSet presAssocID="{3C475B0E-B218-4B73-9BF9-C41D998E69B9}" presName="parTrans" presStyleLbl="sibTrans2D1" presStyleIdx="4" presStyleCnt="5" custScaleX="133826"/>
      <dgm:spPr/>
    </dgm:pt>
    <dgm:pt modelId="{06D67915-F135-4B4F-BCE4-79FF03965872}" type="pres">
      <dgm:prSet presAssocID="{3C475B0E-B218-4B73-9BF9-C41D998E69B9}" presName="connectorText" presStyleLbl="sibTrans2D1" presStyleIdx="4" presStyleCnt="5"/>
      <dgm:spPr/>
    </dgm:pt>
    <dgm:pt modelId="{10D70C60-B0F7-4D48-AF55-723BD2BCE81B}" type="pres">
      <dgm:prSet presAssocID="{06741980-3765-4574-8993-11981F79169B}" presName="node" presStyleLbl="node1" presStyleIdx="4" presStyleCnt="5" custScaleX="142621" custScaleY="77105" custRadScaleRad="146347" custRadScaleInc="-105604">
        <dgm:presLayoutVars>
          <dgm:bulletEnabled val="1"/>
        </dgm:presLayoutVars>
      </dgm:prSet>
      <dgm:spPr/>
    </dgm:pt>
  </dgm:ptLst>
  <dgm:cxnLst>
    <dgm:cxn modelId="{CF3FC304-4B45-46C6-8EAB-BD0E7138740B}" type="presOf" srcId="{544F1ABA-306F-48A0-85BD-224A267BD0EF}" destId="{998FDB1C-E46C-45CA-A3B7-F257B40CBC05}" srcOrd="0" destOrd="0" presId="urn:microsoft.com/office/officeart/2005/8/layout/radial5"/>
    <dgm:cxn modelId="{4D32D808-EDC6-4A92-9562-A7A8B3840C3E}" type="presOf" srcId="{2EE56213-D277-4A00-BBCC-39695DDD962D}" destId="{7FC46439-8A35-4BE3-9627-194C89B55A2E}" srcOrd="1" destOrd="0" presId="urn:microsoft.com/office/officeart/2005/8/layout/radial5"/>
    <dgm:cxn modelId="{BBE1A509-F0ED-46B9-BAC1-C176479355E7}" type="presOf" srcId="{3C475B0E-B218-4B73-9BF9-C41D998E69B9}" destId="{06D67915-F135-4B4F-BCE4-79FF03965872}" srcOrd="1" destOrd="0" presId="urn:microsoft.com/office/officeart/2005/8/layout/radial5"/>
    <dgm:cxn modelId="{FC19D90F-2151-4738-BA56-BBB6E1B2EB6A}" type="presOf" srcId="{D9023570-EF06-4D1D-961C-5DE328DAE586}" destId="{1346B54A-CC43-4BBF-A5A6-A1FFC0AFBE3D}" srcOrd="0" destOrd="0" presId="urn:microsoft.com/office/officeart/2005/8/layout/radial5"/>
    <dgm:cxn modelId="{AADF5B27-D99B-4652-A5E4-C4FAEB844692}" srcId="{7071B3D1-64F9-421E-91B9-73073188CD52}" destId="{D9023570-EF06-4D1D-961C-5DE328DAE586}" srcOrd="0" destOrd="0" parTransId="{C53A0F27-CA7C-4D98-AE1B-D4925035F369}" sibTransId="{E2BB2A0F-B1ED-4A3A-813D-B2C254727BD6}"/>
    <dgm:cxn modelId="{4501E927-0176-499E-9EB2-86886F7A4097}" srcId="{D9023570-EF06-4D1D-961C-5DE328DAE586}" destId="{8204309A-A4FB-43CE-9968-2EAB0F1EAA66}" srcOrd="0" destOrd="0" parTransId="{1B10F458-F087-406C-A01A-A9C497E975AB}" sibTransId="{84164A79-7C1C-4821-85AF-B79358D356AD}"/>
    <dgm:cxn modelId="{2A503B39-F355-444A-BF91-4EA4F56CD453}" srcId="{D9023570-EF06-4D1D-961C-5DE328DAE586}" destId="{545D54F0-34C8-47E6-9889-E3BD7C8BE493}" srcOrd="1" destOrd="0" parTransId="{2EE56213-D277-4A00-BBCC-39695DDD962D}" sibTransId="{86952608-4407-42D3-8846-01D8685573D3}"/>
    <dgm:cxn modelId="{7008F83B-5B7D-4701-9177-35382ADD3878}" type="presOf" srcId="{CE42860D-B86A-4508-B835-5B9A1E3C96D1}" destId="{33524E1D-B003-4C06-A865-FDDC2B69BD5B}" srcOrd="1" destOrd="0" presId="urn:microsoft.com/office/officeart/2005/8/layout/radial5"/>
    <dgm:cxn modelId="{07A4515C-3720-4479-A2E5-A34C97215E00}" srcId="{D9023570-EF06-4D1D-961C-5DE328DAE586}" destId="{544F1ABA-306F-48A0-85BD-224A267BD0EF}" srcOrd="3" destOrd="0" parTransId="{18AAB9BF-D903-4A76-A10A-58569CA4A247}" sibTransId="{D55968E8-E341-4DAC-BD2B-492F1A805CC3}"/>
    <dgm:cxn modelId="{9336175F-6FCC-4C3E-9DAC-DA18236D61C7}" type="presOf" srcId="{18AAB9BF-D903-4A76-A10A-58569CA4A247}" destId="{250F9C71-9540-44A4-B31D-28EA5C39B6B1}" srcOrd="0" destOrd="0" presId="urn:microsoft.com/office/officeart/2005/8/layout/radial5"/>
    <dgm:cxn modelId="{A76C9364-2C1D-4B49-B7FB-221C28317DFB}" type="presOf" srcId="{06741980-3765-4574-8993-11981F79169B}" destId="{10D70C60-B0F7-4D48-AF55-723BD2BCE81B}" srcOrd="0" destOrd="0" presId="urn:microsoft.com/office/officeart/2005/8/layout/radial5"/>
    <dgm:cxn modelId="{2B3B1984-3852-40BF-9540-88ADDA5AB61B}" type="presOf" srcId="{545D54F0-34C8-47E6-9889-E3BD7C8BE493}" destId="{F43AF13C-67F8-44AF-B546-A7E79FEB3F0A}" srcOrd="0" destOrd="0" presId="urn:microsoft.com/office/officeart/2005/8/layout/radial5"/>
    <dgm:cxn modelId="{E9DCD19B-1416-4E59-9AC0-3CB310BA11FB}" type="presOf" srcId="{18AAB9BF-D903-4A76-A10A-58569CA4A247}" destId="{55A12795-C3C0-42BD-B812-F55ED1CEE550}" srcOrd="1" destOrd="0" presId="urn:microsoft.com/office/officeart/2005/8/layout/radial5"/>
    <dgm:cxn modelId="{00FF81A5-F8FB-4264-8DC2-F81067D894CE}" srcId="{D9023570-EF06-4D1D-961C-5DE328DAE586}" destId="{06741980-3765-4574-8993-11981F79169B}" srcOrd="4" destOrd="0" parTransId="{3C475B0E-B218-4B73-9BF9-C41D998E69B9}" sibTransId="{2BEFB96F-3F7E-47DA-B23C-F89EC1B925FE}"/>
    <dgm:cxn modelId="{778A00B4-856A-4076-9387-CE8F1D3EEB04}" type="presOf" srcId="{3C475B0E-B218-4B73-9BF9-C41D998E69B9}" destId="{7F97388B-D542-429D-A317-A80A495D91F1}" srcOrd="0" destOrd="0" presId="urn:microsoft.com/office/officeart/2005/8/layout/radial5"/>
    <dgm:cxn modelId="{A88675B4-D220-4B34-9A20-497A2D079852}" type="presOf" srcId="{2EE56213-D277-4A00-BBCC-39695DDD962D}" destId="{919281FC-72C2-4710-B5AB-96636F0DA3E2}" srcOrd="0" destOrd="0" presId="urn:microsoft.com/office/officeart/2005/8/layout/radial5"/>
    <dgm:cxn modelId="{6F06BAC8-2673-47C5-A863-3727A7C67B03}" type="presOf" srcId="{8204309A-A4FB-43CE-9968-2EAB0F1EAA66}" destId="{579CCF05-FCB2-4A4E-B90D-BBC24650EE12}" srcOrd="0" destOrd="0" presId="urn:microsoft.com/office/officeart/2005/8/layout/radial5"/>
    <dgm:cxn modelId="{FCC24ED4-7497-49D4-B3F8-B3EBB444E6D5}" type="presOf" srcId="{1B10F458-F087-406C-A01A-A9C497E975AB}" destId="{42E031F0-FB1D-467E-92EF-D3687B31164A}" srcOrd="1" destOrd="0" presId="urn:microsoft.com/office/officeart/2005/8/layout/radial5"/>
    <dgm:cxn modelId="{277D10D7-709E-46C7-81C3-AFCAB760C843}" type="presOf" srcId="{1B10F458-F087-406C-A01A-A9C497E975AB}" destId="{5C135637-2FE0-4B58-8087-6CD0DC909A66}" srcOrd="0" destOrd="0" presId="urn:microsoft.com/office/officeart/2005/8/layout/radial5"/>
    <dgm:cxn modelId="{EE9726E4-2973-46FC-A88B-1D3FDE14E824}" type="presOf" srcId="{5F52D8BC-9A46-45D0-85ED-261DA49D76D7}" destId="{BB8F20A4-6107-4393-92C6-58850E6400DF}" srcOrd="0" destOrd="0" presId="urn:microsoft.com/office/officeart/2005/8/layout/radial5"/>
    <dgm:cxn modelId="{0CA463EA-B790-4B4E-9B4A-9D870133F5CE}" type="presOf" srcId="{7071B3D1-64F9-421E-91B9-73073188CD52}" destId="{5FD0F937-DF28-4611-ADD8-158BE8DF5AAC}" srcOrd="0" destOrd="0" presId="urn:microsoft.com/office/officeart/2005/8/layout/radial5"/>
    <dgm:cxn modelId="{BEE3E1EA-7915-4A3B-8764-C637D13DDFBB}" type="presOf" srcId="{CE42860D-B86A-4508-B835-5B9A1E3C96D1}" destId="{8A886FCC-8FD3-4E21-9D2B-A54E26BAA243}" srcOrd="0" destOrd="0" presId="urn:microsoft.com/office/officeart/2005/8/layout/radial5"/>
    <dgm:cxn modelId="{6F565BFF-AEBE-4369-A71B-F52EAD4FA942}" srcId="{D9023570-EF06-4D1D-961C-5DE328DAE586}" destId="{5F52D8BC-9A46-45D0-85ED-261DA49D76D7}" srcOrd="2" destOrd="0" parTransId="{CE42860D-B86A-4508-B835-5B9A1E3C96D1}" sibTransId="{F262BB83-1F94-4A95-8A54-801D291B8911}"/>
    <dgm:cxn modelId="{A66AE621-2D5E-4A04-BB80-AD9B064011CE}" type="presParOf" srcId="{5FD0F937-DF28-4611-ADD8-158BE8DF5AAC}" destId="{1346B54A-CC43-4BBF-A5A6-A1FFC0AFBE3D}" srcOrd="0" destOrd="0" presId="urn:microsoft.com/office/officeart/2005/8/layout/radial5"/>
    <dgm:cxn modelId="{87244512-F231-476B-B655-8C7CA53355E9}" type="presParOf" srcId="{5FD0F937-DF28-4611-ADD8-158BE8DF5AAC}" destId="{5C135637-2FE0-4B58-8087-6CD0DC909A66}" srcOrd="1" destOrd="0" presId="urn:microsoft.com/office/officeart/2005/8/layout/radial5"/>
    <dgm:cxn modelId="{38189073-2787-466C-84E8-6F82BF2E858B}" type="presParOf" srcId="{5C135637-2FE0-4B58-8087-6CD0DC909A66}" destId="{42E031F0-FB1D-467E-92EF-D3687B31164A}" srcOrd="0" destOrd="0" presId="urn:microsoft.com/office/officeart/2005/8/layout/radial5"/>
    <dgm:cxn modelId="{2496C5AD-C23C-4A58-ABE2-852CA97A23D7}" type="presParOf" srcId="{5FD0F937-DF28-4611-ADD8-158BE8DF5AAC}" destId="{579CCF05-FCB2-4A4E-B90D-BBC24650EE12}" srcOrd="2" destOrd="0" presId="urn:microsoft.com/office/officeart/2005/8/layout/radial5"/>
    <dgm:cxn modelId="{E50D85B1-DD22-4019-B862-745A3F55DB95}" type="presParOf" srcId="{5FD0F937-DF28-4611-ADD8-158BE8DF5AAC}" destId="{919281FC-72C2-4710-B5AB-96636F0DA3E2}" srcOrd="3" destOrd="0" presId="urn:microsoft.com/office/officeart/2005/8/layout/radial5"/>
    <dgm:cxn modelId="{391EAFA3-CB16-490F-B815-63EA64752574}" type="presParOf" srcId="{919281FC-72C2-4710-B5AB-96636F0DA3E2}" destId="{7FC46439-8A35-4BE3-9627-194C89B55A2E}" srcOrd="0" destOrd="0" presId="urn:microsoft.com/office/officeart/2005/8/layout/radial5"/>
    <dgm:cxn modelId="{387690E5-5207-4322-B1C0-5B1E5D3D483B}" type="presParOf" srcId="{5FD0F937-DF28-4611-ADD8-158BE8DF5AAC}" destId="{F43AF13C-67F8-44AF-B546-A7E79FEB3F0A}" srcOrd="4" destOrd="0" presId="urn:microsoft.com/office/officeart/2005/8/layout/radial5"/>
    <dgm:cxn modelId="{A33FBECC-0C58-4FBA-AE14-CE595E3EC145}" type="presParOf" srcId="{5FD0F937-DF28-4611-ADD8-158BE8DF5AAC}" destId="{8A886FCC-8FD3-4E21-9D2B-A54E26BAA243}" srcOrd="5" destOrd="0" presId="urn:microsoft.com/office/officeart/2005/8/layout/radial5"/>
    <dgm:cxn modelId="{DF179487-65E9-44A3-A97B-CD8D2A547995}" type="presParOf" srcId="{8A886FCC-8FD3-4E21-9D2B-A54E26BAA243}" destId="{33524E1D-B003-4C06-A865-FDDC2B69BD5B}" srcOrd="0" destOrd="0" presId="urn:microsoft.com/office/officeart/2005/8/layout/radial5"/>
    <dgm:cxn modelId="{0053B74E-53A4-49AE-8591-27ACD678486B}" type="presParOf" srcId="{5FD0F937-DF28-4611-ADD8-158BE8DF5AAC}" destId="{BB8F20A4-6107-4393-92C6-58850E6400DF}" srcOrd="6" destOrd="0" presId="urn:microsoft.com/office/officeart/2005/8/layout/radial5"/>
    <dgm:cxn modelId="{C1DC1BC1-FA2B-49DA-BD4A-421F71F33ADD}" type="presParOf" srcId="{5FD0F937-DF28-4611-ADD8-158BE8DF5AAC}" destId="{250F9C71-9540-44A4-B31D-28EA5C39B6B1}" srcOrd="7" destOrd="0" presId="urn:microsoft.com/office/officeart/2005/8/layout/radial5"/>
    <dgm:cxn modelId="{A6FDBB47-4497-41C3-A12A-12AAADA68FA3}" type="presParOf" srcId="{250F9C71-9540-44A4-B31D-28EA5C39B6B1}" destId="{55A12795-C3C0-42BD-B812-F55ED1CEE550}" srcOrd="0" destOrd="0" presId="urn:microsoft.com/office/officeart/2005/8/layout/radial5"/>
    <dgm:cxn modelId="{2643EB95-813D-4D31-A8DF-155D7C694E6B}" type="presParOf" srcId="{5FD0F937-DF28-4611-ADD8-158BE8DF5AAC}" destId="{998FDB1C-E46C-45CA-A3B7-F257B40CBC05}" srcOrd="8" destOrd="0" presId="urn:microsoft.com/office/officeart/2005/8/layout/radial5"/>
    <dgm:cxn modelId="{FB484A08-BFA3-4FA5-B466-05DF04B376D7}" type="presParOf" srcId="{5FD0F937-DF28-4611-ADD8-158BE8DF5AAC}" destId="{7F97388B-D542-429D-A317-A80A495D91F1}" srcOrd="9" destOrd="0" presId="urn:microsoft.com/office/officeart/2005/8/layout/radial5"/>
    <dgm:cxn modelId="{F9B5E6ED-B29F-443F-A4AC-940692A3D95D}" type="presParOf" srcId="{7F97388B-D542-429D-A317-A80A495D91F1}" destId="{06D67915-F135-4B4F-BCE4-79FF03965872}" srcOrd="0" destOrd="0" presId="urn:microsoft.com/office/officeart/2005/8/layout/radial5"/>
    <dgm:cxn modelId="{D70A8B33-F9C6-4B7C-B497-AB1DFA3B9795}" type="presParOf" srcId="{5FD0F937-DF28-4611-ADD8-158BE8DF5AAC}" destId="{10D70C60-B0F7-4D48-AF55-723BD2BCE81B}" srcOrd="10" destOrd="0" presId="urn:microsoft.com/office/officeart/2005/8/layout/radial5"/>
  </dgm:cxnLst>
  <dgm:bg>
    <a:gradFill>
      <a:gsLst>
        <a:gs pos="5000">
          <a:schemeClr val="bg1"/>
        </a:gs>
        <a:gs pos="74000">
          <a:schemeClr val="bg1">
            <a:lumMod val="8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6B54A-CC43-4BBF-A5A6-A1FFC0AFBE3D}">
      <dsp:nvSpPr>
        <dsp:cNvPr id="0" name=""/>
        <dsp:cNvSpPr/>
      </dsp:nvSpPr>
      <dsp:spPr>
        <a:xfrm>
          <a:off x="3618746" y="2321972"/>
          <a:ext cx="2686371" cy="19844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 দূষণের কারণ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12156" y="2612594"/>
        <a:ext cx="1899551" cy="1403250"/>
      </dsp:txXfrm>
    </dsp:sp>
    <dsp:sp modelId="{5C135637-2FE0-4B58-8087-6CD0DC909A66}">
      <dsp:nvSpPr>
        <dsp:cNvPr id="0" name=""/>
        <dsp:cNvSpPr/>
      </dsp:nvSpPr>
      <dsp:spPr>
        <a:xfrm rot="12453017">
          <a:off x="3132009" y="2039749"/>
          <a:ext cx="843771" cy="608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3304219" y="2203676"/>
        <a:ext cx="661210" cy="365123"/>
      </dsp:txXfrm>
    </dsp:sp>
    <dsp:sp modelId="{579CCF05-FCB2-4A4E-B90D-BBC24650EE12}">
      <dsp:nvSpPr>
        <dsp:cNvPr id="0" name=""/>
        <dsp:cNvSpPr/>
      </dsp:nvSpPr>
      <dsp:spPr>
        <a:xfrm>
          <a:off x="679101" y="1036365"/>
          <a:ext cx="2583081" cy="1434699"/>
        </a:xfrm>
        <a:prstGeom prst="ellipse">
          <a:avLst/>
        </a:prstGeom>
        <a:solidFill>
          <a:srgbClr val="ED43C0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আবর্জনা পোড়ালে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57384" y="1246472"/>
        <a:ext cx="1826515" cy="1014485"/>
      </dsp:txXfrm>
    </dsp:sp>
    <dsp:sp modelId="{919281FC-72C2-4710-B5AB-96636F0DA3E2}">
      <dsp:nvSpPr>
        <dsp:cNvPr id="0" name=""/>
        <dsp:cNvSpPr/>
      </dsp:nvSpPr>
      <dsp:spPr>
        <a:xfrm rot="17776399">
          <a:off x="5252416" y="1777905"/>
          <a:ext cx="635434" cy="608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303291" y="1981463"/>
        <a:ext cx="452873" cy="365123"/>
      </dsp:txXfrm>
    </dsp:sp>
    <dsp:sp modelId="{F43AF13C-67F8-44AF-B546-A7E79FEB3F0A}">
      <dsp:nvSpPr>
        <dsp:cNvPr id="0" name=""/>
        <dsp:cNvSpPr/>
      </dsp:nvSpPr>
      <dsp:spPr>
        <a:xfrm>
          <a:off x="4761447" y="280992"/>
          <a:ext cx="2649751" cy="1511052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যেখানে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সেখানে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ময়লা আবর্জনা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ফেলা</a:t>
          </a:r>
          <a:r>
            <a:rPr lang="bn-BD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49494" y="502280"/>
        <a:ext cx="1873657" cy="1068476"/>
      </dsp:txXfrm>
    </dsp:sp>
    <dsp:sp modelId="{8A886FCC-8FD3-4E21-9D2B-A54E26BAA243}">
      <dsp:nvSpPr>
        <dsp:cNvPr id="0" name=""/>
        <dsp:cNvSpPr/>
      </dsp:nvSpPr>
      <dsp:spPr>
        <a:xfrm rot="231558">
          <a:off x="6261979" y="3152086"/>
          <a:ext cx="657595" cy="608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262186" y="3267649"/>
        <a:ext cx="475034" cy="365123"/>
      </dsp:txXfrm>
    </dsp:sp>
    <dsp:sp modelId="{BB8F20A4-6107-4393-92C6-58850E6400DF}">
      <dsp:nvSpPr>
        <dsp:cNvPr id="0" name=""/>
        <dsp:cNvSpPr/>
      </dsp:nvSpPr>
      <dsp:spPr>
        <a:xfrm>
          <a:off x="6957719" y="2375853"/>
          <a:ext cx="2704824" cy="1862071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কলকারখানা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গাড়ির</a:t>
          </a:r>
          <a:r>
            <a:rPr lang="bn-BD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কালো ধোয়ায়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53831" y="2648547"/>
        <a:ext cx="1912600" cy="1316683"/>
      </dsp:txXfrm>
    </dsp:sp>
    <dsp:sp modelId="{250F9C71-9540-44A4-B31D-28EA5C39B6B1}">
      <dsp:nvSpPr>
        <dsp:cNvPr id="0" name=""/>
        <dsp:cNvSpPr/>
      </dsp:nvSpPr>
      <dsp:spPr>
        <a:xfrm rot="3996644">
          <a:off x="5229474" y="4181921"/>
          <a:ext cx="478707" cy="608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272775" y="4237722"/>
        <a:ext cx="335095" cy="365123"/>
      </dsp:txXfrm>
    </dsp:sp>
    <dsp:sp modelId="{998FDB1C-E46C-45CA-A3B7-F257B40CBC05}">
      <dsp:nvSpPr>
        <dsp:cNvPr id="0" name=""/>
        <dsp:cNvSpPr/>
      </dsp:nvSpPr>
      <dsp:spPr>
        <a:xfrm>
          <a:off x="4552932" y="4711201"/>
          <a:ext cx="2603574" cy="1334379"/>
        </a:xfrm>
        <a:prstGeom prst="ellipse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ইটের ভাটার কালো ধোয়ায়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34217" y="4906616"/>
        <a:ext cx="1841004" cy="943549"/>
      </dsp:txXfrm>
    </dsp:sp>
    <dsp:sp modelId="{7F97388B-D542-429D-A317-A80A495D91F1}">
      <dsp:nvSpPr>
        <dsp:cNvPr id="0" name=""/>
        <dsp:cNvSpPr/>
      </dsp:nvSpPr>
      <dsp:spPr>
        <a:xfrm rot="9485552">
          <a:off x="3030434" y="3653447"/>
          <a:ext cx="662710" cy="608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3206403" y="3741096"/>
        <a:ext cx="480149" cy="365123"/>
      </dsp:txXfrm>
    </dsp:sp>
    <dsp:sp modelId="{10D70C60-B0F7-4D48-AF55-723BD2BCE81B}">
      <dsp:nvSpPr>
        <dsp:cNvPr id="0" name=""/>
        <dsp:cNvSpPr/>
      </dsp:nvSpPr>
      <dsp:spPr>
        <a:xfrm>
          <a:off x="614947" y="3859062"/>
          <a:ext cx="2552654" cy="1380038"/>
        </a:xfrm>
        <a:prstGeom prst="ellipse">
          <a:avLst/>
        </a:prstGeom>
        <a:solidFill>
          <a:srgbClr val="FFFF00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জীবাশ্ম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জ্বালানি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পোড়ানো</a:t>
          </a:r>
          <a:r>
            <a:rPr lang="bn-BD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88775" y="4061164"/>
        <a:ext cx="1804998" cy="975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D5167-6D2A-4A1F-B746-A805A05AADC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170E5-B2DB-414B-AD7D-244D9AD77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8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1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83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BCFF0-B625-4B70-8C7F-A35D78CD1B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4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B7CA6-263D-4793-B642-91052A768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A68B0-D191-4D9E-A9D7-D8AF4597A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8C61B-FF0B-425A-9CFC-7B49B8B22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F6FA-E2E4-4ADF-9A5D-C98D0C4B31DF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8AB3C-946C-4339-B33C-4F2838B0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64895-4B21-43A9-84E1-7D632854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4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8968F-378C-46F9-97AF-72430B99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A6181-7B5C-4D2F-8261-8AAD7DE47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8AB7B-AA79-4AAE-92D2-F65CA8D3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FCD3-22A7-4119-A3AC-8152FE0319F8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95CF4-C30B-408E-AC53-C58C6376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EF48D-27F6-4D96-93F0-D6F0C990A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9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BF8EB1-D66A-45C6-A11F-9293E37EAA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994904-044D-462F-8C6F-047FFF928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EC339-193F-4335-AF75-49309EC5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F018-5ED7-4C77-8DE4-5FE046D0134B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50CF5-B6EF-4E36-841D-05351214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984D1-D3DD-425B-B01E-EBCBF404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7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4358E-5B4B-4709-8ACE-97043BA0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F9B8C-D173-4E52-B5E6-82FE7828F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B09D7-7ABD-4832-9030-829ABD266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DBF0-526A-4FFD-BAFB-B9CA330BE23E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B9C7D-6A31-48A6-9F36-023E1ACA8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6AB19-78F2-4B76-812B-D48B6D6E0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3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E847-C868-48A1-9BE1-D9B7D13CF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0E316-8E60-436C-A12C-E832A49B4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08F66-74E7-4772-88E2-BD5F0B70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101A-9E21-4E41-A70B-4695F4A15EA8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B4835-1CB4-489F-9738-E25B1A09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07775-2FAB-4932-9B25-F0CF3239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5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B314-E303-4D64-86B2-6E4014295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48340-BB43-4CFE-8A4D-E33734304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566F5-FB35-48DE-94B6-CBB9EFACA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20691-EF89-451D-B2F3-BC32BD9FD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739D-0ADE-4D95-9C0F-DD3FB31EBD27}" type="datetime1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46AB9-0E82-4048-A860-F8A9D4532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BA79F-F929-49E5-AB0B-78231AAB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1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8E064-62B5-4890-8318-68F055B74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04C01-8D70-4EF9-BD54-D9F26D839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6DA0D-4287-413F-9E44-01064DCAB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595C2-6C6C-42DC-8AE3-AE76172AB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EACBC-1103-4729-9EC0-FD3375D65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D5DA9B-5029-4CBC-97E9-6219920C5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92BC-2096-454C-9689-E4E009F91CCE}" type="datetime1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A6D08B-9257-4435-8303-AED858091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4FE77-D428-4440-A604-A63E5CAD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3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4863-4809-47B4-A069-22F155BC4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43A269-7531-4D88-80F1-5D87B929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B322-4B51-4DA1-A1FC-384D29953568}" type="datetime1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706B21-8082-4630-81C6-37DCF4FDC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FFF22-5704-410A-900D-6A2DE809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2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B55D95-2CF1-4806-A0B0-B6E9D3674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279C-B48F-44D1-B222-6C7A3A0F22F4}" type="datetime1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1EBF03-646B-4C9B-9CBB-ACB84A54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30273-5D70-47A5-9AC6-64474E85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4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F44BF-2347-4B34-A3B7-ED0133B2C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ACF59-1079-4638-9740-71CD682BD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51737-6991-4ADE-BBCD-4242C511F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EC308-070B-4EDA-BD31-1895772CA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E988-4375-4442-AF7B-B1BEDFD10822}" type="datetime1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5D00B-BF83-436F-97FA-E2029A217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A0E83-665A-49B5-95D6-D68582560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4762-8FD7-45F3-9071-BAB44A276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C2F36-EBF0-4D7B-BE23-86778BA98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DD916-4FE1-4BA2-BD50-94BCC9890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8E2B9-3635-4BF1-BB00-74F111FA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0740-051A-48BC-9B43-FEC0AD839061}" type="datetime1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0D33F-BE90-4C2D-BECF-D43E1E09D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7CE70-84C1-4675-B097-1DC222C9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8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1B9CE7-6B54-48B2-B9EF-7869BB73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73393-5BD6-4828-BD92-225653E3B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00FC0-AFBD-4C4E-AD63-D71834E86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6998C-1331-4BB7-B0AD-EB1B3780175A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A752F-E5DF-43DA-9EEE-0B5E6908F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868C8-938D-44D4-94B4-F9CFC3F55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EB82B-5011-49E5-BA9F-9AB792C6F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0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D4A1DF-727A-4F00-93C0-972057CD7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2" y="136525"/>
            <a:ext cx="11949918" cy="65970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8E2A302-C9F7-4037-B765-FEEA1138F352}"/>
              </a:ext>
            </a:extLst>
          </p:cNvPr>
          <p:cNvSpPr/>
          <p:nvPr/>
        </p:nvSpPr>
        <p:spPr>
          <a:xfrm>
            <a:off x="807063" y="3428999"/>
            <a:ext cx="7269939" cy="1015663"/>
          </a:xfrm>
          <a:prstGeom prst="rect">
            <a:avLst/>
          </a:prstGeom>
          <a:solidFill>
            <a:srgbClr val="FF3399"/>
          </a:solidFill>
          <a:ln/>
          <a:effectLst>
            <a:softEdge rad="317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2-www.ward2u.com-bird.gif">
            <a:extLst>
              <a:ext uri="{FF2B5EF4-FFF2-40B4-BE49-F238E27FC236}">
                <a16:creationId xmlns:a16="http://schemas.microsoft.com/office/drawing/2014/main" id="{3BBF2756-CEA0-4779-B1B0-9E65D29F58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88862" y="706833"/>
            <a:ext cx="1697438" cy="1608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D4CA18-1BC0-43E7-92AC-6162D4F28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7BE9-994E-4B31-B262-C9CD7EAC4834}" type="datetime1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23AB0E-A0BF-4F88-B657-69A9418B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8B1BB-9249-4164-8137-096B5E715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9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42725928"/>
              </p:ext>
            </p:extLst>
          </p:nvPr>
        </p:nvGraphicFramePr>
        <p:xfrm>
          <a:off x="1173579" y="331304"/>
          <a:ext cx="10717966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5D8756F-1314-48FF-8FF4-7481EA82BFFD}"/>
              </a:ext>
            </a:extLst>
          </p:cNvPr>
          <p:cNvSpPr txBox="1"/>
          <p:nvPr/>
        </p:nvSpPr>
        <p:spPr>
          <a:xfrm>
            <a:off x="300455" y="19216"/>
            <a:ext cx="3407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মিলিয়ে নেই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দূষণের কারণ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 কি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B1BAF-540D-4704-859C-23E6E92E8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D02D-4EBF-4DCF-B601-B9FD0EAF20EF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1EB06-00BD-474B-8E58-FF479CBD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5C9BB-F437-4A27-9151-3F1CB8CA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99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46B54A-CC43-4BBF-A5A6-A1FFC0AF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1346B54A-CC43-4BBF-A5A6-A1FFC0AF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1346B54A-CC43-4BBF-A5A6-A1FFC0AF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1346B54A-CC43-4BBF-A5A6-A1FFC0AF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1346B54A-CC43-4BBF-A5A6-A1FFC0AFB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135637-2FE0-4B58-8087-6CD0DC909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5C135637-2FE0-4B58-8087-6CD0DC909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5C135637-2FE0-4B58-8087-6CD0DC909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5C135637-2FE0-4B58-8087-6CD0DC909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5C135637-2FE0-4B58-8087-6CD0DC909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9CCF05-FCB2-4A4E-B90D-BBC24650E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579CCF05-FCB2-4A4E-B90D-BBC24650E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579CCF05-FCB2-4A4E-B90D-BBC24650E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579CCF05-FCB2-4A4E-B90D-BBC24650E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579CCF05-FCB2-4A4E-B90D-BBC24650E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9281FC-72C2-4710-B5AB-96636F0DA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919281FC-72C2-4710-B5AB-96636F0DA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919281FC-72C2-4710-B5AB-96636F0DA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919281FC-72C2-4710-B5AB-96636F0DA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919281FC-72C2-4710-B5AB-96636F0DA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3AF13C-67F8-44AF-B546-A7E79FEB3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F43AF13C-67F8-44AF-B546-A7E79FEB3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F43AF13C-67F8-44AF-B546-A7E79FEB3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F43AF13C-67F8-44AF-B546-A7E79FEB3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F43AF13C-67F8-44AF-B546-A7E79FEB3F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886FCC-8FD3-4E21-9D2B-A54E26BAA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8A886FCC-8FD3-4E21-9D2B-A54E26BAA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8A886FCC-8FD3-4E21-9D2B-A54E26BAA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8A886FCC-8FD3-4E21-9D2B-A54E26BAA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8A886FCC-8FD3-4E21-9D2B-A54E26BAA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8F20A4-6107-4393-92C6-58850E640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BB8F20A4-6107-4393-92C6-58850E640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BB8F20A4-6107-4393-92C6-58850E640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BB8F20A4-6107-4393-92C6-58850E640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BB8F20A4-6107-4393-92C6-58850E6400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0F9C71-9540-44A4-B31D-28EA5C39B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250F9C71-9540-44A4-B31D-28EA5C39B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250F9C71-9540-44A4-B31D-28EA5C39B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250F9C71-9540-44A4-B31D-28EA5C39B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250F9C71-9540-44A4-B31D-28EA5C39B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8FDB1C-E46C-45CA-A3B7-F257B40CB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998FDB1C-E46C-45CA-A3B7-F257B40CB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998FDB1C-E46C-45CA-A3B7-F257B40CB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998FDB1C-E46C-45CA-A3B7-F257B40CB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998FDB1C-E46C-45CA-A3B7-F257B40CB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97388B-D542-429D-A317-A80A495D9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F97388B-D542-429D-A317-A80A495D9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7F97388B-D542-429D-A317-A80A495D9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7F97388B-D542-429D-A317-A80A495D9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7F97388B-D542-429D-A317-A80A495D9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D70C60-B0F7-4D48-AF55-723BD2BCE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10D70C60-B0F7-4D48-AF55-723BD2BCE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10D70C60-B0F7-4D48-AF55-723BD2BCE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10D70C60-B0F7-4D48-AF55-723BD2BCE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graphicEl>
                                              <a:dgm id="{10D70C60-B0F7-4D48-AF55-723BD2BCE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0000">
              <a:schemeClr val="accent1">
                <a:lumMod val="45000"/>
                <a:lumOff val="55000"/>
              </a:schemeClr>
            </a:gs>
            <a:gs pos="75000">
              <a:schemeClr val="bg1"/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4D7CFB-D1B1-44A1-9552-E7A5C5BC848E}"/>
              </a:ext>
            </a:extLst>
          </p:cNvPr>
          <p:cNvSpPr/>
          <p:nvPr/>
        </p:nvSpPr>
        <p:spPr>
          <a:xfrm>
            <a:off x="336628" y="238316"/>
            <a:ext cx="2355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দেখা যাচ্ছে?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2C5478-4B02-4EB8-B51A-B940058F7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4" y="1815802"/>
            <a:ext cx="3553864" cy="26972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FAAE95-9A61-4699-B92C-3A7B77FBED60}"/>
              </a:ext>
            </a:extLst>
          </p:cNvPr>
          <p:cNvSpPr/>
          <p:nvPr/>
        </p:nvSpPr>
        <p:spPr>
          <a:xfrm>
            <a:off x="520503" y="4922057"/>
            <a:ext cx="108193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ক্ষতিকর।এর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ফুসফুসে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্র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ক্যান্সার,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শ্বাসজনীত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হৃদরোগসহ বিভিন্ন রোগে আক্রান্ত হয়।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6E0886-43C6-4C09-BB11-CC5D7EA894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/>
          <a:stretch/>
        </p:blipFill>
        <p:spPr>
          <a:xfrm>
            <a:off x="3840340" y="1832015"/>
            <a:ext cx="3798417" cy="26972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:\Users\ATAUR RAHMAN\Desktop\New folder\heart-attack.jpg">
            <a:extLst>
              <a:ext uri="{FF2B5EF4-FFF2-40B4-BE49-F238E27FC236}">
                <a16:creationId xmlns:a16="http://schemas.microsoft.com/office/drawing/2014/main" id="{2AF5D632-45C1-40B5-99C7-3DE9D3493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3178" y="1832015"/>
            <a:ext cx="3715465" cy="2682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028813-8AD2-4B69-82CE-E501955F4278}"/>
              </a:ext>
            </a:extLst>
          </p:cNvPr>
          <p:cNvSpPr/>
          <p:nvPr/>
        </p:nvSpPr>
        <p:spPr>
          <a:xfrm>
            <a:off x="308247" y="861931"/>
            <a:ext cx="3363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জীবনে বায়ু দূষনের প্রভাব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F39096D-8465-4237-84A9-2E02F7253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F963-5EEB-45E2-8054-2E90A0AE6AD6}" type="datetime1">
              <a:rPr lang="en-US" smtClean="0"/>
              <a:t>4/8/2021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15E8D36-8F81-4CE3-87C6-E043FD26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C206ABF-9DEB-461E-A53B-BB523FC0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41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0000">
              <a:schemeClr val="accent1">
                <a:lumMod val="45000"/>
                <a:lumOff val="55000"/>
              </a:schemeClr>
            </a:gs>
            <a:gs pos="75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vlcsnap-2016-04-24-18h50m23s596.png">
            <a:extLst>
              <a:ext uri="{FF2B5EF4-FFF2-40B4-BE49-F238E27FC236}">
                <a16:creationId xmlns:a16="http://schemas.microsoft.com/office/drawing/2014/main" id="{F9332609-AE1E-454B-BB92-ED96553D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00" r="16444"/>
          <a:stretch>
            <a:fillRect/>
          </a:stretch>
        </p:blipFill>
        <p:spPr>
          <a:xfrm>
            <a:off x="4615491" y="1123636"/>
            <a:ext cx="2815563" cy="261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40C274-211F-4D61-95B3-2A84E764D571}"/>
              </a:ext>
            </a:extLst>
          </p:cNvPr>
          <p:cNvSpPr/>
          <p:nvPr/>
        </p:nvSpPr>
        <p:spPr>
          <a:xfrm>
            <a:off x="1449269" y="4278224"/>
            <a:ext cx="92934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এছাড়াও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আরও কিছু রোগ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যেমনঃ </a:t>
            </a:r>
            <a:r>
              <a:rPr lang="bn-BD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 ব্যথা</a:t>
            </a:r>
            <a:r>
              <a:rPr lang="bn-IN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 রোগ</a:t>
            </a:r>
            <a:r>
              <a:rPr lang="bn-IN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হাঁচি</a:t>
            </a:r>
            <a:r>
              <a:rPr lang="bn-BD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কাশি</a:t>
            </a:r>
            <a:r>
              <a:rPr lang="bn-IN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 বায়ুদূ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কারনেই সাধারণত হয়ে থাকে।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945884-AE92-49D9-BDE8-C8F7DE9A88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3" b="12484"/>
          <a:stretch/>
        </p:blipFill>
        <p:spPr>
          <a:xfrm>
            <a:off x="7739694" y="1082842"/>
            <a:ext cx="2710002" cy="2608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Users\ATAUR RAHMAN\Desktop\New folder\matha1.jpg">
            <a:extLst>
              <a:ext uri="{FF2B5EF4-FFF2-40B4-BE49-F238E27FC236}">
                <a16:creationId xmlns:a16="http://schemas.microsoft.com/office/drawing/2014/main" id="{A4CB8D67-90B0-4698-9798-D629C8D1D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7281" y="1213195"/>
            <a:ext cx="3307394" cy="2478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272E30-D7E4-47DF-9B6E-3ED2FCEC4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C5B4-232D-433D-9F01-23A6CC97E821}" type="datetime1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9381C8-C42C-4DAD-B07D-F121D6CF5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E37A8-CA4D-4E65-B86C-BF78C4FBA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01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75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ir-pollution1.jpg"/>
          <p:cNvPicPr>
            <a:picLocks noChangeAspect="1"/>
          </p:cNvPicPr>
          <p:nvPr/>
        </p:nvPicPr>
        <p:blipFill>
          <a:blip r:embed="rId3">
            <a:lum bright="30000" contrast="40000"/>
          </a:blip>
          <a:stretch>
            <a:fillRect/>
          </a:stretch>
        </p:blipFill>
        <p:spPr>
          <a:xfrm>
            <a:off x="4566998" y="2928345"/>
            <a:ext cx="3058003" cy="1666614"/>
          </a:xfrm>
          <a:prstGeom prst="ellipse">
            <a:avLst/>
          </a:prstGeom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4" name="TextBox 23"/>
          <p:cNvSpPr txBox="1"/>
          <p:nvPr/>
        </p:nvSpPr>
        <p:spPr>
          <a:xfrm>
            <a:off x="4722732" y="3020240"/>
            <a:ext cx="2706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বায়ু দূষণের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সৃষ্ট রোগ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Ajma.jpg"/>
          <p:cNvPicPr>
            <a:picLocks noChangeAspect="1"/>
          </p:cNvPicPr>
          <p:nvPr/>
        </p:nvPicPr>
        <p:blipFill>
          <a:blip r:embed="rId4">
            <a:lum bright="-10000" contrast="40000"/>
          </a:blip>
          <a:stretch>
            <a:fillRect/>
          </a:stretch>
        </p:blipFill>
        <p:spPr>
          <a:xfrm>
            <a:off x="8009531" y="4289391"/>
            <a:ext cx="1645920" cy="139198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34" name="Right Arrow 33"/>
          <p:cNvSpPr/>
          <p:nvPr/>
        </p:nvSpPr>
        <p:spPr>
          <a:xfrm rot="2272100">
            <a:off x="7363702" y="4251585"/>
            <a:ext cx="778317" cy="39633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9655526">
            <a:off x="7521304" y="3086728"/>
            <a:ext cx="833423" cy="42027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7050611">
            <a:off x="6143721" y="2311857"/>
            <a:ext cx="833423" cy="42027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4305451">
            <a:off x="4654943" y="2464257"/>
            <a:ext cx="833423" cy="42027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10800000">
            <a:off x="3688733" y="3569909"/>
            <a:ext cx="833423" cy="42027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7067098">
            <a:off x="4627932" y="4581885"/>
            <a:ext cx="692921" cy="39936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4602947">
            <a:off x="6071780" y="4797921"/>
            <a:ext cx="722885" cy="37492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highbloodpressure.jpg"/>
          <p:cNvPicPr>
            <a:picLocks noChangeAspect="1"/>
          </p:cNvPicPr>
          <p:nvPr/>
        </p:nvPicPr>
        <p:blipFill>
          <a:blip r:embed="rId5" cstate="print">
            <a:lum bright="-20000" contrast="40000"/>
          </a:blip>
          <a:stretch>
            <a:fillRect/>
          </a:stretch>
        </p:blipFill>
        <p:spPr>
          <a:xfrm>
            <a:off x="8240101" y="2253634"/>
            <a:ext cx="1737360" cy="116186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43" name="Picture 42" descr="hayfever_allergy.jpg"/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>
            <a:off x="3694717" y="5087674"/>
            <a:ext cx="1920240" cy="116949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44" name="Picture 43" descr="7786144_m_0.jpg"/>
          <p:cNvPicPr>
            <a:picLocks noChangeAspect="1"/>
          </p:cNvPicPr>
          <p:nvPr/>
        </p:nvPicPr>
        <p:blipFill>
          <a:blip r:embed="rId7" cstate="print">
            <a:lum contrast="40000"/>
          </a:blip>
          <a:stretch>
            <a:fillRect/>
          </a:stretch>
        </p:blipFill>
        <p:spPr>
          <a:xfrm>
            <a:off x="3449024" y="1229651"/>
            <a:ext cx="1645920" cy="13758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45" name="Picture 44" descr="lungcancer.jpg"/>
          <p:cNvPicPr>
            <a:picLocks noChangeAspect="1"/>
          </p:cNvPicPr>
          <p:nvPr/>
        </p:nvPicPr>
        <p:blipFill>
          <a:blip r:embed="rId8" cstate="print">
            <a:lum contrast="40000"/>
          </a:blip>
          <a:stretch>
            <a:fillRect/>
          </a:stretch>
        </p:blipFill>
        <p:spPr>
          <a:xfrm>
            <a:off x="5998923" y="974583"/>
            <a:ext cx="1645920" cy="123444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46" name="Picture 45" descr="remedies_for_itchy_skin_s.jpg"/>
          <p:cNvPicPr>
            <a:picLocks noChangeAspect="1"/>
          </p:cNvPicPr>
          <p:nvPr/>
        </p:nvPicPr>
        <p:blipFill>
          <a:blip r:embed="rId9">
            <a:lum bright="-20000" contrast="40000"/>
          </a:blip>
          <a:stretch>
            <a:fillRect/>
          </a:stretch>
        </p:blipFill>
        <p:spPr>
          <a:xfrm>
            <a:off x="1915286" y="3154225"/>
            <a:ext cx="1828800" cy="121485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47" name="Picture 46" descr="world-tuberculosis-tb-day-online-dhaka-guide.jpg"/>
          <p:cNvPicPr>
            <a:picLocks noChangeAspect="1"/>
          </p:cNvPicPr>
          <p:nvPr/>
        </p:nvPicPr>
        <p:blipFill>
          <a:blip r:embed="rId10" cstate="print">
            <a:lum contrast="40000"/>
          </a:blip>
          <a:stretch>
            <a:fillRect/>
          </a:stretch>
        </p:blipFill>
        <p:spPr>
          <a:xfrm>
            <a:off x="5783192" y="5270942"/>
            <a:ext cx="1554480" cy="1158916"/>
          </a:xfrm>
          <a:prstGeom prst="ellipse">
            <a:avLst/>
          </a:prstGeom>
          <a:effectLst>
            <a:softEdge rad="127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8" name="Rounded Rectangle 47"/>
          <p:cNvSpPr/>
          <p:nvPr/>
        </p:nvSpPr>
        <p:spPr>
          <a:xfrm>
            <a:off x="1574547" y="1519657"/>
            <a:ext cx="1828800" cy="533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মাথা ব্যথা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020901" y="6307159"/>
            <a:ext cx="1219200" cy="533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যক্ষ্মা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634197" y="6257171"/>
            <a:ext cx="1828800" cy="533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সর্দি-জ্বর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952422" y="4396422"/>
            <a:ext cx="1828800" cy="533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চুলকানি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404585" y="3400843"/>
            <a:ext cx="2133600" cy="533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উচ্চ রক্তচাপ 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356960" y="5672422"/>
            <a:ext cx="1828800" cy="533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হাঁপানি 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660005" y="1230164"/>
            <a:ext cx="2286000" cy="5334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ফুসফুসে ক্যান্সার  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6475" y="433474"/>
            <a:ext cx="33973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মনে করে দেখি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032EA-A6A5-4E7C-BB37-6A382298E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BD707-604C-40DB-8E20-2FB2FFC5E9A6}" type="datetime1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29F55E-2708-48E5-8D00-EC4ED8B41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691DC-E923-4CDA-8F68-318386DE7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09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75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39E587-4CA9-4BA5-904F-13A1D1968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4" y="1072007"/>
            <a:ext cx="5737075" cy="34637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2E60F7-A3DB-4F44-A345-C90D774C14A0}"/>
              </a:ext>
            </a:extLst>
          </p:cNvPr>
          <p:cNvSpPr/>
          <p:nvPr/>
        </p:nvSpPr>
        <p:spPr>
          <a:xfrm>
            <a:off x="243782" y="217319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ছবিটিতে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</a:t>
            </a:r>
            <a:r>
              <a:rPr lang="bn-BD" sz="2400" dirty="0">
                <a:latin typeface="NikoshBAN" panose="02000000000000000000" pitchFamily="2" charset="0"/>
                <a:cs typeface="NikoshBAN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26837A-0623-47E4-A9CC-D33B2912BB3D}"/>
              </a:ext>
            </a:extLst>
          </p:cNvPr>
          <p:cNvSpPr/>
          <p:nvPr/>
        </p:nvSpPr>
        <p:spPr>
          <a:xfrm>
            <a:off x="1001008" y="4625706"/>
            <a:ext cx="107441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জীবাশ্ম জ্বালানি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পোড়া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নোর ফলে বাতাসে কার্বন ডাই অক্সাইড ও অন্যান্য ক্ষতিকর গ্যাস ছড়ায় । এই সকল গ্যাস বায়ুতে বেড়ে যাওয়ার ফলে পৃথিবীর উষ্ণতা বৃদ্ধি পাচ্ছে ও এসিড বৃষ্টি হচ্ছে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DB487B-2426-4ABF-896B-11EC57AEBF19}"/>
              </a:ext>
            </a:extLst>
          </p:cNvPr>
          <p:cNvSpPr/>
          <p:nvPr/>
        </p:nvSpPr>
        <p:spPr>
          <a:xfrm>
            <a:off x="3859442" y="272616"/>
            <a:ext cx="3435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উপর বায়ু দূষনের প্রভাব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EF1BC9-57A5-4E09-86BD-0FA2E57EB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2740-0F91-4EA5-8B87-C78B540DA15C}" type="datetime1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71464-B224-4975-89CF-0D1FD0F37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90B27-C284-425A-A391-BD736498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66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75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udRain.gif">
            <a:extLst>
              <a:ext uri="{FF2B5EF4-FFF2-40B4-BE49-F238E27FC236}">
                <a16:creationId xmlns:a16="http://schemas.microsoft.com/office/drawing/2014/main" id="{82650380-C7A0-4F68-A5DD-09ECFDE05E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881" y="306770"/>
            <a:ext cx="9998174" cy="3847926"/>
          </a:xfrm>
          <a:prstGeom prst="rect">
            <a:avLst/>
          </a:prstGeom>
          <a:ln>
            <a:solidFill>
              <a:srgbClr val="0070C0"/>
            </a:solidFill>
          </a:ln>
          <a:effectLst>
            <a:softEdge rad="112500"/>
          </a:effectLst>
        </p:spPr>
      </p:pic>
      <p:sp>
        <p:nvSpPr>
          <p:cNvPr id="4" name="TextBox 37">
            <a:extLst>
              <a:ext uri="{FF2B5EF4-FFF2-40B4-BE49-F238E27FC236}">
                <a16:creationId xmlns:a16="http://schemas.microsoft.com/office/drawing/2014/main" id="{3BC59559-398E-4E9C-9590-3EE96AEEF54C}"/>
              </a:ext>
            </a:extLst>
          </p:cNvPr>
          <p:cNvSpPr txBox="1"/>
          <p:nvPr/>
        </p:nvSpPr>
        <p:spPr>
          <a:xfrm>
            <a:off x="1410724" y="4627267"/>
            <a:ext cx="905095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কলকারখানার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মেঘের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এসিড বৃষ্টির ফলে জীবের ক্ষতি হতে পারে বা জীব মারা যেতে পারে।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61B5D2-34CB-477D-87EB-F55D73AAA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3A90-AA7D-425A-A614-2784F3E4E17C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50761-B186-4740-A174-087A4885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9FE21-2E55-40BA-AA90-6EC249B7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17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4">
                <a:lumMod val="20000"/>
                <a:lumOff val="80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75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FD256624-BC09-46D5-A780-BB66D81A57A6}"/>
              </a:ext>
            </a:extLst>
          </p:cNvPr>
          <p:cNvSpPr txBox="1"/>
          <p:nvPr/>
        </p:nvSpPr>
        <p:spPr>
          <a:xfrm>
            <a:off x="175736" y="360245"/>
            <a:ext cx="446660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বায়ু দূষণ প্রতিরোধ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2" descr="C:\Users\ATAUR RAHMAN\Desktop\New folder\air-pollution20160213080047.jpg">
            <a:extLst>
              <a:ext uri="{FF2B5EF4-FFF2-40B4-BE49-F238E27FC236}">
                <a16:creationId xmlns:a16="http://schemas.microsoft.com/office/drawing/2014/main" id="{A68DAD36-B551-4115-BE9A-AFC314615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1" y="1004013"/>
            <a:ext cx="2612824" cy="2458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ATAUR RAHMAN\Desktop\New folder\0,,17417027_304,00.jpg">
            <a:extLst>
              <a:ext uri="{FF2B5EF4-FFF2-40B4-BE49-F238E27FC236}">
                <a16:creationId xmlns:a16="http://schemas.microsoft.com/office/drawing/2014/main" id="{E58A6BA6-8C38-4D5E-873C-6285A1E9E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164" y="806134"/>
            <a:ext cx="2810882" cy="258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ight Arrow 38">
            <a:extLst>
              <a:ext uri="{FF2B5EF4-FFF2-40B4-BE49-F238E27FC236}">
                <a16:creationId xmlns:a16="http://schemas.microsoft.com/office/drawing/2014/main" id="{09C889D8-B8D6-4577-8EF1-4DC8C0763F60}"/>
              </a:ext>
            </a:extLst>
          </p:cNvPr>
          <p:cNvSpPr/>
          <p:nvPr/>
        </p:nvSpPr>
        <p:spPr>
          <a:xfrm>
            <a:off x="3312250" y="1838273"/>
            <a:ext cx="1079153" cy="523220"/>
          </a:xfrm>
          <a:prstGeom prst="rightArrow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BDE9E4-9F8D-4C56-A0C6-BA101E54F1A9}"/>
              </a:ext>
            </a:extLst>
          </p:cNvPr>
          <p:cNvSpPr txBox="1"/>
          <p:nvPr/>
        </p:nvSpPr>
        <p:spPr>
          <a:xfrm>
            <a:off x="7944930" y="2233417"/>
            <a:ext cx="3831149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জীবাশ্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জ্বালানির পরিবর্তে সবুজ শক্তি ব্যবহার করা।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41E249-1EEE-405C-8B99-383B252827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2" t="3124" r="8959" b="10715"/>
          <a:stretch/>
        </p:blipFill>
        <p:spPr>
          <a:xfrm>
            <a:off x="522625" y="3864259"/>
            <a:ext cx="2745553" cy="2263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ight Arrow 37">
            <a:extLst>
              <a:ext uri="{FF2B5EF4-FFF2-40B4-BE49-F238E27FC236}">
                <a16:creationId xmlns:a16="http://schemas.microsoft.com/office/drawing/2014/main" id="{6ACD5DC2-19F0-42CB-BA97-E1F24C25F34A}"/>
              </a:ext>
            </a:extLst>
          </p:cNvPr>
          <p:cNvSpPr/>
          <p:nvPr/>
        </p:nvSpPr>
        <p:spPr>
          <a:xfrm rot="2129387">
            <a:off x="3802130" y="5473792"/>
            <a:ext cx="833774" cy="453982"/>
          </a:xfrm>
          <a:prstGeom prst="rightArrow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ight Arrow 37">
            <a:extLst>
              <a:ext uri="{FF2B5EF4-FFF2-40B4-BE49-F238E27FC236}">
                <a16:creationId xmlns:a16="http://schemas.microsoft.com/office/drawing/2014/main" id="{55D89E12-211E-4F49-9094-F3853F42F91F}"/>
              </a:ext>
            </a:extLst>
          </p:cNvPr>
          <p:cNvSpPr/>
          <p:nvPr/>
        </p:nvSpPr>
        <p:spPr>
          <a:xfrm rot="20236468">
            <a:off x="3801136" y="4269517"/>
            <a:ext cx="833774" cy="453982"/>
          </a:xfrm>
          <a:prstGeom prst="rightArrow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 descr="C:\Users\ATAUR RAHMAN\Desktop\New folder\03_Dhaka-Zoo_190715_0004.jpg">
            <a:extLst>
              <a:ext uri="{FF2B5EF4-FFF2-40B4-BE49-F238E27FC236}">
                <a16:creationId xmlns:a16="http://schemas.microsoft.com/office/drawing/2014/main" id="{561E53E5-FCF3-454E-9782-12A41FEB2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1144" y="3591312"/>
            <a:ext cx="2745553" cy="1404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images (5).jpg">
            <a:extLst>
              <a:ext uri="{FF2B5EF4-FFF2-40B4-BE49-F238E27FC236}">
                <a16:creationId xmlns:a16="http://schemas.microsoft.com/office/drawing/2014/main" id="{7D208B38-F1B8-4E95-8945-DC3B8B9F51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5428" y="5193266"/>
            <a:ext cx="2914617" cy="1434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20D5C129-4286-4243-A60D-DD1A0FBBAEA6}"/>
              </a:ext>
            </a:extLst>
          </p:cNvPr>
          <p:cNvSpPr txBox="1"/>
          <p:nvPr/>
        </p:nvSpPr>
        <p:spPr>
          <a:xfrm>
            <a:off x="8028687" y="4362269"/>
            <a:ext cx="354831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গাড়ি ব্যবহারের পরিবর্তে হাঁটা বা সাইকেল ব্যবহার করা।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2559A7CE-0DCE-4737-8C16-B7FE1EAC4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842E-0ABD-4E2E-A077-1578D8A8782E}" type="datetime1">
              <a:rPr lang="en-US" smtClean="0"/>
              <a:t>4/8/2021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A4C8CFA-02D9-4D53-AA00-32731E7E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C4D5A1-CFB8-4962-8C56-1AA98BF9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56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4">
                <a:lumMod val="20000"/>
                <a:lumOff val="80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75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73F9CF-A3CB-4DF6-8808-C5C08E18635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548903" y="1084854"/>
            <a:ext cx="2686039" cy="2607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2A9F98-31C7-446C-B9A8-59B13EC0D92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401608" y="1109638"/>
            <a:ext cx="2950215" cy="2319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F35A2B-7639-4237-BFBD-0C2B72AFFE58}"/>
              </a:ext>
            </a:extLst>
          </p:cNvPr>
          <p:cNvSpPr/>
          <p:nvPr/>
        </p:nvSpPr>
        <p:spPr>
          <a:xfrm>
            <a:off x="6518489" y="1678254"/>
            <a:ext cx="5382779" cy="1338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কমিয়ে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পুনর্ব্যবহার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রিসাইকেল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কমাতে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 descr="C:\Users\ATAUR RAHMAN\Desktop\New folder\1055.jpg">
            <a:extLst>
              <a:ext uri="{FF2B5EF4-FFF2-40B4-BE49-F238E27FC236}">
                <a16:creationId xmlns:a16="http://schemas.microsoft.com/office/drawing/2014/main" id="{EBF5C202-618E-42CB-8A11-67E5BAA87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124" y="3995225"/>
            <a:ext cx="3003484" cy="2004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ATAUR\Desktop\MATTI\201601042053.jpg.png">
            <a:extLst>
              <a:ext uri="{FF2B5EF4-FFF2-40B4-BE49-F238E27FC236}">
                <a16:creationId xmlns:a16="http://schemas.microsoft.com/office/drawing/2014/main" id="{A308BCFE-B77B-421E-8F3A-527FF0F6D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17793" b="2569"/>
          <a:stretch>
            <a:fillRect/>
          </a:stretch>
        </p:blipFill>
        <p:spPr bwMode="auto">
          <a:xfrm>
            <a:off x="4480215" y="3692773"/>
            <a:ext cx="2950215" cy="2609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BE40FC-9E9C-474A-A9AE-252E0741FBCD}"/>
              </a:ext>
            </a:extLst>
          </p:cNvPr>
          <p:cNvSpPr/>
          <p:nvPr/>
        </p:nvSpPr>
        <p:spPr>
          <a:xfrm>
            <a:off x="8105651" y="4279690"/>
            <a:ext cx="329387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ময়লা-আবর্জনা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ফে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ডাস্টবিন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27F892-5E16-467E-A615-BA86EC6C626F}"/>
              </a:ext>
            </a:extLst>
          </p:cNvPr>
          <p:cNvSpPr txBox="1"/>
          <p:nvPr/>
        </p:nvSpPr>
        <p:spPr>
          <a:xfrm>
            <a:off x="773723" y="393895"/>
            <a:ext cx="1378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1DD0925-D008-48BE-9AB5-13AA3E68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B497-F61A-43EF-A5E4-90F84AFF2C44}" type="datetime1">
              <a:rPr lang="en-US" smtClean="0"/>
              <a:t>4/8/2021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C6F9D55-9B82-4CC5-BAA8-DE5A354DA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287973E-3A84-4C73-9A4F-A8285BDE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17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4">
                <a:lumMod val="20000"/>
                <a:lumOff val="80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75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D515DCF8-DE50-4AB3-918F-DC410A0FBAD2}"/>
              </a:ext>
            </a:extLst>
          </p:cNvPr>
          <p:cNvSpPr/>
          <p:nvPr/>
        </p:nvSpPr>
        <p:spPr>
          <a:xfrm>
            <a:off x="998806" y="675249"/>
            <a:ext cx="2391508" cy="5612444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52DC04-96CB-4505-909F-4914147B4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391" y="2526930"/>
            <a:ext cx="2042337" cy="2219136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D01BD5C-ADF9-4F8B-B2DA-C39E13EAC06D}"/>
              </a:ext>
            </a:extLst>
          </p:cNvPr>
          <p:cNvGrpSpPr/>
          <p:nvPr/>
        </p:nvGrpSpPr>
        <p:grpSpPr>
          <a:xfrm>
            <a:off x="3717295" y="3636498"/>
            <a:ext cx="7607195" cy="954107"/>
            <a:chOff x="3717297" y="4163962"/>
            <a:chExt cx="7607195" cy="954107"/>
          </a:xfrm>
        </p:grpSpPr>
        <p:sp>
          <p:nvSpPr>
            <p:cNvPr id="10" name="Callout: Left Arrow 9">
              <a:extLst>
                <a:ext uri="{FF2B5EF4-FFF2-40B4-BE49-F238E27FC236}">
                  <a16:creationId xmlns:a16="http://schemas.microsoft.com/office/drawing/2014/main" id="{0C22DFCA-1F8E-4EAF-A2B2-3BBB6D6B1393}"/>
                </a:ext>
              </a:extLst>
            </p:cNvPr>
            <p:cNvSpPr/>
            <p:nvPr/>
          </p:nvSpPr>
          <p:spPr>
            <a:xfrm>
              <a:off x="3717297" y="4184007"/>
              <a:ext cx="7607195" cy="872197"/>
            </a:xfrm>
            <a:prstGeom prst="leftArrowCallou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9B9CA1-431B-4035-9802-3439D35F930F}"/>
                </a:ext>
              </a:extLst>
            </p:cNvPr>
            <p:cNvSpPr txBox="1"/>
            <p:nvPr/>
          </p:nvSpPr>
          <p:spPr>
            <a:xfrm>
              <a:off x="6353817" y="4163962"/>
              <a:ext cx="45954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প্রাকৃতিক সম্পদের ব্যবহার কমিয়ে,রিসাইকেল প্রক্রিয়ায় 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4A2CED-E099-4658-8EC9-F10793A50515}"/>
              </a:ext>
            </a:extLst>
          </p:cNvPr>
          <p:cNvGrpSpPr/>
          <p:nvPr/>
        </p:nvGrpSpPr>
        <p:grpSpPr>
          <a:xfrm>
            <a:off x="3717295" y="4930426"/>
            <a:ext cx="7733807" cy="974706"/>
            <a:chOff x="3717295" y="5415496"/>
            <a:chExt cx="7733807" cy="974706"/>
          </a:xfrm>
        </p:grpSpPr>
        <p:sp>
          <p:nvSpPr>
            <p:cNvPr id="11" name="Callout: Left Arrow 10">
              <a:extLst>
                <a:ext uri="{FF2B5EF4-FFF2-40B4-BE49-F238E27FC236}">
                  <a16:creationId xmlns:a16="http://schemas.microsoft.com/office/drawing/2014/main" id="{E64CD999-ED5A-49CA-A7E6-A9BACE696D7D}"/>
                </a:ext>
              </a:extLst>
            </p:cNvPr>
            <p:cNvSpPr/>
            <p:nvPr/>
          </p:nvSpPr>
          <p:spPr>
            <a:xfrm>
              <a:off x="3717295" y="5415496"/>
              <a:ext cx="7733807" cy="872197"/>
            </a:xfrm>
            <a:prstGeom prst="leftArrowCallou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01A7EB8-0049-49A6-8430-B748E9170BC9}"/>
                </a:ext>
              </a:extLst>
            </p:cNvPr>
            <p:cNvSpPr/>
            <p:nvPr/>
          </p:nvSpPr>
          <p:spPr>
            <a:xfrm>
              <a:off x="6485206" y="5436095"/>
              <a:ext cx="496589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যেখানে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সেখানে</a:t>
              </a:r>
              <a:r>
                <a:rPr lang="bn-BD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ময়লা-আবর্জনা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ফে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লে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ডাস্টবিন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 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2EE5273-4E0D-45E6-8A5E-82D278055C2B}"/>
              </a:ext>
            </a:extLst>
          </p:cNvPr>
          <p:cNvGrpSpPr/>
          <p:nvPr/>
        </p:nvGrpSpPr>
        <p:grpSpPr>
          <a:xfrm>
            <a:off x="3646960" y="2458458"/>
            <a:ext cx="7607195" cy="892242"/>
            <a:chOff x="3717297" y="3022815"/>
            <a:chExt cx="7607195" cy="892242"/>
          </a:xfrm>
        </p:grpSpPr>
        <p:sp>
          <p:nvSpPr>
            <p:cNvPr id="9" name="Callout: Left Arrow 8">
              <a:extLst>
                <a:ext uri="{FF2B5EF4-FFF2-40B4-BE49-F238E27FC236}">
                  <a16:creationId xmlns:a16="http://schemas.microsoft.com/office/drawing/2014/main" id="{41C5B9DE-0F5B-45FF-93F0-A8D4E76CE6A9}"/>
                </a:ext>
              </a:extLst>
            </p:cNvPr>
            <p:cNvSpPr/>
            <p:nvPr/>
          </p:nvSpPr>
          <p:spPr>
            <a:xfrm>
              <a:off x="3717297" y="3022815"/>
              <a:ext cx="7607195" cy="872197"/>
            </a:xfrm>
            <a:prstGeom prst="leftArrowCallou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7">
              <a:extLst>
                <a:ext uri="{FF2B5EF4-FFF2-40B4-BE49-F238E27FC236}">
                  <a16:creationId xmlns:a16="http://schemas.microsoft.com/office/drawing/2014/main" id="{C2F3B661-55DB-40FF-8C13-5F9D4602E1EA}"/>
                </a:ext>
              </a:extLst>
            </p:cNvPr>
            <p:cNvSpPr txBox="1"/>
            <p:nvPr/>
          </p:nvSpPr>
          <p:spPr>
            <a:xfrm>
              <a:off x="6485206" y="3084060"/>
              <a:ext cx="453340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গাড়ি ব্যবহারের পরিবর্তে হাঁটা বা সাইকেল ব্যবহার করা।  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F8D2C9-D281-468F-A61E-DC56FC781916}"/>
              </a:ext>
            </a:extLst>
          </p:cNvPr>
          <p:cNvGrpSpPr/>
          <p:nvPr/>
        </p:nvGrpSpPr>
        <p:grpSpPr>
          <a:xfrm>
            <a:off x="3630546" y="1193470"/>
            <a:ext cx="7475899" cy="954107"/>
            <a:chOff x="3717295" y="924570"/>
            <a:chExt cx="7475899" cy="954107"/>
          </a:xfrm>
        </p:grpSpPr>
        <p:sp>
          <p:nvSpPr>
            <p:cNvPr id="8" name="Callout: Left Arrow 7">
              <a:extLst>
                <a:ext uri="{FF2B5EF4-FFF2-40B4-BE49-F238E27FC236}">
                  <a16:creationId xmlns:a16="http://schemas.microsoft.com/office/drawing/2014/main" id="{6F571EFF-9742-46AA-A4EF-533F466200FA}"/>
                </a:ext>
              </a:extLst>
            </p:cNvPr>
            <p:cNvSpPr/>
            <p:nvPr/>
          </p:nvSpPr>
          <p:spPr>
            <a:xfrm>
              <a:off x="3717295" y="965524"/>
              <a:ext cx="7475899" cy="872197"/>
            </a:xfrm>
            <a:prstGeom prst="leftArrowCallou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D79942-94C5-469A-883C-BD7765C773E7}"/>
                </a:ext>
              </a:extLst>
            </p:cNvPr>
            <p:cNvSpPr txBox="1"/>
            <p:nvPr/>
          </p:nvSpPr>
          <p:spPr>
            <a:xfrm>
              <a:off x="6353817" y="924570"/>
              <a:ext cx="4839377" cy="95410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জীবাশ্</a:t>
              </a:r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bn-BD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জ্বালানির পরিবর্তে সবুজ শক্তি ব্যবহার করা। 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5360D2-893F-4461-96FA-56E27D41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034F-863E-48CE-B253-01E467CE0BFD}" type="datetime1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99C5B-F807-4952-8B23-85DFE0B40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/>
              <a:t>Shahnaz </a:t>
            </a:r>
            <a:r>
              <a:rPr lang="en-US" sz="1800" dirty="0" err="1"/>
              <a:t>Ferdausi</a:t>
            </a:r>
            <a:r>
              <a:rPr lang="en-US" sz="1800" dirty="0"/>
              <a:t> </a:t>
            </a:r>
            <a:r>
              <a:rPr lang="en-US" sz="1800" dirty="0" err="1"/>
              <a:t>Jui</a:t>
            </a:r>
            <a:endParaRPr lang="en-US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8EA85-02E5-421F-A979-7BFE6D78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10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4">
                <a:lumMod val="20000"/>
                <a:lumOff val="80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75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89A7C9-4E91-453F-BFA9-D4218E1A4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18" y="196948"/>
            <a:ext cx="5301749" cy="6661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94C5DE-9E1F-480F-8EA4-D7240C7EB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367" y="151228"/>
            <a:ext cx="5273214" cy="65555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653E77-0569-48CC-98C1-43C5D3DEC273}"/>
              </a:ext>
            </a:extLst>
          </p:cNvPr>
          <p:cNvSpPr/>
          <p:nvPr/>
        </p:nvSpPr>
        <p:spPr>
          <a:xfrm>
            <a:off x="128419" y="398409"/>
            <a:ext cx="1280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1820B-7EF2-4258-906E-0B18069C0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4F9C-9D6A-44E3-B8C2-81D7B29A6226}" type="datetime1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B4F6D-4F95-42C0-926E-AED9778FF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8CC2B-4624-4DE8-8CCD-B636F6203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DC67C2-8568-4307-B263-4183FF7A1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" y="234394"/>
            <a:ext cx="11985674" cy="64870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EA6C14-EF1D-4BE4-BBCB-C671A19F4993}"/>
              </a:ext>
            </a:extLst>
          </p:cNvPr>
          <p:cNvSpPr/>
          <p:nvPr/>
        </p:nvSpPr>
        <p:spPr>
          <a:xfrm>
            <a:off x="5941255" y="2760135"/>
            <a:ext cx="5230035" cy="1816029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শাহনাজ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ফেরদৌসী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জুঁই</a:t>
            </a:r>
            <a:endParaRPr lang="en-US" sz="1024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bn-IN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1024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563DD9-0979-4DB7-97D9-104D59DCC0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t="8766" r="25728"/>
          <a:stretch/>
        </p:blipFill>
        <p:spPr>
          <a:xfrm>
            <a:off x="2504049" y="565110"/>
            <a:ext cx="2954216" cy="5563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91D855-689B-46DC-88F3-D1673B288145}"/>
              </a:ext>
            </a:extLst>
          </p:cNvPr>
          <p:cNvSpPr/>
          <p:nvPr/>
        </p:nvSpPr>
        <p:spPr>
          <a:xfrm>
            <a:off x="5030826" y="378433"/>
            <a:ext cx="3974165" cy="1015663"/>
          </a:xfrm>
          <a:prstGeom prst="rect">
            <a:avLst/>
          </a:prstGeom>
          <a:solidFill>
            <a:srgbClr val="FF3399"/>
          </a:solidFill>
          <a:ln/>
          <a:effectLst>
            <a:softEdge rad="317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5DB17-3315-4D85-8DD3-626278732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59F9-27B2-45B5-AD14-0F323D7A6A97}" type="datetime1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9938C-2A6A-4063-9F38-9F07CDEB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360632-7F1F-4CFF-96D7-DF941FA6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33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FFFF00"/>
            </a:gs>
            <a:gs pos="40000">
              <a:schemeClr val="bg1">
                <a:lumMod val="95000"/>
              </a:schemeClr>
            </a:gs>
            <a:gs pos="75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00F1582-1515-4D5D-9266-FDEC7E7EE6F5}"/>
              </a:ext>
            </a:extLst>
          </p:cNvPr>
          <p:cNvSpPr/>
          <p:nvPr/>
        </p:nvSpPr>
        <p:spPr>
          <a:xfrm>
            <a:off x="2061439" y="686486"/>
            <a:ext cx="7589188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দূষিত বায়ুতে কি কি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থাকে?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1E5F4F4-2FAC-4898-89C9-18C1125F5E6E}"/>
              </a:ext>
            </a:extLst>
          </p:cNvPr>
          <p:cNvSpPr/>
          <p:nvPr/>
        </p:nvSpPr>
        <p:spPr>
          <a:xfrm>
            <a:off x="3592687" y="2236573"/>
            <a:ext cx="4526692" cy="939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663A88-4D38-403D-B1DB-80B2284B889B}"/>
              </a:ext>
            </a:extLst>
          </p:cNvPr>
          <p:cNvGrpSpPr/>
          <p:nvPr/>
        </p:nvGrpSpPr>
        <p:grpSpPr>
          <a:xfrm>
            <a:off x="762678" y="3175687"/>
            <a:ext cx="10491509" cy="2062860"/>
            <a:chOff x="762678" y="3175687"/>
            <a:chExt cx="10491509" cy="206286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1A8FBF0-1E20-48A7-8E11-105C2B8D28B7}"/>
                </a:ext>
              </a:extLst>
            </p:cNvPr>
            <p:cNvSpPr/>
            <p:nvPr/>
          </p:nvSpPr>
          <p:spPr>
            <a:xfrm rot="10800000" flipV="1">
              <a:off x="938472" y="3718494"/>
              <a:ext cx="10138611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row: Down 36">
              <a:extLst>
                <a:ext uri="{FF2B5EF4-FFF2-40B4-BE49-F238E27FC236}">
                  <a16:creationId xmlns:a16="http://schemas.microsoft.com/office/drawing/2014/main" id="{D5E78F62-BBE5-4101-B021-2FB0331891D9}"/>
                </a:ext>
              </a:extLst>
            </p:cNvPr>
            <p:cNvSpPr/>
            <p:nvPr/>
          </p:nvSpPr>
          <p:spPr>
            <a:xfrm>
              <a:off x="5250466" y="3175687"/>
              <a:ext cx="1211132" cy="542807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Arrow: Down 37">
              <a:extLst>
                <a:ext uri="{FF2B5EF4-FFF2-40B4-BE49-F238E27FC236}">
                  <a16:creationId xmlns:a16="http://schemas.microsoft.com/office/drawing/2014/main" id="{E4B1F116-7D4C-4113-A1B9-167092FA0374}"/>
                </a:ext>
              </a:extLst>
            </p:cNvPr>
            <p:cNvSpPr/>
            <p:nvPr/>
          </p:nvSpPr>
          <p:spPr>
            <a:xfrm>
              <a:off x="5515482" y="3764214"/>
              <a:ext cx="681101" cy="350587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19E5715C-180F-482A-9DE0-3D452FD43005}"/>
                </a:ext>
              </a:extLst>
            </p:cNvPr>
            <p:cNvSpPr/>
            <p:nvPr/>
          </p:nvSpPr>
          <p:spPr>
            <a:xfrm>
              <a:off x="8168610" y="3764214"/>
              <a:ext cx="681101" cy="1474333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Arrow: Down 39">
              <a:extLst>
                <a:ext uri="{FF2B5EF4-FFF2-40B4-BE49-F238E27FC236}">
                  <a16:creationId xmlns:a16="http://schemas.microsoft.com/office/drawing/2014/main" id="{F8174CD3-EAC3-479D-886B-8871B22416BC}"/>
                </a:ext>
              </a:extLst>
            </p:cNvPr>
            <p:cNvSpPr/>
            <p:nvPr/>
          </p:nvSpPr>
          <p:spPr>
            <a:xfrm>
              <a:off x="3139080" y="3764214"/>
              <a:ext cx="681101" cy="1474333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Arrow: Down 40">
              <a:extLst>
                <a:ext uri="{FF2B5EF4-FFF2-40B4-BE49-F238E27FC236}">
                  <a16:creationId xmlns:a16="http://schemas.microsoft.com/office/drawing/2014/main" id="{9CDA5B6F-80E6-4EC0-8A5E-33E4A8D69F26}"/>
                </a:ext>
              </a:extLst>
            </p:cNvPr>
            <p:cNvSpPr/>
            <p:nvPr/>
          </p:nvSpPr>
          <p:spPr>
            <a:xfrm>
              <a:off x="762678" y="3764214"/>
              <a:ext cx="681101" cy="350587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Arrow: Down 41">
              <a:extLst>
                <a:ext uri="{FF2B5EF4-FFF2-40B4-BE49-F238E27FC236}">
                  <a16:creationId xmlns:a16="http://schemas.microsoft.com/office/drawing/2014/main" id="{8A032087-97FE-4299-AA1B-1D7C4F0A6F4B}"/>
                </a:ext>
              </a:extLst>
            </p:cNvPr>
            <p:cNvSpPr/>
            <p:nvPr/>
          </p:nvSpPr>
          <p:spPr>
            <a:xfrm>
              <a:off x="10573086" y="3741321"/>
              <a:ext cx="681101" cy="350587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8290B4C0-2AEC-4419-9953-7BC01DA073B1}"/>
              </a:ext>
            </a:extLst>
          </p:cNvPr>
          <p:cNvSpPr/>
          <p:nvPr/>
        </p:nvSpPr>
        <p:spPr>
          <a:xfrm>
            <a:off x="580026" y="4160522"/>
            <a:ext cx="2559053" cy="939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E9A2277-CD9D-4C0E-BCA4-D9191B89166A}"/>
              </a:ext>
            </a:extLst>
          </p:cNvPr>
          <p:cNvSpPr/>
          <p:nvPr/>
        </p:nvSpPr>
        <p:spPr>
          <a:xfrm>
            <a:off x="2313160" y="5232400"/>
            <a:ext cx="2689474" cy="939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582860-A250-4A35-963D-664B0A90BCFD}"/>
              </a:ext>
            </a:extLst>
          </p:cNvPr>
          <p:cNvSpPr/>
          <p:nvPr/>
        </p:nvSpPr>
        <p:spPr>
          <a:xfrm>
            <a:off x="4623543" y="4130115"/>
            <a:ext cx="2689474" cy="939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2535078-C3C1-439E-93F9-322C242D448D}"/>
              </a:ext>
            </a:extLst>
          </p:cNvPr>
          <p:cNvSpPr/>
          <p:nvPr/>
        </p:nvSpPr>
        <p:spPr>
          <a:xfrm>
            <a:off x="7182596" y="5253861"/>
            <a:ext cx="2559053" cy="939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B315579-A71D-444B-8DE9-F31919ECB21B}"/>
              </a:ext>
            </a:extLst>
          </p:cNvPr>
          <p:cNvSpPr/>
          <p:nvPr/>
        </p:nvSpPr>
        <p:spPr>
          <a:xfrm>
            <a:off x="9052921" y="4114736"/>
            <a:ext cx="2559053" cy="939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2006987-A321-48D5-B89B-AE54E419E9D9}"/>
              </a:ext>
            </a:extLst>
          </p:cNvPr>
          <p:cNvSpPr/>
          <p:nvPr/>
        </p:nvSpPr>
        <p:spPr>
          <a:xfrm>
            <a:off x="4704417" y="2293238"/>
            <a:ext cx="2090637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দূষিত বায়ু</a:t>
            </a:r>
            <a:endParaRPr lang="en-US" sz="48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E053BC6-945E-4111-A00A-7CDE5E341EAA}"/>
              </a:ext>
            </a:extLst>
          </p:cNvPr>
          <p:cNvSpPr/>
          <p:nvPr/>
        </p:nvSpPr>
        <p:spPr>
          <a:xfrm>
            <a:off x="1332003" y="4374086"/>
            <a:ext cx="1181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ধূলিকণা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D74FF41-DB44-4E2F-BA54-1D1048D067C2}"/>
              </a:ext>
            </a:extLst>
          </p:cNvPr>
          <p:cNvSpPr/>
          <p:nvPr/>
        </p:nvSpPr>
        <p:spPr>
          <a:xfrm>
            <a:off x="4599661" y="4347581"/>
            <a:ext cx="2713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 মনো অক্সাইড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D44987F-8EDA-44BB-A95F-BACFDE79AF9A}"/>
              </a:ext>
            </a:extLst>
          </p:cNvPr>
          <p:cNvSpPr/>
          <p:nvPr/>
        </p:nvSpPr>
        <p:spPr>
          <a:xfrm>
            <a:off x="9759213" y="4339843"/>
            <a:ext cx="1510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 কনা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BA5C47C-6B80-433C-B981-0E5E6F7CD794}"/>
              </a:ext>
            </a:extLst>
          </p:cNvPr>
          <p:cNvSpPr/>
          <p:nvPr/>
        </p:nvSpPr>
        <p:spPr>
          <a:xfrm>
            <a:off x="2271174" y="5472782"/>
            <a:ext cx="2762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সালফারডাই অক্সাইড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2F72F0C-CB7F-46F8-8F0F-BF66F2B64334}"/>
              </a:ext>
            </a:extLst>
          </p:cNvPr>
          <p:cNvSpPr/>
          <p:nvPr/>
        </p:nvSpPr>
        <p:spPr>
          <a:xfrm>
            <a:off x="7180848" y="5465536"/>
            <a:ext cx="2545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endParaRPr lang="en-US" sz="3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A57F81-D70E-4575-8F9E-2A47C7E04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884C-2153-4FD5-AE03-2BC3A0461C10}" type="datetime1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ADB0B-15AE-4D46-9194-B9C88685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C590F4-2AFC-48BF-88CE-38ACE3A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7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9" grpId="0"/>
      <p:bldP spid="50" grpId="0"/>
      <p:bldP spid="51" grpId="0"/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4">
                <a:lumMod val="20000"/>
                <a:lumOff val="80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75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2C579C00-1642-4CD6-91B5-992C823DAA4F}"/>
              </a:ext>
            </a:extLst>
          </p:cNvPr>
          <p:cNvSpPr txBox="1"/>
          <p:nvPr/>
        </p:nvSpPr>
        <p:spPr>
          <a:xfrm>
            <a:off x="919413" y="1507632"/>
            <a:ext cx="7659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(১) নিচের ছকের মতো খাতায় একটি ছক তৈরি কর।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73CBC9DF-EE17-40F9-9F0D-2A536C5AA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13" y="2715065"/>
            <a:ext cx="10798974" cy="32830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865739-9979-4BDF-9EC0-FE1718ACEFFD}"/>
              </a:ext>
            </a:extLst>
          </p:cNvPr>
          <p:cNvSpPr/>
          <p:nvPr/>
        </p:nvSpPr>
        <p:spPr>
          <a:xfrm>
            <a:off x="447454" y="238645"/>
            <a:ext cx="2237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F60481-6075-40E6-81A2-F48213E5C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2D7D-6E52-470F-AA80-ACA406545058}" type="datetime1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F4E52-9DBB-48E5-BC1C-CF051356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Shahnaz </a:t>
            </a:r>
            <a:r>
              <a:rPr lang="en-US" sz="1600" dirty="0" err="1">
                <a:solidFill>
                  <a:schemeClr val="tx1"/>
                </a:solidFill>
              </a:rPr>
              <a:t>Ferdausi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Jui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CDBDA-12E0-4DC1-8781-91BAC91ED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5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FFFF00"/>
            </a:gs>
            <a:gs pos="40000">
              <a:schemeClr val="bg1">
                <a:lumMod val="95000"/>
              </a:schemeClr>
            </a:gs>
            <a:gs pos="75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2E26B2-2DF2-48D0-9772-6EF4BAE19C6F}"/>
              </a:ext>
            </a:extLst>
          </p:cNvPr>
          <p:cNvSpPr txBox="1"/>
          <p:nvPr/>
        </p:nvSpPr>
        <p:spPr>
          <a:xfrm>
            <a:off x="152177" y="136278"/>
            <a:ext cx="2667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সঠিক উত্তরটি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উত্তর পত্রে লিখ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A7DF94-BA3F-4451-969D-3B71D254B3F3}"/>
              </a:ext>
            </a:extLst>
          </p:cNvPr>
          <p:cNvSpPr txBox="1"/>
          <p:nvPr/>
        </p:nvSpPr>
        <p:spPr>
          <a:xfrm>
            <a:off x="261213" y="618460"/>
            <a:ext cx="5154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বায়ুদূষণ রোধ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করেত তুমি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উপায়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অবলম্বন করবে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-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CA9B1C-6D19-4499-9D65-FDD1A60DFD95}"/>
              </a:ext>
            </a:extLst>
          </p:cNvPr>
          <p:cNvSpPr txBox="1"/>
          <p:nvPr/>
        </p:nvSpPr>
        <p:spPr>
          <a:xfrm>
            <a:off x="990600" y="1107040"/>
            <a:ext cx="3657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বিড়ি সিগারেট খাওয়া বন্ধ করা।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E0113D-C2A8-4F72-9D6B-491F8185BC81}"/>
              </a:ext>
            </a:extLst>
          </p:cNvPr>
          <p:cNvSpPr txBox="1"/>
          <p:nvPr/>
        </p:nvSpPr>
        <p:spPr>
          <a:xfrm>
            <a:off x="1144732" y="1628058"/>
            <a:ext cx="563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পেট্রোল, অকটেন, ডিজেল চালিত গাড়ি ব্যবহার না করা।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14278-E8D8-4F42-A1AD-8C7170C030C5}"/>
              </a:ext>
            </a:extLst>
          </p:cNvPr>
          <p:cNvSpPr txBox="1"/>
          <p:nvPr/>
        </p:nvSpPr>
        <p:spPr>
          <a:xfrm>
            <a:off x="723900" y="4025900"/>
            <a:ext cx="2095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নাইট্রোজেন পুড়ে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EADF1-F34A-4B47-9CAA-F07EBDC7C2AB}"/>
              </a:ext>
            </a:extLst>
          </p:cNvPr>
          <p:cNvSpPr txBox="1"/>
          <p:nvPr/>
        </p:nvSpPr>
        <p:spPr>
          <a:xfrm>
            <a:off x="1144732" y="2094404"/>
            <a:ext cx="484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বেশি করে গাছ লাগিয়ে নতুন বনভূমি সৃষ্টি করা।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EB38C4-B3B1-458D-B5DA-ECF82B0140D8}"/>
              </a:ext>
            </a:extLst>
          </p:cNvPr>
          <p:cNvSpPr txBox="1"/>
          <p:nvPr/>
        </p:nvSpPr>
        <p:spPr>
          <a:xfrm>
            <a:off x="1144732" y="2490966"/>
            <a:ext cx="404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খোলা জায়গায় মলমূত্র ত্যাগ না করা।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172E1-33B4-410E-872D-77974FDAD150}"/>
              </a:ext>
            </a:extLst>
          </p:cNvPr>
          <p:cNvSpPr txBox="1"/>
          <p:nvPr/>
        </p:nvSpPr>
        <p:spPr>
          <a:xfrm>
            <a:off x="167075" y="2998597"/>
            <a:ext cx="425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২)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বায়ুতে সালফার অক্সাইড উৎপন্ন হয়-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8532B-42CD-453C-9E25-325982653735}"/>
              </a:ext>
            </a:extLst>
          </p:cNvPr>
          <p:cNvSpPr txBox="1"/>
          <p:nvPr/>
        </p:nvSpPr>
        <p:spPr>
          <a:xfrm>
            <a:off x="2569059" y="3020945"/>
            <a:ext cx="2439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সালফার পুড়ে।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F37F55-E18E-47B6-A6A6-9FFB2D7B3CB9}"/>
              </a:ext>
            </a:extLst>
          </p:cNvPr>
          <p:cNvSpPr txBox="1"/>
          <p:nvPr/>
        </p:nvSpPr>
        <p:spPr>
          <a:xfrm>
            <a:off x="698312" y="3484454"/>
            <a:ext cx="230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অক্সিজেন পুড়ে।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463873-C4FA-4F30-804B-CDE8D679CE0D}"/>
              </a:ext>
            </a:extLst>
          </p:cNvPr>
          <p:cNvSpPr txBox="1"/>
          <p:nvPr/>
        </p:nvSpPr>
        <p:spPr>
          <a:xfrm>
            <a:off x="3824676" y="5018278"/>
            <a:ext cx="2306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নাইট্রোজেন পুড়ে।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4C8701-E081-4BEF-B9CD-E228BC6DFE8E}"/>
              </a:ext>
            </a:extLst>
          </p:cNvPr>
          <p:cNvSpPr txBox="1"/>
          <p:nvPr/>
        </p:nvSpPr>
        <p:spPr>
          <a:xfrm>
            <a:off x="2940395" y="4021906"/>
            <a:ext cx="3046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কার্বন ডাই অক্সাইড পুড়ে।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14C624-CFB3-4A1C-961E-3874F110BD7A}"/>
              </a:ext>
            </a:extLst>
          </p:cNvPr>
          <p:cNvSpPr txBox="1"/>
          <p:nvPr/>
        </p:nvSpPr>
        <p:spPr>
          <a:xfrm>
            <a:off x="261213" y="4527806"/>
            <a:ext cx="30465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৩)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প্রধানত দূষিত হয় --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B4F440-7F97-4312-AE16-D1F9F9E9B994}"/>
              </a:ext>
            </a:extLst>
          </p:cNvPr>
          <p:cNvSpPr txBox="1"/>
          <p:nvPr/>
        </p:nvSpPr>
        <p:spPr>
          <a:xfrm>
            <a:off x="823478" y="5077941"/>
            <a:ext cx="3382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ক। শুকনো পাতা পোড়ানোর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ফলে।    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খ। মানুষের কর্মকাণ্ডের ফলে।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অতিরিক্ত বৃষ্টির ফলে।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ঘ। গাছপালা কমে গেলে।   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8E2F646E-9055-4673-8BEF-6EB0BD0C13E8}"/>
              </a:ext>
            </a:extLst>
          </p:cNvPr>
          <p:cNvSpPr txBox="1"/>
          <p:nvPr/>
        </p:nvSpPr>
        <p:spPr>
          <a:xfrm>
            <a:off x="6938285" y="1196189"/>
            <a:ext cx="506556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spc="38" dirty="0">
                <a:ln w="11430"/>
                <a:latin typeface="NikoshBAN" pitchFamily="2" charset="0"/>
                <a:cs typeface="NikoshBAN" pitchFamily="2" charset="0"/>
              </a:rPr>
              <a:t>৪)</a:t>
            </a:r>
            <a:r>
              <a:rPr lang="en-US" sz="2400" spc="38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ইটের ভাটায় ইট পোড়ালে বায়ুতে কোনটি বাড়ে?</a:t>
            </a:r>
            <a:r>
              <a:rPr lang="bn-BD" sz="2400" b="1" spc="38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2400" b="1" spc="38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1B1B7DF9-72FC-47AB-ABCB-785F1FE35980}"/>
              </a:ext>
            </a:extLst>
          </p:cNvPr>
          <p:cNvSpPr txBox="1"/>
          <p:nvPr/>
        </p:nvSpPr>
        <p:spPr>
          <a:xfrm>
            <a:off x="7423115" y="1881036"/>
            <a:ext cx="1943100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অক্সিজেন 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2BBF0E7A-8BA5-4A2A-B424-995391963BEC}"/>
              </a:ext>
            </a:extLst>
          </p:cNvPr>
          <p:cNvSpPr txBox="1"/>
          <p:nvPr/>
        </p:nvSpPr>
        <p:spPr>
          <a:xfrm>
            <a:off x="7523488" y="3791073"/>
            <a:ext cx="2191510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সালফার 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29FCB0FF-89BC-4FFD-99A5-45F767E2F653}"/>
              </a:ext>
            </a:extLst>
          </p:cNvPr>
          <p:cNvSpPr txBox="1"/>
          <p:nvPr/>
        </p:nvSpPr>
        <p:spPr>
          <a:xfrm>
            <a:off x="7485291" y="2467688"/>
            <a:ext cx="1818747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নাইট্রোজেন     </a:t>
            </a:r>
            <a:endParaRPr lang="en-US" sz="2400" b="1" spc="38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428507A9-C597-49F3-9127-06B948075C7A}"/>
              </a:ext>
            </a:extLst>
          </p:cNvPr>
          <p:cNvSpPr txBox="1"/>
          <p:nvPr/>
        </p:nvSpPr>
        <p:spPr>
          <a:xfrm>
            <a:off x="7523488" y="3145301"/>
            <a:ext cx="2439039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কার্বন ডাইঅক্সাইড 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6B2412-90DE-4F05-8B1A-0C4E063DD20E}"/>
              </a:ext>
            </a:extLst>
          </p:cNvPr>
          <p:cNvSpPr/>
          <p:nvPr/>
        </p:nvSpPr>
        <p:spPr>
          <a:xfrm>
            <a:off x="9578092" y="136278"/>
            <a:ext cx="1645322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28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28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8D2285-D617-4FB8-B311-3F4770E58C60}"/>
              </a:ext>
            </a:extLst>
          </p:cNvPr>
          <p:cNvSpPr txBox="1"/>
          <p:nvPr/>
        </p:nvSpPr>
        <p:spPr>
          <a:xfrm>
            <a:off x="6882956" y="5828178"/>
            <a:ext cx="484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বেশি করে গাছ লাগিয়ে নতুন বনভূমি সৃষ্টি করা।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1AE4DD-698A-4521-97DD-7E17F3A7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A77D-01AE-4D7C-ABE5-8512321125A5}" type="datetime1">
              <a:rPr lang="en-US" smtClean="0"/>
              <a:t>4/8/2021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857F2C-B93D-43D4-AEBE-9720A3F0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D52C68D-9E98-474E-AFFA-33BEB9720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231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1 -0.73958 L 0.00208 -0.15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59" y="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0.00463 L 0.44114 0.275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1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53216 0.068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2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59 0.14375 L 0.05338 0.477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 animBg="1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FFFF00"/>
            </a:gs>
            <a:gs pos="40000">
              <a:schemeClr val="bg1">
                <a:lumMod val="95000"/>
              </a:schemeClr>
            </a:gs>
            <a:gs pos="75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805B0FE-5BAA-49B4-A6A8-16F4531C1835}"/>
              </a:ext>
            </a:extLst>
          </p:cNvPr>
          <p:cNvSpPr txBox="1"/>
          <p:nvPr/>
        </p:nvSpPr>
        <p:spPr>
          <a:xfrm>
            <a:off x="925982" y="1711764"/>
            <a:ext cx="608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(১) নিচের ছকের মতো খাতায় একটি ছক তৈরি 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table">
            <a:extLst>
              <a:ext uri="{FF2B5EF4-FFF2-40B4-BE49-F238E27FC236}">
                <a16:creationId xmlns:a16="http://schemas.microsoft.com/office/drawing/2014/main" id="{1D1F66A3-3B19-45E9-A406-61455E920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" y="2982351"/>
            <a:ext cx="10913900" cy="33602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368DF0-B7A9-44C0-8CAA-C6E3D6B8B08C}"/>
              </a:ext>
            </a:extLst>
          </p:cNvPr>
          <p:cNvSpPr/>
          <p:nvPr/>
        </p:nvSpPr>
        <p:spPr>
          <a:xfrm>
            <a:off x="726915" y="515388"/>
            <a:ext cx="1956305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400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D8928-26A8-4B3A-8F87-0BA662C57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1C2D-9EA1-4B03-9FFE-0DEC59C78E26}" type="datetime1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42539-857B-4D44-8728-F69D416E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36F53-4CF2-40C3-B92F-6F1E75D9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72808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FFFF00"/>
            </a:gs>
            <a:gs pos="40000">
              <a:schemeClr val="bg1">
                <a:lumMod val="95000"/>
              </a:schemeClr>
            </a:gs>
            <a:gs pos="75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89DEE1-2585-451D-8646-8B9162C3587B}"/>
              </a:ext>
            </a:extLst>
          </p:cNvPr>
          <p:cNvSpPr/>
          <p:nvPr/>
        </p:nvSpPr>
        <p:spPr>
          <a:xfrm>
            <a:off x="2042725" y="2425192"/>
            <a:ext cx="8509946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 কালো ধোঁয়ায়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____________________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কয়লা পোড়ালে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___________________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উৎপন্ন হয়।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গ) দূষিত বায়ু 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___________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জন্য ক্ষতিকর।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বায়ুদুষণ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___________।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ঙ)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____________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বায়ুদুষণের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5C15C6-B79D-407F-AEBA-0EF40A592EAA}"/>
              </a:ext>
            </a:extLst>
          </p:cNvPr>
          <p:cNvSpPr/>
          <p:nvPr/>
        </p:nvSpPr>
        <p:spPr>
          <a:xfrm>
            <a:off x="12318739" y="6660107"/>
            <a:ext cx="2538482" cy="382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 অক্সাইড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88E2F0-E047-4211-9DD2-8099D79DF987}"/>
              </a:ext>
            </a:extLst>
          </p:cNvPr>
          <p:cNvSpPr/>
          <p:nvPr/>
        </p:nvSpPr>
        <p:spPr>
          <a:xfrm>
            <a:off x="12371376" y="5229365"/>
            <a:ext cx="1364776" cy="38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3D420B-7D0E-43EA-8F7C-9E8FF0C02B65}"/>
              </a:ext>
            </a:extLst>
          </p:cNvPr>
          <p:cNvSpPr/>
          <p:nvPr/>
        </p:nvSpPr>
        <p:spPr>
          <a:xfrm>
            <a:off x="12318739" y="852981"/>
            <a:ext cx="277049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সালফারডাই অক্সাইড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F66955-AB03-4DF8-A1B3-87919B6A75FA}"/>
              </a:ext>
            </a:extLst>
          </p:cNvPr>
          <p:cNvSpPr/>
          <p:nvPr/>
        </p:nvSpPr>
        <p:spPr>
          <a:xfrm>
            <a:off x="12485108" y="5745134"/>
            <a:ext cx="1137312" cy="334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AB94CF-5F18-42A4-B40A-50A1867154B0}"/>
              </a:ext>
            </a:extLst>
          </p:cNvPr>
          <p:cNvSpPr/>
          <p:nvPr/>
        </p:nvSpPr>
        <p:spPr>
          <a:xfrm>
            <a:off x="12557736" y="318445"/>
            <a:ext cx="1281094" cy="295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48BE77-C27C-4FB3-A55C-344552A251E4}"/>
              </a:ext>
            </a:extLst>
          </p:cNvPr>
          <p:cNvSpPr/>
          <p:nvPr/>
        </p:nvSpPr>
        <p:spPr>
          <a:xfrm>
            <a:off x="2042725" y="1143926"/>
            <a:ext cx="2560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344133-9CC6-42AD-A15A-78F4C4C13DA8}"/>
              </a:ext>
            </a:extLst>
          </p:cNvPr>
          <p:cNvSpPr txBox="1"/>
          <p:nvPr/>
        </p:nvSpPr>
        <p:spPr>
          <a:xfrm>
            <a:off x="513947" y="196086"/>
            <a:ext cx="1682263" cy="8361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B948A8-2613-413E-8820-702350F44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60A1-9745-4A7E-8C79-65254D647CDE}" type="datetime1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17974-FDBF-473A-A84A-1304E30A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Shahnaz </a:t>
            </a:r>
            <a:r>
              <a:rPr lang="en-US" sz="1600" dirty="0" err="1">
                <a:solidFill>
                  <a:schemeClr val="tx1"/>
                </a:solidFill>
              </a:rPr>
              <a:t>Ferdausi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Jui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2D35E-BD3D-45C1-AA9F-C092030D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801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5 -0.04768 L -0.45052 -0.6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60" y="-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56003 0.306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8" y="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58737 -0.32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75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051 L -0.49635 0.53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18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2 0.05555 L -0.63476 -0.1233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74" y="-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FFFF00"/>
            </a:gs>
            <a:gs pos="40000">
              <a:schemeClr val="bg1">
                <a:lumMod val="95000"/>
              </a:schemeClr>
            </a:gs>
            <a:gs pos="75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BBC69D-44B9-47F0-939C-B353860572B2}"/>
              </a:ext>
            </a:extLst>
          </p:cNvPr>
          <p:cNvSpPr txBox="1"/>
          <p:nvPr/>
        </p:nvSpPr>
        <p:spPr>
          <a:xfrm>
            <a:off x="2677991" y="2687210"/>
            <a:ext cx="753515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 নিজ এলাকায়  কিভাবে বায়ু দূষণ প্রতিরোধ করবে তার একটি তালিকা তৈরি করে আনবে।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CC42F-3741-4FC1-A809-44666EEC30AD}"/>
              </a:ext>
            </a:extLst>
          </p:cNvPr>
          <p:cNvSpPr txBox="1"/>
          <p:nvPr/>
        </p:nvSpPr>
        <p:spPr>
          <a:xfrm>
            <a:off x="513947" y="196086"/>
            <a:ext cx="2164044" cy="8194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E8F31-22DA-4225-9634-78E3D5E15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77DC-7F9D-44FF-9B4D-6B6AF1606769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867FF-5252-4E5D-84E4-B6732B9BD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Shahnaz </a:t>
            </a:r>
            <a:r>
              <a:rPr lang="en-US" sz="1600" dirty="0" err="1">
                <a:solidFill>
                  <a:schemeClr val="tx1"/>
                </a:solidFill>
              </a:rPr>
              <a:t>Ferdausi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Jui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926BD-68D5-4161-80D9-3F5832D6F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41940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7E53D41-66C1-4715-9568-6E8A71B8602E}"/>
              </a:ext>
            </a:extLst>
          </p:cNvPr>
          <p:cNvGrpSpPr/>
          <p:nvPr/>
        </p:nvGrpSpPr>
        <p:grpSpPr>
          <a:xfrm>
            <a:off x="159657" y="116114"/>
            <a:ext cx="11707846" cy="6475763"/>
            <a:chOff x="865451" y="440292"/>
            <a:chExt cx="11002052" cy="61515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0EFE3F4-B760-456D-B887-03884CCED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451" y="440292"/>
              <a:ext cx="11002052" cy="615158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6B976E-EB0D-4FB5-80E6-1C0D8FB2A743}"/>
                </a:ext>
              </a:extLst>
            </p:cNvPr>
            <p:cNvSpPr/>
            <p:nvPr/>
          </p:nvSpPr>
          <p:spPr>
            <a:xfrm>
              <a:off x="1281184" y="4478716"/>
              <a:ext cx="10170587" cy="1938992"/>
            </a:xfrm>
            <a:prstGeom prst="rect">
              <a:avLst/>
            </a:prstGeom>
            <a:solidFill>
              <a:srgbClr val="FF3399"/>
            </a:solidFill>
            <a:ln/>
            <a:effectLst>
              <a:softEdge rad="317500"/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6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পাঠে </a:t>
              </a:r>
              <a:r>
                <a:rPr lang="bn-IN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অংশগ্রহণকারী সকল সোনামনিদের ধন্যবাদ</a:t>
              </a:r>
              <a:endParaRPr lang="en-US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84EB6C-C592-433A-8646-EA4A9929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08C3-D8D3-4EFD-81B6-145108F1FD93}" type="datetime1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7BC64-7B5F-45B3-90F1-BC53CA7B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839D0-E58F-4D10-BE02-6BCD5F1EF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2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8CC0370-9442-40CE-9622-8430DE3A0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123605"/>
            <a:ext cx="11943471" cy="65246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B20395-6F10-491B-84C5-D2324DED92F1}"/>
              </a:ext>
            </a:extLst>
          </p:cNvPr>
          <p:cNvSpPr txBox="1"/>
          <p:nvPr/>
        </p:nvSpPr>
        <p:spPr>
          <a:xfrm>
            <a:off x="898876" y="1151872"/>
            <a:ext cx="388413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...</a:t>
            </a:r>
            <a:endParaRPr lang="en-US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3C3E-8F91-4BDB-86F8-2CE632270BFD}"/>
              </a:ext>
            </a:extLst>
          </p:cNvPr>
          <p:cNvSpPr txBox="1"/>
          <p:nvPr/>
        </p:nvSpPr>
        <p:spPr>
          <a:xfrm>
            <a:off x="1960987" y="1982869"/>
            <a:ext cx="724486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 পঞ্চম</a:t>
            </a:r>
          </a:p>
          <a:p>
            <a:pPr algn="ctr"/>
            <a:r>
              <a:rPr lang="bn-IN" sz="36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 প্রাথমিক বিজ্ঞান</a:t>
            </a:r>
          </a:p>
          <a:p>
            <a:pPr algn="ctr"/>
            <a:r>
              <a:rPr lang="bn-IN" sz="36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চার</a:t>
            </a:r>
          </a:p>
          <a:p>
            <a:pPr algn="ctr"/>
            <a:r>
              <a:rPr lang="bn-IN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BD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বায়ূ </a:t>
            </a:r>
            <a:endParaRPr lang="bn-IN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en-US" sz="36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endParaRPr lang="bn-IN" sz="3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৩০ মিনিট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7523AA-D53D-48B1-95C0-9DF0FAC3F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50075" y="1017000"/>
            <a:ext cx="1393132" cy="1931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30F2F1-ED72-4C95-B04B-C0C7971D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67BB-AD1B-4B19-91A7-672575E7DBAF}" type="datetime1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4D11A-B9AC-4C10-BDD4-04EE37AF0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7A54A-0D10-4F33-897B-23142FD32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97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86965BD-034A-4A8F-8480-C98B5E466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5"/>
          <a:stretch/>
        </p:blipFill>
        <p:spPr>
          <a:xfrm>
            <a:off x="140677" y="136524"/>
            <a:ext cx="11929403" cy="65427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381000"/>
            <a:ext cx="2774852" cy="92333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65405"/>
            <a:ext cx="4607169" cy="707886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088E7-5CCE-4C9C-9B2C-F919D8832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081F-6CCE-4D7A-995D-74AAC193B1A4}" type="datetime1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0406F-7781-4912-882B-7352C31CB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18128-2714-44EC-B897-F2FBFBCEB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CBD7-067E-4A74-86B4-4119CD1D225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6DCD90-4831-43D8-9510-E9EAEFCB7B80}"/>
              </a:ext>
            </a:extLst>
          </p:cNvPr>
          <p:cNvSpPr/>
          <p:nvPr/>
        </p:nvSpPr>
        <p:spPr>
          <a:xfrm>
            <a:off x="309489" y="2635892"/>
            <a:ext cx="11741834" cy="2185214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কারণ বলতে 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দূষিত বায়ু কিভাবে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স্থ্যের জন্য ক্ষতিকর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21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55150" y="4827260"/>
            <a:ext cx="857737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কারখানা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পুড়ানো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থেকে ধোঁয়া বেরোচ্ছে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69053" y="5306789"/>
            <a:ext cx="4800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 ধোঁয়া কোথায় মিশে যাচ্ছে?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69053" y="5047678"/>
            <a:ext cx="333136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বাতাস বা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বায়ুতে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74947" y="5277390"/>
            <a:ext cx="3048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ফলে কী ঘটেছে?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8771" y="5135037"/>
            <a:ext cx="3048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বায়ু দূষিত হচ্ছে।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7299" y="353358"/>
            <a:ext cx="4211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 কিছু ছবি দেখি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93" y="1437551"/>
            <a:ext cx="3860675" cy="2419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AF8A28-E33C-4BD2-97D9-E3A0B6A6F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40" y="1437551"/>
            <a:ext cx="3563044" cy="2276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article-1057591-02B5AAF400000578-352_468x286.jpg">
            <a:extLst>
              <a:ext uri="{FF2B5EF4-FFF2-40B4-BE49-F238E27FC236}">
                <a16:creationId xmlns:a16="http://schemas.microsoft.com/office/drawing/2014/main" id="{8C5128DE-9F51-4415-83D4-42509F48E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4369" y="1580610"/>
            <a:ext cx="3118338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AAE261-3857-4288-8AF3-227D4FEA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90AA-88FF-4101-B03C-A35A624226C7}" type="datetime1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5B67C-BC94-45F5-8B52-2F4625BEA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D6C0E-8589-4E2A-84E2-FE4C1500A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85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CCCFF6-F0A7-4C83-B52C-E13E6BFE9D86}"/>
              </a:ext>
            </a:extLst>
          </p:cNvPr>
          <p:cNvSpPr txBox="1"/>
          <p:nvPr/>
        </p:nvSpPr>
        <p:spPr>
          <a:xfrm>
            <a:off x="2554459" y="30949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আজকের পাঠ-------- 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990CB0-F30A-48B8-8C4B-92C48A14B44D}"/>
              </a:ext>
            </a:extLst>
          </p:cNvPr>
          <p:cNvSpPr/>
          <p:nvPr/>
        </p:nvSpPr>
        <p:spPr>
          <a:xfrm>
            <a:off x="4555510" y="5373001"/>
            <a:ext cx="2287806" cy="1015663"/>
          </a:xfrm>
          <a:prstGeom prst="rect">
            <a:avLst/>
          </a:prstGeom>
          <a:solidFill>
            <a:srgbClr val="FF3399"/>
          </a:solidFill>
          <a:ln/>
          <a:effectLst>
            <a:softEdge rad="317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য়ু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D83AB6-16B5-4877-A64D-15D4BB603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8" y="1199391"/>
            <a:ext cx="10752083" cy="41769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081AB-264F-425A-900E-3088023B1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0E8F-A81D-41B1-9CDE-26053A9AFBD9}" type="datetime1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43ABE-0A73-4FB1-8F7E-78C446158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9770" y="6356350"/>
            <a:ext cx="4114800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BB1BE-1427-42FE-946F-0ADE66C0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67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1C467F-D402-4EBB-9321-391D9448B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17" y="948920"/>
            <a:ext cx="4418572" cy="32074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63D04E-0145-43C0-9FD8-BF47D88425A9}"/>
              </a:ext>
            </a:extLst>
          </p:cNvPr>
          <p:cNvSpPr txBox="1"/>
          <p:nvPr/>
        </p:nvSpPr>
        <p:spPr>
          <a:xfrm>
            <a:off x="2557132" y="5193120"/>
            <a:ext cx="6164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ূষণ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1B3DE-7276-49F3-AEAF-9B41CF246F3E}"/>
              </a:ext>
            </a:extLst>
          </p:cNvPr>
          <p:cNvSpPr txBox="1"/>
          <p:nvPr/>
        </p:nvSpPr>
        <p:spPr>
          <a:xfrm>
            <a:off x="1509749" y="5981165"/>
            <a:ext cx="8603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ধোঁ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দূর্গন্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িশালে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CCB0B-1FA4-41F1-AAFC-D0B593E26A5B}"/>
              </a:ext>
            </a:extLst>
          </p:cNvPr>
          <p:cNvSpPr txBox="1"/>
          <p:nvPr/>
        </p:nvSpPr>
        <p:spPr>
          <a:xfrm>
            <a:off x="866336" y="222430"/>
            <a:ext cx="5365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চিত্রে আমরা কি দেখতে পাচ্ছি ?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52799-979F-40F1-86B7-EDF601161A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" t="3124" r="8959" b="10715"/>
          <a:stretch/>
        </p:blipFill>
        <p:spPr>
          <a:xfrm>
            <a:off x="6479590" y="923180"/>
            <a:ext cx="4846074" cy="32074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4A5AA7-6568-48AA-9906-876B269FBC4A}"/>
              </a:ext>
            </a:extLst>
          </p:cNvPr>
          <p:cNvSpPr txBox="1"/>
          <p:nvPr/>
        </p:nvSpPr>
        <p:spPr>
          <a:xfrm>
            <a:off x="2557132" y="4465380"/>
            <a:ext cx="6164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বাতাস বা বায়ু দূষণের বিভিন্ন চিত্র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7A053D-67BD-4C6C-AD45-F0C0DB132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CD31-F857-43D0-B7B3-42339B882A7A}" type="datetime1">
              <a:rPr lang="en-US" smtClean="0"/>
              <a:t>4/8/2021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FFF460D-7CB6-4862-AAC0-AD8A50DB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800" y="6356350"/>
            <a:ext cx="4114800" cy="365125"/>
          </a:xfrm>
        </p:spPr>
        <p:txBody>
          <a:bodyPr/>
          <a:lstStyle/>
          <a:p>
            <a:r>
              <a:rPr lang="en-US" dirty="0"/>
              <a:t>Shahnaz </a:t>
            </a:r>
            <a:r>
              <a:rPr lang="en-US" dirty="0" err="1"/>
              <a:t>Ferdausi</a:t>
            </a:r>
            <a:r>
              <a:rPr lang="en-US" dirty="0"/>
              <a:t> </a:t>
            </a:r>
            <a:r>
              <a:rPr lang="en-US" dirty="0" err="1"/>
              <a:t>Jui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E1D46B8-5CA3-4374-8896-056A7FCC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52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67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61).jpg">
            <a:extLst>
              <a:ext uri="{FF2B5EF4-FFF2-40B4-BE49-F238E27FC236}">
                <a16:creationId xmlns:a16="http://schemas.microsoft.com/office/drawing/2014/main" id="{5910172B-4338-481A-ACA5-A980C13C1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86" y="795391"/>
            <a:ext cx="2731036" cy="1804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2E7093-C154-4D53-BB68-D586F4B0BF9F}"/>
              </a:ext>
            </a:extLst>
          </p:cNvPr>
          <p:cNvSpPr txBox="1"/>
          <p:nvPr/>
        </p:nvSpPr>
        <p:spPr>
          <a:xfrm>
            <a:off x="469086" y="2871096"/>
            <a:ext cx="2497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জীবাশ্ম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পোড়ানো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 descr="C:\Users\ATAUR RAHMAN\Desktop\New folder\image_261507.1413301016.jpg">
            <a:extLst>
              <a:ext uri="{FF2B5EF4-FFF2-40B4-BE49-F238E27FC236}">
                <a16:creationId xmlns:a16="http://schemas.microsoft.com/office/drawing/2014/main" id="{EC9CA88E-019C-4DC7-9856-E3AEA3989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860" y="822614"/>
            <a:ext cx="2514602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5B0BC8-7E91-46F6-A95E-FEB26A1C382C}"/>
              </a:ext>
            </a:extLst>
          </p:cNvPr>
          <p:cNvSpPr txBox="1"/>
          <p:nvPr/>
        </p:nvSpPr>
        <p:spPr>
          <a:xfrm>
            <a:off x="3672549" y="2855910"/>
            <a:ext cx="3501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4B44D4-1690-4946-A942-D369C9D1B5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2" t="3124" r="8959" b="10715"/>
          <a:stretch/>
        </p:blipFill>
        <p:spPr>
          <a:xfrm>
            <a:off x="6298969" y="789814"/>
            <a:ext cx="2692911" cy="1782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A9534E-6D98-4CBF-BAEC-828B4B6F3220}"/>
              </a:ext>
            </a:extLst>
          </p:cNvPr>
          <p:cNvSpPr txBox="1"/>
          <p:nvPr/>
        </p:nvSpPr>
        <p:spPr>
          <a:xfrm>
            <a:off x="6760686" y="2871096"/>
            <a:ext cx="229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ধোঁ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CCF55B-C84F-47C0-AD6C-6E7EB2B10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83" y="3386345"/>
            <a:ext cx="3038620" cy="1743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7FD7DD-36D3-4B45-8EA3-AD37F1763007}"/>
              </a:ext>
            </a:extLst>
          </p:cNvPr>
          <p:cNvSpPr txBox="1"/>
          <p:nvPr/>
        </p:nvSpPr>
        <p:spPr>
          <a:xfrm>
            <a:off x="983144" y="5320435"/>
            <a:ext cx="216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</a:p>
        </p:txBody>
      </p:sp>
      <p:pic>
        <p:nvPicPr>
          <p:cNvPr id="10" name="Content Placeholder 3" descr="আগাছার ধোয়া২.jpg">
            <a:extLst>
              <a:ext uri="{FF2B5EF4-FFF2-40B4-BE49-F238E27FC236}">
                <a16:creationId xmlns:a16="http://schemas.microsoft.com/office/drawing/2014/main" id="{C6416CDA-A514-4CBD-8726-E5F0628007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5421"/>
          <a:stretch/>
        </p:blipFill>
        <p:spPr>
          <a:xfrm>
            <a:off x="9282270" y="812162"/>
            <a:ext cx="2731036" cy="1771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0DC9AB-4AE0-4B79-837A-0770FD4584A8}"/>
              </a:ext>
            </a:extLst>
          </p:cNvPr>
          <p:cNvSpPr txBox="1"/>
          <p:nvPr/>
        </p:nvSpPr>
        <p:spPr>
          <a:xfrm>
            <a:off x="8894915" y="2754029"/>
            <a:ext cx="2731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ছ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A0B7EB-79F7-4740-BF4F-BEC9000949C6}"/>
              </a:ext>
            </a:extLst>
          </p:cNvPr>
          <p:cNvSpPr txBox="1"/>
          <p:nvPr/>
        </p:nvSpPr>
        <p:spPr>
          <a:xfrm>
            <a:off x="8093826" y="4590811"/>
            <a:ext cx="3779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ণ।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93E014-F81E-4EA8-89EA-BFC4ECD8975D}"/>
              </a:ext>
            </a:extLst>
          </p:cNvPr>
          <p:cNvSpPr txBox="1"/>
          <p:nvPr/>
        </p:nvSpPr>
        <p:spPr>
          <a:xfrm>
            <a:off x="480090" y="113535"/>
            <a:ext cx="3172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মনোযোগ দিয়ে লক্ষ্য করি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192559-613B-4E9E-8E08-0C8B8C80FD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736" y="3616866"/>
            <a:ext cx="2692911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03001D1-4D6F-46A9-989D-63C58ECAEA97}"/>
              </a:ext>
            </a:extLst>
          </p:cNvPr>
          <p:cNvSpPr txBox="1"/>
          <p:nvPr/>
        </p:nvSpPr>
        <p:spPr>
          <a:xfrm>
            <a:off x="4669376" y="5475980"/>
            <a:ext cx="216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আগুন লাগার ধোয়া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23322DEB-E541-4AAD-B515-DB76ECA4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0C9C-2A22-4844-9EA0-B3D80067A494}" type="datetime1">
              <a:rPr lang="en-US" smtClean="0"/>
              <a:t>4/8/2021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3E5AA14-1B54-4A4A-9E3C-8D820093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809A64A-1F9E-4168-ABA0-E171426A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8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45000">
              <a:schemeClr val="bg1"/>
            </a:gs>
            <a:gs pos="73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>
            <a:extLst>
              <a:ext uri="{FF2B5EF4-FFF2-40B4-BE49-F238E27FC236}">
                <a16:creationId xmlns:a16="http://schemas.microsoft.com/office/drawing/2014/main" id="{294E5A35-AE32-4CB3-ABCC-1D890BC1C59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2904" y="588672"/>
            <a:ext cx="2895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6F3A91-00A5-49E9-BB7C-7788D03A850D}"/>
              </a:ext>
            </a:extLst>
          </p:cNvPr>
          <p:cNvSpPr txBox="1"/>
          <p:nvPr/>
        </p:nvSpPr>
        <p:spPr>
          <a:xfrm>
            <a:off x="3732904" y="2716816"/>
            <a:ext cx="2362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লঞ্চের ধোঁয়া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0B31D-FCB1-4D5C-9D0B-C0CC13A2A5FC}"/>
              </a:ext>
            </a:extLst>
          </p:cNvPr>
          <p:cNvSpPr txBox="1"/>
          <p:nvPr/>
        </p:nvSpPr>
        <p:spPr>
          <a:xfrm>
            <a:off x="520505" y="2691075"/>
            <a:ext cx="26421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মাটির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চুলার ধোঁয়া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63D359-34C1-4D23-9539-E24C9025E636}"/>
              </a:ext>
            </a:extLst>
          </p:cNvPr>
          <p:cNvSpPr txBox="1"/>
          <p:nvPr/>
        </p:nvSpPr>
        <p:spPr>
          <a:xfrm>
            <a:off x="378122" y="3630776"/>
            <a:ext cx="101445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মাটির চুলায় অপর্যাপ্ত অক্সিজেনের কারণে কার্বন মনোক্সাইডের সৃষ্টি হয়। যা বায়ুকে দূষিত করে।  এছাড়াও বাস, বেবীট্যাক্সি, টেম্পো, লঞ্চ এগুলোর কালো ধোঁয়ায়ও রয়েছে কার্বন মনোক্সাইড।                                 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853B16-5E82-4659-8850-91D65FD750C1}"/>
              </a:ext>
            </a:extLst>
          </p:cNvPr>
          <p:cNvGrpSpPr/>
          <p:nvPr/>
        </p:nvGrpSpPr>
        <p:grpSpPr>
          <a:xfrm>
            <a:off x="378122" y="382362"/>
            <a:ext cx="3206766" cy="2244475"/>
            <a:chOff x="3320643" y="457066"/>
            <a:chExt cx="3291840" cy="2244475"/>
          </a:xfrm>
        </p:grpSpPr>
        <p:pic>
          <p:nvPicPr>
            <p:cNvPr id="3" name="Picture 2" descr="C:\Users\Trade Park\Downloads\1017372_581195998623861_430512095_n.jpg">
              <a:extLst>
                <a:ext uri="{FF2B5EF4-FFF2-40B4-BE49-F238E27FC236}">
                  <a16:creationId xmlns:a16="http://schemas.microsoft.com/office/drawing/2014/main" id="{56B14368-F334-4AA5-A23C-AEFE15A6AF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contrast="4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0643" y="644141"/>
              <a:ext cx="3291840" cy="2057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Freeform 44">
              <a:extLst>
                <a:ext uri="{FF2B5EF4-FFF2-40B4-BE49-F238E27FC236}">
                  <a16:creationId xmlns:a16="http://schemas.microsoft.com/office/drawing/2014/main" id="{76CDF196-3774-4E08-99D3-70CC0B6BEA89}"/>
                </a:ext>
              </a:extLst>
            </p:cNvPr>
            <p:cNvSpPr/>
            <p:nvPr/>
          </p:nvSpPr>
          <p:spPr>
            <a:xfrm rot="20203139">
              <a:off x="3463504" y="457066"/>
              <a:ext cx="464883" cy="1073011"/>
            </a:xfrm>
            <a:custGeom>
              <a:avLst/>
              <a:gdLst>
                <a:gd name="connsiteX0" fmla="*/ 457200 w 531091"/>
                <a:gd name="connsiteY0" fmla="*/ 1036320 h 1120299"/>
                <a:gd name="connsiteX1" fmla="*/ 381000 w 531091"/>
                <a:gd name="connsiteY1" fmla="*/ 975360 h 1120299"/>
                <a:gd name="connsiteX2" fmla="*/ 304800 w 531091"/>
                <a:gd name="connsiteY2" fmla="*/ 914400 h 1120299"/>
                <a:gd name="connsiteX3" fmla="*/ 243840 w 531091"/>
                <a:gd name="connsiteY3" fmla="*/ 822960 h 1120299"/>
                <a:gd name="connsiteX4" fmla="*/ 213360 w 531091"/>
                <a:gd name="connsiteY4" fmla="*/ 716280 h 1120299"/>
                <a:gd name="connsiteX5" fmla="*/ 152400 w 531091"/>
                <a:gd name="connsiteY5" fmla="*/ 685800 h 1120299"/>
                <a:gd name="connsiteX6" fmla="*/ 91440 w 531091"/>
                <a:gd name="connsiteY6" fmla="*/ 640080 h 1120299"/>
                <a:gd name="connsiteX7" fmla="*/ 45720 w 531091"/>
                <a:gd name="connsiteY7" fmla="*/ 609600 h 1120299"/>
                <a:gd name="connsiteX8" fmla="*/ 15240 w 531091"/>
                <a:gd name="connsiteY8" fmla="*/ 518160 h 1120299"/>
                <a:gd name="connsiteX9" fmla="*/ 0 w 531091"/>
                <a:gd name="connsiteY9" fmla="*/ 472440 h 1120299"/>
                <a:gd name="connsiteX10" fmla="*/ 15240 w 531091"/>
                <a:gd name="connsiteY10" fmla="*/ 228600 h 1120299"/>
                <a:gd name="connsiteX11" fmla="*/ 30480 w 531091"/>
                <a:gd name="connsiteY11" fmla="*/ 182880 h 1120299"/>
                <a:gd name="connsiteX12" fmla="*/ 76200 w 531091"/>
                <a:gd name="connsiteY12" fmla="*/ 137160 h 1120299"/>
                <a:gd name="connsiteX13" fmla="*/ 91440 w 531091"/>
                <a:gd name="connsiteY13" fmla="*/ 91440 h 1120299"/>
                <a:gd name="connsiteX14" fmla="*/ 182880 w 531091"/>
                <a:gd name="connsiteY14" fmla="*/ 30480 h 1120299"/>
                <a:gd name="connsiteX15" fmla="*/ 228600 w 531091"/>
                <a:gd name="connsiteY15" fmla="*/ 0 h 1120299"/>
                <a:gd name="connsiteX16" fmla="*/ 365760 w 531091"/>
                <a:gd name="connsiteY16" fmla="*/ 106680 h 1120299"/>
                <a:gd name="connsiteX17" fmla="*/ 365760 w 531091"/>
                <a:gd name="connsiteY17" fmla="*/ 106680 h 1120299"/>
                <a:gd name="connsiteX18" fmla="*/ 426720 w 531091"/>
                <a:gd name="connsiteY18" fmla="*/ 137160 h 1120299"/>
                <a:gd name="connsiteX19" fmla="*/ 457200 w 531091"/>
                <a:gd name="connsiteY19" fmla="*/ 182880 h 1120299"/>
                <a:gd name="connsiteX20" fmla="*/ 518160 w 531091"/>
                <a:gd name="connsiteY20" fmla="*/ 243840 h 1120299"/>
                <a:gd name="connsiteX21" fmla="*/ 487680 w 531091"/>
                <a:gd name="connsiteY21" fmla="*/ 350520 h 1120299"/>
                <a:gd name="connsiteX22" fmla="*/ 441960 w 531091"/>
                <a:gd name="connsiteY22" fmla="*/ 441960 h 1120299"/>
                <a:gd name="connsiteX23" fmla="*/ 457200 w 531091"/>
                <a:gd name="connsiteY23" fmla="*/ 533400 h 1120299"/>
                <a:gd name="connsiteX24" fmla="*/ 487680 w 531091"/>
                <a:gd name="connsiteY24" fmla="*/ 579120 h 1120299"/>
                <a:gd name="connsiteX25" fmla="*/ 472440 w 531091"/>
                <a:gd name="connsiteY25" fmla="*/ 746760 h 1120299"/>
                <a:gd name="connsiteX26" fmla="*/ 441960 w 531091"/>
                <a:gd name="connsiteY26" fmla="*/ 792480 h 1120299"/>
                <a:gd name="connsiteX27" fmla="*/ 426720 w 531091"/>
                <a:gd name="connsiteY27" fmla="*/ 838200 h 1120299"/>
                <a:gd name="connsiteX28" fmla="*/ 441960 w 531091"/>
                <a:gd name="connsiteY28" fmla="*/ 899160 h 1120299"/>
                <a:gd name="connsiteX29" fmla="*/ 502920 w 531091"/>
                <a:gd name="connsiteY29" fmla="*/ 1005840 h 1120299"/>
                <a:gd name="connsiteX30" fmla="*/ 518160 w 531091"/>
                <a:gd name="connsiteY30" fmla="*/ 1051560 h 1120299"/>
                <a:gd name="connsiteX31" fmla="*/ 502920 w 531091"/>
                <a:gd name="connsiteY31" fmla="*/ 1112520 h 1120299"/>
                <a:gd name="connsiteX32" fmla="*/ 441960 w 531091"/>
                <a:gd name="connsiteY32" fmla="*/ 1021080 h 1120299"/>
                <a:gd name="connsiteX33" fmla="*/ 396240 w 531091"/>
                <a:gd name="connsiteY33" fmla="*/ 975360 h 1120299"/>
                <a:gd name="connsiteX34" fmla="*/ 396240 w 531091"/>
                <a:gd name="connsiteY34" fmla="*/ 975360 h 112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1091" h="1120299">
                  <a:moveTo>
                    <a:pt x="457200" y="1036320"/>
                  </a:moveTo>
                  <a:cubicBezTo>
                    <a:pt x="369849" y="905293"/>
                    <a:pt x="486160" y="1059488"/>
                    <a:pt x="381000" y="975360"/>
                  </a:cubicBezTo>
                  <a:cubicBezTo>
                    <a:pt x="282523" y="896578"/>
                    <a:pt x="419718" y="952706"/>
                    <a:pt x="304800" y="914400"/>
                  </a:cubicBezTo>
                  <a:cubicBezTo>
                    <a:pt x="284480" y="883920"/>
                    <a:pt x="252725" y="858499"/>
                    <a:pt x="243840" y="822960"/>
                  </a:cubicBezTo>
                  <a:cubicBezTo>
                    <a:pt x="243708" y="822433"/>
                    <a:pt x="220648" y="723568"/>
                    <a:pt x="213360" y="716280"/>
                  </a:cubicBezTo>
                  <a:cubicBezTo>
                    <a:pt x="197296" y="700216"/>
                    <a:pt x="171665" y="697841"/>
                    <a:pt x="152400" y="685800"/>
                  </a:cubicBezTo>
                  <a:cubicBezTo>
                    <a:pt x="130861" y="672338"/>
                    <a:pt x="112109" y="654843"/>
                    <a:pt x="91440" y="640080"/>
                  </a:cubicBezTo>
                  <a:cubicBezTo>
                    <a:pt x="76535" y="629434"/>
                    <a:pt x="60960" y="619760"/>
                    <a:pt x="45720" y="609600"/>
                  </a:cubicBezTo>
                  <a:lnTo>
                    <a:pt x="15240" y="518160"/>
                  </a:lnTo>
                  <a:lnTo>
                    <a:pt x="0" y="472440"/>
                  </a:lnTo>
                  <a:cubicBezTo>
                    <a:pt x="5080" y="391160"/>
                    <a:pt x="6715" y="309591"/>
                    <a:pt x="15240" y="228600"/>
                  </a:cubicBezTo>
                  <a:cubicBezTo>
                    <a:pt x="16922" y="212624"/>
                    <a:pt x="21569" y="196246"/>
                    <a:pt x="30480" y="182880"/>
                  </a:cubicBezTo>
                  <a:cubicBezTo>
                    <a:pt x="42435" y="164947"/>
                    <a:pt x="60960" y="152400"/>
                    <a:pt x="76200" y="137160"/>
                  </a:cubicBezTo>
                  <a:cubicBezTo>
                    <a:pt x="81280" y="121920"/>
                    <a:pt x="82529" y="104806"/>
                    <a:pt x="91440" y="91440"/>
                  </a:cubicBezTo>
                  <a:cubicBezTo>
                    <a:pt x="134775" y="26438"/>
                    <a:pt x="126958" y="58441"/>
                    <a:pt x="182880" y="30480"/>
                  </a:cubicBezTo>
                  <a:cubicBezTo>
                    <a:pt x="199263" y="22289"/>
                    <a:pt x="213360" y="10160"/>
                    <a:pt x="228600" y="0"/>
                  </a:cubicBezTo>
                  <a:cubicBezTo>
                    <a:pt x="315213" y="28871"/>
                    <a:pt x="262961" y="3881"/>
                    <a:pt x="365760" y="106680"/>
                  </a:cubicBezTo>
                  <a:lnTo>
                    <a:pt x="365760" y="106680"/>
                  </a:lnTo>
                  <a:lnTo>
                    <a:pt x="426720" y="137160"/>
                  </a:lnTo>
                  <a:cubicBezTo>
                    <a:pt x="436880" y="152400"/>
                    <a:pt x="442897" y="171438"/>
                    <a:pt x="457200" y="182880"/>
                  </a:cubicBezTo>
                  <a:cubicBezTo>
                    <a:pt x="531091" y="241993"/>
                    <a:pt x="484909" y="144087"/>
                    <a:pt x="518160" y="243840"/>
                  </a:cubicBezTo>
                  <a:cubicBezTo>
                    <a:pt x="513277" y="263372"/>
                    <a:pt x="498612" y="328656"/>
                    <a:pt x="487680" y="350520"/>
                  </a:cubicBezTo>
                  <a:cubicBezTo>
                    <a:pt x="428594" y="468693"/>
                    <a:pt x="480266" y="327042"/>
                    <a:pt x="441960" y="441960"/>
                  </a:cubicBezTo>
                  <a:cubicBezTo>
                    <a:pt x="447040" y="472440"/>
                    <a:pt x="447428" y="504085"/>
                    <a:pt x="457200" y="533400"/>
                  </a:cubicBezTo>
                  <a:cubicBezTo>
                    <a:pt x="462992" y="550776"/>
                    <a:pt x="486375" y="560850"/>
                    <a:pt x="487680" y="579120"/>
                  </a:cubicBezTo>
                  <a:cubicBezTo>
                    <a:pt x="491678" y="635088"/>
                    <a:pt x="484197" y="691895"/>
                    <a:pt x="472440" y="746760"/>
                  </a:cubicBezTo>
                  <a:cubicBezTo>
                    <a:pt x="468602" y="764670"/>
                    <a:pt x="450151" y="776097"/>
                    <a:pt x="441960" y="792480"/>
                  </a:cubicBezTo>
                  <a:cubicBezTo>
                    <a:pt x="434776" y="806848"/>
                    <a:pt x="431800" y="822960"/>
                    <a:pt x="426720" y="838200"/>
                  </a:cubicBezTo>
                  <a:cubicBezTo>
                    <a:pt x="431800" y="858520"/>
                    <a:pt x="434606" y="879548"/>
                    <a:pt x="441960" y="899160"/>
                  </a:cubicBezTo>
                  <a:cubicBezTo>
                    <a:pt x="482037" y="1006033"/>
                    <a:pt x="458704" y="917409"/>
                    <a:pt x="502920" y="1005840"/>
                  </a:cubicBezTo>
                  <a:cubicBezTo>
                    <a:pt x="510104" y="1020208"/>
                    <a:pt x="513080" y="1036320"/>
                    <a:pt x="518160" y="1051560"/>
                  </a:cubicBezTo>
                  <a:cubicBezTo>
                    <a:pt x="513080" y="1071880"/>
                    <a:pt x="522367" y="1120299"/>
                    <a:pt x="502920" y="1112520"/>
                  </a:cubicBezTo>
                  <a:cubicBezTo>
                    <a:pt x="468908" y="1098915"/>
                    <a:pt x="467863" y="1046983"/>
                    <a:pt x="441960" y="1021080"/>
                  </a:cubicBezTo>
                  <a:lnTo>
                    <a:pt x="396240" y="975360"/>
                  </a:lnTo>
                  <a:lnTo>
                    <a:pt x="396240" y="97536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83BC590-3E7A-48F8-A91E-8D6F398E54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560296"/>
            <a:ext cx="2813312" cy="2066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pic.jpg">
            <a:extLst>
              <a:ext uri="{FF2B5EF4-FFF2-40B4-BE49-F238E27FC236}">
                <a16:creationId xmlns:a16="http://schemas.microsoft.com/office/drawing/2014/main" id="{58B63250-3A82-46D0-BF66-F5E99A0994E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4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9579" r="16316"/>
          <a:stretch>
            <a:fillRect/>
          </a:stretch>
        </p:blipFill>
        <p:spPr>
          <a:xfrm>
            <a:off x="9786508" y="488631"/>
            <a:ext cx="2175872" cy="2209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688525-84E2-408E-AF28-DAFC01575AFD}"/>
              </a:ext>
            </a:extLst>
          </p:cNvPr>
          <p:cNvSpPr txBox="1"/>
          <p:nvPr/>
        </p:nvSpPr>
        <p:spPr>
          <a:xfrm>
            <a:off x="6987264" y="2972405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সিগারেটের ধোঁয়া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6B1BFF-8693-490B-8F86-FB6AB3FCA3ED}"/>
              </a:ext>
            </a:extLst>
          </p:cNvPr>
          <p:cNvSpPr txBox="1"/>
          <p:nvPr/>
        </p:nvSpPr>
        <p:spPr>
          <a:xfrm>
            <a:off x="9800576" y="3060702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পানের পিক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3E407F-BEC5-4CE3-9F64-B882E329B700}"/>
              </a:ext>
            </a:extLst>
          </p:cNvPr>
          <p:cNvSpPr txBox="1"/>
          <p:nvPr/>
        </p:nvSpPr>
        <p:spPr>
          <a:xfrm>
            <a:off x="1138395" y="535501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এছাড়াও সিগারেটের ধোঁয়া, পানের পিক, কফ, থুথু, মল-মুত্র ইত্যাদির দুর্গন্ধ বায়ুতে মিশে বায়ুকে দূষিত করে।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                           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7B3CC2B-7144-4F7B-99F9-3D3ED152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175F-08A4-48B1-BF2C-D099FC4CC660}" type="datetime1">
              <a:rPr lang="en-US" smtClean="0"/>
              <a:t>4/8/2021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F6EEDAAB-390A-43E1-B097-5F8DDEE7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26D67AC-4616-4D74-98A8-6EFF7B03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16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1006</Words>
  <Application>Microsoft Office PowerPoint</Application>
  <PresentationFormat>Widescreen</PresentationFormat>
  <Paragraphs>213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User</cp:lastModifiedBy>
  <cp:revision>179</cp:revision>
  <dcterms:created xsi:type="dcterms:W3CDTF">2020-06-01T13:31:20Z</dcterms:created>
  <dcterms:modified xsi:type="dcterms:W3CDTF">2021-04-08T10:16:37Z</dcterms:modified>
</cp:coreProperties>
</file>