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89" r:id="rId3"/>
    <p:sldId id="290" r:id="rId4"/>
    <p:sldId id="280" r:id="rId5"/>
    <p:sldId id="294" r:id="rId6"/>
    <p:sldId id="292" r:id="rId7"/>
    <p:sldId id="293" r:id="rId8"/>
    <p:sldId id="288" r:id="rId9"/>
    <p:sldId id="291" r:id="rId10"/>
    <p:sldId id="286" r:id="rId11"/>
    <p:sldId id="275" r:id="rId12"/>
    <p:sldId id="287" r:id="rId13"/>
    <p:sldId id="274" r:id="rId14"/>
    <p:sldId id="285" r:id="rId15"/>
    <p:sldId id="279" r:id="rId16"/>
    <p:sldId id="276" r:id="rId17"/>
    <p:sldId id="282"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F4C4"/>
    <a:srgbClr val="DA5685"/>
    <a:srgbClr val="FFCCFF"/>
    <a:srgbClr val="D35DA9"/>
    <a:srgbClr val="B57AB6"/>
    <a:srgbClr val="61C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sorterViewPr>
    <p:cViewPr varScale="1">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7DD05-3A23-46D3-BE37-0CB418DB9558}" type="datetimeFigureOut">
              <a:rPr lang="en-US" smtClean="0"/>
              <a:t>4/11/2021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F9E09-519A-4E4D-A019-247175F1563A}" type="slidenum">
              <a:rPr lang="en-US" smtClean="0"/>
              <a:t>‹#›</a:t>
            </a:fld>
            <a:endParaRPr lang="en-US"/>
          </a:p>
        </p:txBody>
      </p:sp>
    </p:spTree>
    <p:extLst>
      <p:ext uri="{BB962C8B-B14F-4D97-AF65-F5344CB8AC3E}">
        <p14:creationId xmlns:p14="http://schemas.microsoft.com/office/powerpoint/2010/main" val="130221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9F3221-F8DD-479B-90FF-4C805986D94B}" type="slidenum">
              <a:rPr lang="en-US" smtClean="0"/>
              <a:pPr/>
              <a:t>2</a:t>
            </a:fld>
            <a:endParaRPr lang="en-US"/>
          </a:p>
        </p:txBody>
      </p:sp>
    </p:spTree>
    <p:extLst>
      <p:ext uri="{BB962C8B-B14F-4D97-AF65-F5344CB8AC3E}">
        <p14:creationId xmlns:p14="http://schemas.microsoft.com/office/powerpoint/2010/main" val="108680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9F3221-F8DD-479B-90FF-4C805986D94B}" type="slidenum">
              <a:rPr lang="en-US" smtClean="0"/>
              <a:pPr/>
              <a:t>3</a:t>
            </a:fld>
            <a:endParaRPr lang="en-US"/>
          </a:p>
        </p:txBody>
      </p:sp>
    </p:spTree>
    <p:extLst>
      <p:ext uri="{BB962C8B-B14F-4D97-AF65-F5344CB8AC3E}">
        <p14:creationId xmlns:p14="http://schemas.microsoft.com/office/powerpoint/2010/main" val="2247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এদের সম্পর্কে</a:t>
            </a:r>
            <a:r>
              <a:rPr lang="bn-BD" baseline="0" dirty="0" smtClean="0"/>
              <a:t> বিভিন্ন প্রশ্ন-উত্তরের মাধ্যমে পাঠ শিরোনাম বের করে আনবো। </a:t>
            </a:r>
            <a:endParaRPr lang="en-US" dirty="0"/>
          </a:p>
        </p:txBody>
      </p:sp>
      <p:sp>
        <p:nvSpPr>
          <p:cNvPr id="4" name="Slide Number Placeholder 3"/>
          <p:cNvSpPr>
            <a:spLocks noGrp="1"/>
          </p:cNvSpPr>
          <p:nvPr>
            <p:ph type="sldNum" sz="quarter" idx="10"/>
          </p:nvPr>
        </p:nvSpPr>
        <p:spPr/>
        <p:txBody>
          <a:bodyPr/>
          <a:lstStyle/>
          <a:p>
            <a:fld id="{334F9E09-519A-4E4D-A019-247175F1563A}" type="slidenum">
              <a:rPr lang="en-US" smtClean="0"/>
              <a:t>10</a:t>
            </a:fld>
            <a:endParaRPr lang="en-US"/>
          </a:p>
        </p:txBody>
      </p:sp>
    </p:spTree>
    <p:extLst>
      <p:ext uri="{BB962C8B-B14F-4D97-AF65-F5344CB8AC3E}">
        <p14:creationId xmlns:p14="http://schemas.microsoft.com/office/powerpoint/2010/main" val="223819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শিক্ষার্থীকে</a:t>
            </a:r>
            <a:r>
              <a:rPr lang="bn-BD" baseline="0" dirty="0" smtClean="0"/>
              <a:t> সঠিক উচ্চারণে পড়তে সহায়তা করে বিষয়বস্তু নিয়ে আলোচনা করবো।</a:t>
            </a:r>
            <a:endParaRPr lang="en-US" dirty="0"/>
          </a:p>
        </p:txBody>
      </p:sp>
      <p:sp>
        <p:nvSpPr>
          <p:cNvPr id="4" name="Slide Number Placeholder 3"/>
          <p:cNvSpPr>
            <a:spLocks noGrp="1"/>
          </p:cNvSpPr>
          <p:nvPr>
            <p:ph type="sldNum" sz="quarter" idx="10"/>
          </p:nvPr>
        </p:nvSpPr>
        <p:spPr/>
        <p:txBody>
          <a:bodyPr/>
          <a:lstStyle/>
          <a:p>
            <a:fld id="{334F9E09-519A-4E4D-A019-247175F1563A}" type="slidenum">
              <a:rPr lang="en-US" smtClean="0"/>
              <a:t>14</a:t>
            </a:fld>
            <a:endParaRPr lang="en-US"/>
          </a:p>
        </p:txBody>
      </p:sp>
    </p:spTree>
    <p:extLst>
      <p:ext uri="{BB962C8B-B14F-4D97-AF65-F5344CB8AC3E}">
        <p14:creationId xmlns:p14="http://schemas.microsoft.com/office/powerpoint/2010/main" val="44880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F9E09-519A-4E4D-A019-247175F1563A}" type="slidenum">
              <a:rPr lang="en-US" smtClean="0"/>
              <a:t>15</a:t>
            </a:fld>
            <a:endParaRPr lang="en-US"/>
          </a:p>
        </p:txBody>
      </p:sp>
    </p:spTree>
    <p:extLst>
      <p:ext uri="{BB962C8B-B14F-4D97-AF65-F5344CB8AC3E}">
        <p14:creationId xmlns:p14="http://schemas.microsoft.com/office/powerpoint/2010/main" val="13116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600" dirty="0" smtClean="0">
                <a:effectLst>
                  <a:outerShdw blurRad="38100" dist="38100" dir="2700000" algn="tl">
                    <a:srgbClr val="000000">
                      <a:alpha val="43137"/>
                    </a:srgbClr>
                  </a:outerShdw>
                </a:effectLst>
              </a:rPr>
              <a:t>তাদের লিখা</a:t>
            </a:r>
            <a:r>
              <a:rPr lang="bn-BD" sz="1600" baseline="0" dirty="0" smtClean="0">
                <a:effectLst>
                  <a:outerShdw blurRad="38100" dist="38100" dir="2700000" algn="tl">
                    <a:srgbClr val="000000">
                      <a:alpha val="43137"/>
                    </a:srgbClr>
                  </a:outerShdw>
                </a:effectLst>
              </a:rPr>
              <a:t> কবিতাগুলো সংগ্রহ করে সাজিয়ে প্রয়োজনে কিছু কথা যুক্ত করে পরবর্তি দিন শ্রেণিতে উপস্থাপন করবো।</a:t>
            </a:r>
            <a:endParaRPr lang="en-US" sz="16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334F9E09-519A-4E4D-A019-247175F1563A}" type="slidenum">
              <a:rPr lang="en-US" smtClean="0"/>
              <a:t>16</a:t>
            </a:fld>
            <a:endParaRPr lang="en-US"/>
          </a:p>
        </p:txBody>
      </p:sp>
    </p:spTree>
    <p:extLst>
      <p:ext uri="{BB962C8B-B14F-4D97-AF65-F5344CB8AC3E}">
        <p14:creationId xmlns:p14="http://schemas.microsoft.com/office/powerpoint/2010/main" val="2719303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0AF5066D-A040-4F68-A68C-DB2CF63BE745}"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82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7BC85-4257-4AEC-8634-7561CEA68297}"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5066D-A040-4F68-A68C-DB2CF63BE745}" type="slidenum">
              <a:rPr lang="en-US" smtClean="0"/>
              <a:t>‹#›</a:t>
            </a:fld>
            <a:endParaRPr lang="en-US"/>
          </a:p>
        </p:txBody>
      </p:sp>
    </p:spTree>
    <p:extLst>
      <p:ext uri="{BB962C8B-B14F-4D97-AF65-F5344CB8AC3E}">
        <p14:creationId xmlns:p14="http://schemas.microsoft.com/office/powerpoint/2010/main" val="56440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5066D-A040-4F68-A68C-DB2CF63BE745}"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29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5066D-A040-4F68-A68C-DB2CF63BE745}"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969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5066D-A040-4F68-A68C-DB2CF63BE745}" type="slidenum">
              <a:rPr lang="en-US" smtClean="0"/>
              <a:t>‹#›</a:t>
            </a:fld>
            <a:endParaRPr lang="en-US"/>
          </a:p>
        </p:txBody>
      </p:sp>
    </p:spTree>
    <p:extLst>
      <p:ext uri="{BB962C8B-B14F-4D97-AF65-F5344CB8AC3E}">
        <p14:creationId xmlns:p14="http://schemas.microsoft.com/office/powerpoint/2010/main" val="320740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5066D-A040-4F68-A68C-DB2CF63BE745}"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48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5066D-A040-4F68-A68C-DB2CF63BE745}"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087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5066D-A040-4F68-A68C-DB2CF63BE745}"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0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5066D-A040-4F68-A68C-DB2CF63BE745}"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50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5066D-A040-4F68-A68C-DB2CF63BE745}" type="slidenum">
              <a:rPr lang="en-US" smtClean="0"/>
              <a:t>‹#›</a:t>
            </a:fld>
            <a:endParaRPr lang="en-US"/>
          </a:p>
        </p:txBody>
      </p:sp>
    </p:spTree>
    <p:extLst>
      <p:ext uri="{BB962C8B-B14F-4D97-AF65-F5344CB8AC3E}">
        <p14:creationId xmlns:p14="http://schemas.microsoft.com/office/powerpoint/2010/main" val="312807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7BC85-4257-4AEC-8634-7561CEA68297}"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5066D-A040-4F68-A68C-DB2CF63BE745}"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14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B7BC85-4257-4AEC-8634-7561CEA68297}"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5066D-A040-4F68-A68C-DB2CF63BE745}" type="slidenum">
              <a:rPr lang="en-US" smtClean="0"/>
              <a:t>‹#›</a:t>
            </a:fld>
            <a:endParaRPr lang="en-US"/>
          </a:p>
        </p:txBody>
      </p:sp>
    </p:spTree>
    <p:extLst>
      <p:ext uri="{BB962C8B-B14F-4D97-AF65-F5344CB8AC3E}">
        <p14:creationId xmlns:p14="http://schemas.microsoft.com/office/powerpoint/2010/main" val="223931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B7BC85-4257-4AEC-8634-7561CEA68297}"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5066D-A040-4F68-A68C-DB2CF63BE745}"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12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B7BC85-4257-4AEC-8634-7561CEA68297}"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5066D-A040-4F68-A68C-DB2CF63BE745}"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95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7BC85-4257-4AEC-8634-7561CEA68297}"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5066D-A040-4F68-A68C-DB2CF63BE745}" type="slidenum">
              <a:rPr lang="en-US" smtClean="0"/>
              <a:t>‹#›</a:t>
            </a:fld>
            <a:endParaRPr lang="en-US"/>
          </a:p>
        </p:txBody>
      </p:sp>
    </p:spTree>
    <p:extLst>
      <p:ext uri="{BB962C8B-B14F-4D97-AF65-F5344CB8AC3E}">
        <p14:creationId xmlns:p14="http://schemas.microsoft.com/office/powerpoint/2010/main" val="47822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7BC85-4257-4AEC-8634-7561CEA68297}"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5066D-A040-4F68-A68C-DB2CF63BE745}"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51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7BC85-4257-4AEC-8634-7561CEA68297}"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5066D-A040-4F68-A68C-DB2CF63BE745}" type="slidenum">
              <a:rPr lang="en-US" smtClean="0"/>
              <a:t>‹#›</a:t>
            </a:fld>
            <a:endParaRPr lang="en-US"/>
          </a:p>
        </p:txBody>
      </p:sp>
    </p:spTree>
    <p:extLst>
      <p:ext uri="{BB962C8B-B14F-4D97-AF65-F5344CB8AC3E}">
        <p14:creationId xmlns:p14="http://schemas.microsoft.com/office/powerpoint/2010/main" val="249147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B7BC85-4257-4AEC-8634-7561CEA68297}" type="datetimeFigureOut">
              <a:rPr lang="en-US" smtClean="0"/>
              <a:t>4/11/2021</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F5066D-A040-4F68-A68C-DB2CF63BE745}" type="slidenum">
              <a:rPr lang="en-US" smtClean="0"/>
              <a:t>‹#›</a:t>
            </a:fld>
            <a:endParaRPr lang="en-US"/>
          </a:p>
        </p:txBody>
      </p:sp>
    </p:spTree>
    <p:extLst>
      <p:ext uri="{BB962C8B-B14F-4D97-AF65-F5344CB8AC3E}">
        <p14:creationId xmlns:p14="http://schemas.microsoft.com/office/powerpoint/2010/main" val="46408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192837" y="109181"/>
            <a:ext cx="6600035" cy="13648"/>
          </a:xfrm>
          <a:prstGeom prst="line">
            <a:avLst/>
          </a:prstGeom>
          <a:ln w="19050" cmpd="tri">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51129" y="6741993"/>
            <a:ext cx="6600035" cy="13648"/>
          </a:xfrm>
          <a:prstGeom prst="line">
            <a:avLst/>
          </a:prstGeom>
          <a:ln w="19050" cmpd="tri">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21168" y="1078173"/>
            <a:ext cx="13651" cy="4428699"/>
          </a:xfrm>
          <a:prstGeom prst="line">
            <a:avLst/>
          </a:prstGeom>
          <a:ln w="19050" cmpd="tri">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9182" y="1302019"/>
            <a:ext cx="13650" cy="4363144"/>
          </a:xfrm>
          <a:prstGeom prst="line">
            <a:avLst/>
          </a:prstGeom>
          <a:ln w="19050" cmpd="tri">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1123" y="4017987"/>
            <a:ext cx="8726393" cy="23747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Up">
              <a:avLst/>
            </a:prstTxWarp>
            <a:scene3d>
              <a:camera prst="orthographicFront"/>
              <a:lightRig rig="threePt" dir="t"/>
            </a:scene3d>
            <a:sp3d extrusionH="57150">
              <a:bevelT h="25400" prst="softRound"/>
            </a:sp3d>
          </a:bodyPr>
          <a:lstStyle/>
          <a:p>
            <a:pPr algn="ctr"/>
            <a:r>
              <a:rPr lang="bn-BD" dirty="0" smtClean="0">
                <a:blipFill>
                  <a:blip r:embed="rId2"/>
                  <a:stretch>
                    <a:fillRect/>
                  </a:stretch>
                </a:blipFill>
                <a:effectLst>
                  <a:glow rad="228600">
                    <a:schemeClr val="accent4">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dirty="0">
              <a:blipFill>
                <a:blip r:embed="rId2"/>
                <a:stretch>
                  <a:fillRect/>
                </a:stretch>
              </a:blipFill>
              <a:effectLst>
                <a:glow rad="228600">
                  <a:schemeClr val="accent4">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24" y="109181"/>
            <a:ext cx="8740044" cy="4148494"/>
          </a:xfrm>
          <a:prstGeom prst="rect">
            <a:avLst/>
          </a:prstGeom>
        </p:spPr>
      </p:pic>
    </p:spTree>
    <p:extLst>
      <p:ext uri="{BB962C8B-B14F-4D97-AF65-F5344CB8AC3E}">
        <p14:creationId xmlns:p14="http://schemas.microsoft.com/office/powerpoint/2010/main" val="3051637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0">
                                            <p:txEl>
                                              <p:pRg st="0" end="0"/>
                                            </p:txEl>
                                          </p:spTgt>
                                        </p:tgtEl>
                                      </p:cBhvr>
                                    </p:animEffect>
                                    <p:animScale>
                                      <p:cBhvr>
                                        <p:cTn id="7" dur="100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351129" y="6741993"/>
            <a:ext cx="6600035" cy="13648"/>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21168" y="1078173"/>
            <a:ext cx="13651" cy="4428699"/>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375" y="4096304"/>
            <a:ext cx="5000625" cy="2761696"/>
          </a:xfrm>
          <a:prstGeom prst="roundRect">
            <a:avLst>
              <a:gd name="adj" fmla="val 11111"/>
            </a:avLst>
          </a:prstGeom>
          <a:ln w="190500" cap="rnd">
            <a:solidFill>
              <a:srgbClr val="FFCCFF"/>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88" y="3952504"/>
            <a:ext cx="4014787" cy="2789489"/>
          </a:xfrm>
          <a:prstGeom prst="roundRect">
            <a:avLst>
              <a:gd name="adj" fmla="val 11111"/>
            </a:avLst>
          </a:prstGeom>
          <a:ln w="190500" cap="rnd">
            <a:solidFill>
              <a:srgbClr val="FFCCFF"/>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88" y="1210319"/>
            <a:ext cx="4636646" cy="1743049"/>
          </a:xfrm>
          <a:prstGeom prst="roundRect">
            <a:avLst>
              <a:gd name="adj" fmla="val 11111"/>
            </a:avLst>
          </a:prstGeom>
          <a:ln w="190500" cap="rnd">
            <a:solidFill>
              <a:srgbClr val="FFCCFF"/>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5234" y="1172193"/>
            <a:ext cx="4269585" cy="1781175"/>
          </a:xfrm>
          <a:prstGeom prst="roundRect">
            <a:avLst>
              <a:gd name="adj" fmla="val 11111"/>
            </a:avLst>
          </a:prstGeom>
          <a:ln w="190500" cap="rnd">
            <a:solidFill>
              <a:srgbClr val="FFCCFF"/>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7" name="Rectangle 16"/>
          <p:cNvSpPr/>
          <p:nvPr/>
        </p:nvSpPr>
        <p:spPr>
          <a:xfrm>
            <a:off x="0" y="10380"/>
            <a:ext cx="9143999" cy="10677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 যাচ্ছে?</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Rectangle 17"/>
          <p:cNvSpPr/>
          <p:nvPr/>
        </p:nvSpPr>
        <p:spPr>
          <a:xfrm>
            <a:off x="1" y="3085514"/>
            <a:ext cx="9143998" cy="9463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 কারা? </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50892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edg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9021168" y="1078173"/>
            <a:ext cx="13651" cy="4428699"/>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 y="5835057"/>
            <a:ext cx="9144000" cy="103723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বীরশ্রেষ্ঠ নুর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bn-IN"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হাম্মদ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 </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0" y="-18695"/>
            <a:ext cx="9144000" cy="925073"/>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6378"/>
            <a:ext cx="9144000" cy="4928679"/>
          </a:xfrm>
          <a:prstGeom prst="rect">
            <a:avLst/>
          </a:prstGeom>
        </p:spPr>
      </p:pic>
    </p:spTree>
    <p:extLst>
      <p:ext uri="{BB962C8B-B14F-4D97-AF65-F5344CB8AC3E}">
        <p14:creationId xmlns:p14="http://schemas.microsoft.com/office/powerpoint/2010/main" val="21157936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192837" y="109181"/>
            <a:ext cx="6600035" cy="13648"/>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51129" y="6741993"/>
            <a:ext cx="6600035" cy="13648"/>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21168" y="1078173"/>
            <a:ext cx="13651" cy="4428699"/>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9182" y="1302019"/>
            <a:ext cx="13650" cy="4363144"/>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06554" y="400494"/>
            <a:ext cx="3780429" cy="224033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 ১৯৩৬ সালের ২৬শে ফেব্রুয়ারি নড়াইলের মহেশখালি গ্রামে।</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Rounded Rectangle 14"/>
          <p:cNvSpPr/>
          <p:nvPr/>
        </p:nvSpPr>
        <p:spPr>
          <a:xfrm>
            <a:off x="5254390" y="4617665"/>
            <a:ext cx="3780429" cy="224033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মৃত্যুঃ ১৯৭১ সালের ৫ই সেপ্টেম্বর যশোরের গোয়ালহাটি গ্রামে। </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651" y="2241922"/>
            <a:ext cx="5099474" cy="1588913"/>
          </a:xfrm>
          <a:prstGeom prst="ellipse">
            <a:avLst/>
          </a:prstGeom>
          <a:solidFill>
            <a:srgbClr val="3CF4C4"/>
          </a:solidFill>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Rectangle 16"/>
          <p:cNvSpPr/>
          <p:nvPr/>
        </p:nvSpPr>
        <p:spPr>
          <a:xfrm>
            <a:off x="0" y="3902735"/>
            <a:ext cx="9144000" cy="786251"/>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বীরশ্রেষ্ঠ নুর মোহাম্মদ শেখ</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cxnSp>
        <p:nvCxnSpPr>
          <p:cNvPr id="19" name="Straight Arrow Connector 18"/>
          <p:cNvCxnSpPr/>
          <p:nvPr/>
        </p:nvCxnSpPr>
        <p:spPr>
          <a:xfrm flipV="1">
            <a:off x="3501626" y="5484203"/>
            <a:ext cx="2134531" cy="96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656696" y="1596595"/>
            <a:ext cx="21133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802" y="372123"/>
            <a:ext cx="3440353" cy="2045296"/>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54" y="4635907"/>
            <a:ext cx="3810000" cy="2105025"/>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3286613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351129" y="6741993"/>
            <a:ext cx="6600035" cy="13648"/>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728"/>
            <a:ext cx="9144000" cy="5480544"/>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Rectangle 9"/>
          <p:cNvSpPr/>
          <p:nvPr/>
        </p:nvSpPr>
        <p:spPr>
          <a:xfrm>
            <a:off x="0" y="6169272"/>
            <a:ext cx="9144000" cy="68872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ইপিয়ার অর্থাৎ ইস্ট পাকিস্থান রাইফেলস</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0" y="0"/>
            <a:ext cx="9144000" cy="688728"/>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কাদের দেখা যাচ্ছে? </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5829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16515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 পাঠ</a:t>
            </a:r>
            <a:endParaRPr lang="en-US" sz="7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0" y="1471613"/>
            <a:ext cx="9143999" cy="5386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ও শিক্ষার্থীর পাঠ ও বিষয়বস্তুর আলোচনা</a:t>
            </a:r>
            <a:endParaRPr lang="en-US" sz="9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25209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52969" cy="3753135"/>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অনুচ্ছেদটি পড়ে নিচের প্রশ্নগুলোর উত্তর দিতে চেষ্টা করিঃ</a:t>
            </a:r>
          </a:p>
          <a:p>
            <a:pPr algn="ctr"/>
            <a:endParaRPr lang="bn-BD"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৩০ লক্ষ প্রাণের বিনিময়ে আমরা পেয়েছি প্রিয় স্বাধীনতা। ১৯৭১ সালে  নয় মাস ব্যাপী যুদ্ধে শহিদ হয়েছেন এদেশের অসংখ্য মানুষ।তাদের মধ্যে আছেন কৃষক, মজু্‌র, ছাত্র, শিক্ষক,রাজনীতিবিদ, পুলিশ,সৈনিক, সরকারি কর্মকর্তা,নানা পেশাজীবি,নারী-পুরুষ ও শিশু। দেশ আজ তাদের জন্য গর্ববোধ করে। ১৯৭১ সালের ২৫শে মার্চ গভীর রাতে ঢাকার নিরীহ মানুষের উপর বর্বর আক্রমন শুরু করে পাকিস্থানি সেনারা।নির্বিচারে হত্যার পাশাপাশি তারা ঠাণ্ডা মাথায় পরিকল্পিতভাবে একে একে হত্যা করে এদেশের বরেণ্য ব্যাক্তিদের। এদেশের স্বাধীনতা বিরোধী রাজাকার,আলবদর, আল সামশ বাহিনীর মাধ্যমে অত্যন্ত নিষ্ঠুরভাবে হত্যার এ নীলনকশা বাস্তবায়ন করে। </a:t>
            </a:r>
            <a:endParaRPr lang="en-US" sz="2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1" y="3514725"/>
            <a:ext cx="9252969" cy="33432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 প্রাণের বিনিময়ে আমরা কী পেয়েছি?</a:t>
            </a:r>
          </a:p>
          <a:p>
            <a:pPr marL="457200" indent="-457200">
              <a:buFont typeface="+mj-lt"/>
              <a:buAutoNum type="arabicPeriod"/>
            </a:pP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১৯৭১ সালের নয়মাস ব্যাপী যুদ্ধ বলতে কোনটিকে বুঝায়?</a:t>
            </a:r>
          </a:p>
          <a:p>
            <a:pPr marL="457200" indent="-457200">
              <a:buFont typeface="+mj-lt"/>
              <a:buAutoNum type="arabicPeriod"/>
            </a:pP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১৯৭১ সালে এদেশের বুদ্ধিজীবী হত্যায় পাকিস্থানি ঘাতক ও তাদের এদেশীয় দোসরদের কর্মকাণ্ড উল্লেখ কর। </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3218434" y="-100013"/>
            <a:ext cx="2961564" cy="1434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358531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192837" y="109181"/>
            <a:ext cx="6600035" cy="13648"/>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21168" y="1078173"/>
            <a:ext cx="13651" cy="4428699"/>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5023" y="3888613"/>
            <a:ext cx="7633211" cy="769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চলো বন্ধুরা মহান স্বাধীনতা দিবস সম্পর্কে সবাই নিজ নিজ খাতায় ৪ লাইনের একটি কবিতা লিখি  </a:t>
            </a:r>
            <a:endPar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Oval 10"/>
          <p:cNvSpPr/>
          <p:nvPr/>
        </p:nvSpPr>
        <p:spPr>
          <a:xfrm>
            <a:off x="357189" y="300037"/>
            <a:ext cx="8677630" cy="260806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অনুশীলন</a:t>
            </a:r>
            <a:endParaRPr lang="en-US" sz="66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58520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258000"/>
            <a:ext cx="9144000" cy="769756"/>
          </a:xfrm>
          <a:prstGeom prst="rect">
            <a:avLst/>
          </a:prstGeom>
          <a:solidFill>
            <a:schemeClr val="tx2">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3CF4C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নুর মোহাম্মদ শেখের কী ইচ্ছা ছিলো? </a:t>
            </a:r>
            <a:endParaRPr lang="en-US" sz="5400" dirty="0">
              <a:solidFill>
                <a:srgbClr val="3CF4C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0" y="6088244"/>
            <a:ext cx="9144000" cy="76975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 নুর মোহাম্মদ শেখ কীভাবে শহিদ হলেন? </a:t>
            </a:r>
            <a:endParaRPr lang="en-US" sz="44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0" y="0"/>
            <a:ext cx="9144000" cy="225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প্রশ্নগুলোর উত্তর </a:t>
            </a:r>
            <a:r>
              <a:rPr lang="bn-BD" sz="8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80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8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 </a:t>
            </a:r>
            <a:endParaRPr lang="en-US" sz="80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Rectangle 15"/>
          <p:cNvSpPr/>
          <p:nvPr/>
        </p:nvSpPr>
        <p:spPr>
          <a:xfrm>
            <a:off x="0" y="3027756"/>
            <a:ext cx="9144000" cy="1520976"/>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নুর মোহাম্মদ শেখ কোথায় এবং কত সালে জন্মগ্রহণ করেণ? </a:t>
            </a:r>
            <a:endParaRPr lang="en-US"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0" y="4548732"/>
            <a:ext cx="9144000" cy="769756"/>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bn-BD" sz="44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নুর মুহাম্মদ শেখের পদবি কী ছিলো?  </a:t>
            </a:r>
            <a:endParaRPr lang="en-US" sz="44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Rectangle 16"/>
          <p:cNvSpPr/>
          <p:nvPr/>
        </p:nvSpPr>
        <p:spPr>
          <a:xfrm>
            <a:off x="0" y="5318488"/>
            <a:ext cx="9144000" cy="769756"/>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 কতজন মুক্তিযুদ্ধার নেতৃত্বে ছিলেন নুর মুহাম্মদ? </a:t>
            </a:r>
            <a:endParaRPr lang="en-US" sz="4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66002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012" y="0"/>
            <a:ext cx="9244012" cy="1772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যাদের রক্তে প্রতিষ্ঠিত দেশ তাদের প্রতি রইলো বিনম্র শ্রদ্ধা</a:t>
            </a:r>
            <a:endParaRPr lang="en-US" sz="6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72526"/>
            <a:ext cx="9143999" cy="3062219"/>
          </a:xfrm>
          <a:prstGeom prst="rect">
            <a:avLst/>
          </a:prstGeom>
        </p:spPr>
      </p:pic>
      <p:sp>
        <p:nvSpPr>
          <p:cNvPr id="14" name="Rectangle 13"/>
          <p:cNvSpPr/>
          <p:nvPr/>
        </p:nvSpPr>
        <p:spPr>
          <a:xfrm>
            <a:off x="0" y="4571210"/>
            <a:ext cx="9143999" cy="2121038"/>
          </a:xfrm>
          <a:prstGeom prst="rect">
            <a:avLst/>
          </a:prstGeom>
          <a:solidFill>
            <a:srgbClr val="3CF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a:r>
              <a:rPr lang="bn-BD" dirty="0" smtClean="0">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ধন্যবাদ</a:t>
            </a:r>
            <a:endParaRPr lang="en-US" dirty="0">
              <a:solidFill>
                <a:srgbClr val="FF000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8399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TextBox 2"/>
          <p:cNvSpPr txBox="1"/>
          <p:nvPr/>
        </p:nvSpPr>
        <p:spPr>
          <a:xfrm>
            <a:off x="685800" y="381000"/>
            <a:ext cx="7086600" cy="1200329"/>
          </a:xfrm>
          <a:prstGeom prst="rect">
            <a:avLst/>
          </a:prstGeom>
          <a:noFill/>
        </p:spPr>
        <p:txBody>
          <a:bodyPr wrap="square" rtlCol="0">
            <a:spAutoFit/>
          </a:bodyPr>
          <a:lstStyle/>
          <a:p>
            <a:pPr>
              <a:buFont typeface="Wingdings" pitchFamily="2" charset="2"/>
              <a:buChar char="Ø"/>
            </a:pPr>
            <a:r>
              <a:rPr lang="en-US" sz="7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শিক্ষক</a:t>
            </a:r>
            <a:r>
              <a:rPr lang="en-US" sz="7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7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পরিচিতি</a:t>
            </a:r>
            <a:endParaRPr lang="en-US" dirty="0"/>
          </a:p>
        </p:txBody>
      </p:sp>
      <p:sp>
        <p:nvSpPr>
          <p:cNvPr id="4" name="TextBox 3"/>
          <p:cNvSpPr txBox="1"/>
          <p:nvPr/>
        </p:nvSpPr>
        <p:spPr>
          <a:xfrm>
            <a:off x="304800" y="1828800"/>
            <a:ext cx="8839200" cy="4247317"/>
          </a:xfrm>
          <a:prstGeom prst="rect">
            <a:avLst/>
          </a:prstGeom>
          <a:noFill/>
        </p:spPr>
        <p:txBody>
          <a:bodyPr wrap="square" rtlCol="0">
            <a:spAutoFit/>
          </a:bodyPr>
          <a:lstStyle/>
          <a:p>
            <a:r>
              <a:rPr lang="bn-BD"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মো: </a:t>
            </a:r>
            <a:r>
              <a:rPr lang="en-US" sz="5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মহিদুল</a:t>
            </a:r>
            <a:r>
              <a:rPr lang="en-US"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ইসলাম</a:t>
            </a:r>
            <a:endParaRPr lang="bn-BD"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r>
              <a:rPr lang="bn-BD"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সহকারি শিক্ষক </a:t>
            </a:r>
            <a:r>
              <a:rPr lang="en-US"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বাংলাহিলি</a:t>
            </a:r>
            <a:r>
              <a:rPr lang="en-US"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১</a:t>
            </a:r>
            <a:r>
              <a:rPr lang="bn-BD"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মডেল</a:t>
            </a:r>
            <a:r>
              <a:rPr lang="en-US"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সরকারি</a:t>
            </a:r>
            <a:r>
              <a:rPr lang="en-US"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প্রাথমিক</a:t>
            </a:r>
            <a:r>
              <a:rPr lang="en-US"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বিদ্যালয়</a:t>
            </a:r>
            <a:r>
              <a:rPr lang="bn-BD"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p>
          <a:p>
            <a:r>
              <a:rPr lang="en-US" sz="5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হাকিম্পুর</a:t>
            </a:r>
            <a:r>
              <a:rPr lang="en-US"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a:t>
            </a:r>
            <a:r>
              <a:rPr lang="bn-BD"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দিনাজপুর।</a:t>
            </a:r>
            <a:r>
              <a:rPr lang="bn-BD" dirty="0" smtClean="0">
                <a:solidFill>
                  <a:schemeClr val="bg1"/>
                </a:solidFill>
              </a:rPr>
              <a:t> </a:t>
            </a:r>
            <a:endParaRPr lang="en-US" dirty="0">
              <a:solidFill>
                <a:schemeClr val="bg1"/>
              </a:solidFill>
            </a:endParaRPr>
          </a:p>
        </p:txBody>
      </p:sp>
      <p:pic>
        <p:nvPicPr>
          <p:cNvPr id="5" name="Picture 4" descr="vine.gif"/>
          <p:cNvPicPr>
            <a:picLocks noChangeAspect="1"/>
          </p:cNvPicPr>
          <p:nvPr/>
        </p:nvPicPr>
        <p:blipFill>
          <a:blip r:embed="rId3" cstate="print">
            <a:lum bright="-20000" contrast="40000"/>
          </a:blip>
          <a:stretch>
            <a:fillRect/>
          </a:stretch>
        </p:blipFill>
        <p:spPr>
          <a:xfrm rot="16200000">
            <a:off x="-1643062" y="3471863"/>
            <a:ext cx="4914900" cy="561975"/>
          </a:xfrm>
          <a:prstGeom prst="rect">
            <a:avLst/>
          </a:prstGeom>
        </p:spPr>
      </p:pic>
    </p:spTree>
    <p:extLst>
      <p:ext uri="{BB962C8B-B14F-4D97-AF65-F5344CB8AC3E}">
        <p14:creationId xmlns:p14="http://schemas.microsoft.com/office/powerpoint/2010/main" val="384731012"/>
      </p:ext>
    </p:extLst>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5" y="0"/>
            <a:ext cx="9153525" cy="1107996"/>
          </a:xfrm>
          <a:prstGeom prst="rect">
            <a:avLst/>
          </a:prstGeom>
          <a:blipFill>
            <a:blip r:embed="rId3" cstate="print"/>
            <a:tile tx="0" ty="0" sx="100000" sy="100000" flip="none" algn="tl"/>
          </a:blipFill>
          <a:ln w="57150">
            <a:solidFill>
              <a:srgbClr val="92D050"/>
            </a:solidFill>
          </a:ln>
        </p:spPr>
        <p:txBody>
          <a:bodyPr wrap="square" rtlCol="0">
            <a:spAutoFit/>
          </a:bodyPr>
          <a:lstStyle/>
          <a:p>
            <a:pPr algn="ctr"/>
            <a:r>
              <a:rPr lang="bn-BD"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আজকের পাঠঃ </a:t>
            </a:r>
            <a:endParaRPr lang="en-US" sz="66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0" y="1107996"/>
            <a:ext cx="9144000" cy="5909310"/>
          </a:xfrm>
          <a:prstGeom prst="rect">
            <a:avLst/>
          </a:prstGeom>
          <a:blipFill>
            <a:blip r:embed="rId4" cstate="print"/>
            <a:tile tx="0" ty="0" sx="100000" sy="100000" flip="none" algn="tl"/>
          </a:blipFill>
          <a:ln w="57150">
            <a:solidFill>
              <a:srgbClr val="002060"/>
            </a:solidFill>
          </a:ln>
        </p:spPr>
        <p:txBody>
          <a:bodyPr wrap="square" rtlCol="0">
            <a:spAutoFit/>
          </a:bodyPr>
          <a:lstStyle/>
          <a:p>
            <a:r>
              <a:rPr lang="bn-BD"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শ্রেণ</a:t>
            </a:r>
            <a:r>
              <a:rPr lang="en-US"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৫ম</a:t>
            </a:r>
            <a:endParaRPr lang="bn-BD"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r>
              <a:rPr lang="bn-BD"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বিষয়ঃ বাংলা </a:t>
            </a:r>
          </a:p>
          <a:p>
            <a:r>
              <a:rPr lang="bn-BD"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মূলপাঠ-</a:t>
            </a:r>
            <a:r>
              <a:rPr lang="bn-BD" sz="5400" dirty="0" smtClean="0">
                <a:solidFill>
                  <a:srgbClr val="00B050"/>
                </a:solidFill>
              </a:rPr>
              <a:t>  </a:t>
            </a:r>
            <a:r>
              <a:rPr lang="bn-BD"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বীরের</a:t>
            </a:r>
            <a:r>
              <a:rPr lang="en-US"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রক্তে</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স্বাধীন</a:t>
            </a:r>
            <a:r>
              <a:rPr lang="en-US"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এ </a:t>
            </a:r>
            <a:r>
              <a:rPr lang="en-US" sz="5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দেশ</a:t>
            </a:r>
            <a:endParaRPr lang="bn-BD"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r>
              <a:rPr lang="bn-BD"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বিশেষ পাঠঃ </a:t>
            </a:r>
            <a:r>
              <a:rPr lang="en-US" sz="5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দুরন্ত</a:t>
            </a:r>
            <a:r>
              <a:rPr lang="en-US"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এক</a:t>
            </a:r>
            <a:r>
              <a:rPr lang="en-US"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মহি</a:t>
            </a:r>
            <a:r>
              <a:rPr lang="bn-IN"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ষ</a:t>
            </a:r>
            <a:r>
              <a:rPr lang="en-US"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খোলা</a:t>
            </a:r>
            <a:r>
              <a:rPr lang="en-US"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গ্রামে</a:t>
            </a:r>
            <a:r>
              <a:rPr lang="en-US"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a:t>
            </a:r>
            <a:r>
              <a:rPr lang="bn-BD"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a:t>
            </a:r>
          </a:p>
          <a:p>
            <a:endParaRPr lang="bn-BD" sz="54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r>
              <a:rPr lang="bn-BD" sz="5400" dirty="0" smtClean="0">
                <a:solidFill>
                  <a:srgbClr val="00B050"/>
                </a:solidFill>
              </a:rPr>
              <a:t> </a:t>
            </a:r>
            <a:endParaRPr lang="en-US" sz="5400" dirty="0">
              <a:solidFill>
                <a:srgbClr val="00B050"/>
              </a:solidFill>
            </a:endParaRPr>
          </a:p>
        </p:txBody>
      </p:sp>
    </p:spTree>
    <p:extLst>
      <p:ext uri="{BB962C8B-B14F-4D97-AF65-F5344CB8AC3E}">
        <p14:creationId xmlns:p14="http://schemas.microsoft.com/office/powerpoint/2010/main" val="3054541403"/>
      </p:ext>
    </p:extLst>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192837" y="109181"/>
            <a:ext cx="6600035" cy="13648"/>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51129" y="6741993"/>
            <a:ext cx="6600035" cy="13648"/>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21168" y="1078173"/>
            <a:ext cx="13651" cy="4428699"/>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9182" y="1302019"/>
            <a:ext cx="13650" cy="4363144"/>
          </a:xfrm>
          <a:prstGeom prst="line">
            <a:avLst/>
          </a:prstGeom>
          <a:ln w="28575" cmpd="tri">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2157414"/>
            <a:ext cx="9021168" cy="4257674"/>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পাঠ্যাংশ প্রমিত উচ্চারণে পড়তে পারবে।</a:t>
            </a:r>
          </a:p>
          <a:p>
            <a:r>
              <a:rPr lang="bn-BD" sz="4800"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বাংলাদেশের স্বাধীনতা অর্জনে বীরশ্রেষ্ঠদের অবদান সম্পর্কে জেনে তা নিজের ভাষায় উল্লেখ করতে পারবে। </a:t>
            </a:r>
          </a:p>
        </p:txBody>
      </p:sp>
      <p:sp>
        <p:nvSpPr>
          <p:cNvPr id="11" name="Oval 10"/>
          <p:cNvSpPr/>
          <p:nvPr/>
        </p:nvSpPr>
        <p:spPr>
          <a:xfrm>
            <a:off x="2141355" y="585788"/>
            <a:ext cx="4702997" cy="143405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7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8769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43013"/>
            <a:ext cx="9144000" cy="4524315"/>
          </a:xfrm>
          <a:prstGeom prst="rect">
            <a:avLst/>
          </a:prstGeom>
          <a:solidFill>
            <a:srgbClr val="00B0F0"/>
          </a:solidFill>
        </p:spPr>
        <p:txBody>
          <a:bodyPr wrap="square" rtlCol="0">
            <a:spAutoFit/>
          </a:bodyPr>
          <a:lstStyle/>
          <a:p>
            <a:r>
              <a:rPr lang="bn-IN" sz="9600" dirty="0" smtClean="0">
                <a:solidFill>
                  <a:srgbClr val="FF0000"/>
                </a:solidFill>
              </a:rPr>
              <a:t>নিচের ছবিগুলো দেখ এবং দলে আলোচনা কর।</a:t>
            </a:r>
            <a:endParaRPr lang="en-US" sz="9600" dirty="0">
              <a:solidFill>
                <a:srgbClr val="FF0000"/>
              </a:solidFill>
            </a:endParaRPr>
          </a:p>
        </p:txBody>
      </p:sp>
    </p:spTree>
    <p:extLst>
      <p:ext uri="{BB962C8B-B14F-4D97-AF65-F5344CB8AC3E}">
        <p14:creationId xmlns:p14="http://schemas.microsoft.com/office/powerpoint/2010/main" val="46316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251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07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88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614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9192</TotalTime>
  <Words>397</Words>
  <Application>Microsoft Office PowerPoint</Application>
  <PresentationFormat>On-screen Show (4:3)</PresentationFormat>
  <Paragraphs>53</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Garamond</vt:lpstr>
      <vt:lpstr>NikoshBAN</vt:lpstr>
      <vt:lpstr>Vrinda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Joynab</dc:creator>
  <cp:lastModifiedBy>ASUS</cp:lastModifiedBy>
  <cp:revision>89</cp:revision>
  <dcterms:created xsi:type="dcterms:W3CDTF">2015-03-31T05:28:45Z</dcterms:created>
  <dcterms:modified xsi:type="dcterms:W3CDTF">2021-04-11T15:08:22Z</dcterms:modified>
</cp:coreProperties>
</file>