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75" r:id="rId2"/>
    <p:sldId id="259" r:id="rId3"/>
    <p:sldId id="260" r:id="rId4"/>
    <p:sldId id="261" r:id="rId5"/>
    <p:sldId id="262" r:id="rId6"/>
    <p:sldId id="263" r:id="rId7"/>
    <p:sldId id="264" r:id="rId8"/>
    <p:sldId id="265" r:id="rId9"/>
    <p:sldId id="266" r:id="rId10"/>
    <p:sldId id="267" r:id="rId11"/>
    <p:sldId id="268" r:id="rId12"/>
    <p:sldId id="269" r:id="rId13"/>
    <p:sldId id="271" r:id="rId14"/>
    <p:sldId id="270" r:id="rId15"/>
    <p:sldId id="274" r:id="rId16"/>
    <p:sldId id="27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8" d="100"/>
          <a:sy n="78" d="100"/>
        </p:scale>
        <p:origin x="42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C5C1C-9EFE-4209-90B5-40D8B789100A}" type="datetimeFigureOut">
              <a:rPr lang="en-US" smtClean="0"/>
              <a:t>11-Apr-21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DFAB8-FCA7-4648-B549-78D5B47B85FE}" type="slidenum">
              <a:rPr lang="en-US" smtClean="0"/>
              <a:t>‹#›</a:t>
            </a:fld>
            <a:endParaRPr lang="en-US"/>
          </a:p>
        </p:txBody>
      </p:sp>
    </p:spTree>
    <p:extLst>
      <p:ext uri="{BB962C8B-B14F-4D97-AF65-F5344CB8AC3E}">
        <p14:creationId xmlns:p14="http://schemas.microsoft.com/office/powerpoint/2010/main" val="128390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এই</a:t>
            </a:r>
            <a:r>
              <a:rPr lang="en-US" dirty="0" smtClean="0"/>
              <a:t> </a:t>
            </a:r>
            <a:r>
              <a:rPr lang="en-US" dirty="0" err="1" smtClean="0"/>
              <a:t>স্লাইড</a:t>
            </a:r>
            <a:r>
              <a:rPr lang="en-US" baseline="0" dirty="0" smtClean="0"/>
              <a:t> টি </a:t>
            </a:r>
            <a:r>
              <a:rPr lang="en-US" baseline="0" dirty="0" err="1" smtClean="0"/>
              <a:t>হাইড</a:t>
            </a:r>
            <a:r>
              <a:rPr lang="en-US" baseline="0" dirty="0" smtClean="0"/>
              <a:t> </a:t>
            </a:r>
            <a:r>
              <a:rPr lang="en-US" baseline="0" dirty="0" err="1" smtClean="0"/>
              <a:t>করে</a:t>
            </a:r>
            <a:r>
              <a:rPr lang="en-US" baseline="0" dirty="0" smtClean="0"/>
              <a:t> </a:t>
            </a:r>
            <a:r>
              <a:rPr lang="en-US" baseline="0" dirty="0" err="1" smtClean="0"/>
              <a:t>রাখা</a:t>
            </a:r>
            <a:r>
              <a:rPr lang="en-US" baseline="0" dirty="0" smtClean="0"/>
              <a:t> </a:t>
            </a:r>
            <a:r>
              <a:rPr lang="en-US" baseline="0" dirty="0" err="1" smtClean="0"/>
              <a:t>যায়</a:t>
            </a:r>
            <a:r>
              <a:rPr lang="en-US" baseline="0" dirty="0" smtClean="0"/>
              <a:t>। </a:t>
            </a:r>
            <a:r>
              <a:rPr lang="en-US" baseline="0" dirty="0" err="1" smtClean="0"/>
              <a:t>দেখালে</a:t>
            </a:r>
            <a:r>
              <a:rPr lang="en-US" baseline="0" dirty="0" smtClean="0"/>
              <a:t> </a:t>
            </a:r>
            <a:r>
              <a:rPr lang="en-US" baseline="0" dirty="0" err="1" smtClean="0"/>
              <a:t>বেশি</a:t>
            </a:r>
            <a:r>
              <a:rPr lang="en-US" baseline="0" dirty="0" smtClean="0"/>
              <a:t> </a:t>
            </a:r>
            <a:r>
              <a:rPr lang="en-US" baseline="0" dirty="0" err="1" smtClean="0"/>
              <a:t>সময়</a:t>
            </a:r>
            <a:r>
              <a:rPr lang="en-US" baseline="0" dirty="0" smtClean="0"/>
              <a:t> </a:t>
            </a:r>
            <a:r>
              <a:rPr lang="en-US" baseline="0" dirty="0" err="1" smtClean="0"/>
              <a:t>দেখাবেন</a:t>
            </a:r>
            <a:r>
              <a:rPr lang="en-US" baseline="0" dirty="0" smtClean="0"/>
              <a:t> </a:t>
            </a:r>
            <a:r>
              <a:rPr lang="en-US" baseline="0" dirty="0" err="1" smtClean="0"/>
              <a:t>না</a:t>
            </a:r>
            <a:r>
              <a:rPr lang="en-US" baseline="0" dirty="0" smtClean="0"/>
              <a:t>, </a:t>
            </a:r>
            <a:r>
              <a:rPr lang="en-US" baseline="0" dirty="0" err="1" smtClean="0"/>
              <a:t>সময়</a:t>
            </a:r>
            <a:r>
              <a:rPr lang="en-US" baseline="0" dirty="0" smtClean="0"/>
              <a:t> </a:t>
            </a:r>
            <a:r>
              <a:rPr lang="en-US" baseline="0" dirty="0" err="1" smtClean="0"/>
              <a:t>নষ্ট</a:t>
            </a:r>
            <a:r>
              <a:rPr lang="en-US" baseline="0" dirty="0" smtClean="0"/>
              <a:t> </a:t>
            </a:r>
            <a:r>
              <a:rPr lang="en-US" baseline="0" dirty="0" err="1" smtClean="0"/>
              <a:t>করা</a:t>
            </a:r>
            <a:r>
              <a:rPr lang="en-US" baseline="0" dirty="0" smtClean="0"/>
              <a:t> </a:t>
            </a:r>
            <a:r>
              <a:rPr lang="en-US" baseline="0" dirty="0" err="1" smtClean="0"/>
              <a:t>যাবে</a:t>
            </a:r>
            <a:r>
              <a:rPr lang="en-US" baseline="0" dirty="0" smtClean="0"/>
              <a:t> </a:t>
            </a:r>
            <a:r>
              <a:rPr lang="en-US" baseline="0" dirty="0" err="1" smtClean="0"/>
              <a:t>না</a:t>
            </a:r>
            <a:r>
              <a:rPr lang="en-US" baseline="0" dirty="0" smtClean="0"/>
              <a:t>। </a:t>
            </a:r>
            <a:endParaRPr lang="en-IN" dirty="0" smtClean="0"/>
          </a:p>
          <a:p>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2</a:t>
            </a:fld>
            <a:endParaRPr lang="en-US"/>
          </a:p>
        </p:txBody>
      </p:sp>
    </p:spTree>
    <p:extLst>
      <p:ext uri="{BB962C8B-B14F-4D97-AF65-F5344CB8AC3E}">
        <p14:creationId xmlns:p14="http://schemas.microsoft.com/office/powerpoint/2010/main" val="3041274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শোল,</a:t>
            </a:r>
            <a:r>
              <a:rPr lang="bn-BD" baseline="0" dirty="0" smtClean="0"/>
              <a:t> গজার, চিতল, বোয়াল ইত্যাদি চাষের মাছ বা মাছের পোনা খেয়ে ফেলে। আবার চাষকৃত প্রজাতি ছাড়া অন্য মাছ চাষকৃত মাছের সাথে খাদ্যের জন্য প্রতিযোগীতা করে। পুকুরের পানি কম থাকলে এসব মাছ বারবার জাল টেনে মাছ ধরে ফেলা যায়। পুকুরের পানি শুকালে এসব মাছ ধরা যায়। পুকুরে ১ ফুট বা ৩০ সেমি গভীরতার জন্য প্রতি শতকে ৩০-৩৫ গ্রাম মাছ মারার বিষ রোটেনন পাউডার গুলে পানিতে ছিটিয়ে দিতে হবে। এরপরজাল টেনে পুকুরের পানি ওলটপালট করে দিতে হবে কিছুক্ষন পর সমস্ত মাছ পানিতে ভেসে উঠলে তা তুলে ফেলতে হবে। </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11</a:t>
            </a:fld>
            <a:endParaRPr lang="en-US"/>
          </a:p>
        </p:txBody>
      </p:sp>
    </p:spTree>
    <p:extLst>
      <p:ext uri="{BB962C8B-B14F-4D97-AF65-F5344CB8AC3E}">
        <p14:creationId xmlns:p14="http://schemas.microsoft.com/office/powerpoint/2010/main" val="1170552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পুকুর শুকনা হলে প্রতি শতকে</a:t>
            </a:r>
            <a:r>
              <a:rPr lang="bn-BD" baseline="0" dirty="0" smtClean="0"/>
              <a:t> ১-২ কেজি চুন পাউডার করে তলেয় ছিটিয়ে দিতে হয়। পুকুরে পানি থাকলে বালতি বা ড্রামে গুলে ঠান্ডা করে সমস্ত পুকুরে ছিটিয়ে দিতে হবে।</a:t>
            </a:r>
            <a:r>
              <a:rPr lang="bn-BD" dirty="0" smtClean="0"/>
              <a:t> চুন ছিটিয়ে</a:t>
            </a:r>
            <a:r>
              <a:rPr lang="bn-BD" baseline="0" dirty="0" smtClean="0"/>
              <a:t> পুকুরের জীবানু মুক্ত করে উর্বরতা বৃদ্ধি করা যায়। চুন পানির ঘোলাটে ভাব দূর করে। তলদেশের বিষাক্ত গ্যাস দূর করে। </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12</a:t>
            </a:fld>
            <a:endParaRPr lang="en-US"/>
          </a:p>
        </p:txBody>
      </p:sp>
    </p:spTree>
    <p:extLst>
      <p:ext uri="{BB962C8B-B14F-4D97-AF65-F5344CB8AC3E}">
        <p14:creationId xmlns:p14="http://schemas.microsoft.com/office/powerpoint/2010/main" val="878367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অন্য</a:t>
            </a:r>
            <a:r>
              <a:rPr lang="bn-BD" baseline="0" dirty="0" smtClean="0"/>
              <a:t> কোনো কাজ দিতে পারেন তবে সকলকে দিয়ে করাবেন।</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13</a:t>
            </a:fld>
            <a:endParaRPr lang="en-US"/>
          </a:p>
        </p:txBody>
      </p:sp>
    </p:spTree>
    <p:extLst>
      <p:ext uri="{BB962C8B-B14F-4D97-AF65-F5344CB8AC3E}">
        <p14:creationId xmlns:p14="http://schemas.microsoft.com/office/powerpoint/2010/main" val="493013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সার প্রয়োগ</a:t>
            </a:r>
            <a:r>
              <a:rPr lang="bn-BD" baseline="0" dirty="0" smtClean="0"/>
              <a:t> করে কাজ হয়েছে কিনা তা দেখার জন্য প্রাকৃতিক খাদ্য পরীক্ষা করা হয়ে থাকে। এজন্য ২০ সে.মি. ব্যাসযুক্ত টিনের তৈরি একটি সাদা-কালো থালা (সেকিডিস্ক) সুতা দ্বারা পানিতে দোবানোর পর যদি ২০-৩০ সে.মি. গভীরতায় থালা না দেখা যায় তবে বুঝতে হবে যে পুকুরে প্রাকৃতিক খাদ্য তৈরি হয়েছে। অথবা হাতের কনুই পর্যন্ত ডুবিয়ে যদি হাতের তালু দেখা না যায় তবে বুঝতে হবে যে পরিমিত প্রাকৃতিক </a:t>
            </a:r>
            <a:r>
              <a:rPr lang="bn-BD" baseline="0" smtClean="0"/>
              <a:t>খাদ্য রয়েছে। অন্যাথায় পুনরায় কিছু সার দিয়ে </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14</a:t>
            </a:fld>
            <a:endParaRPr lang="en-US"/>
          </a:p>
        </p:txBody>
      </p:sp>
    </p:spTree>
    <p:extLst>
      <p:ext uri="{BB962C8B-B14F-4D97-AF65-F5344CB8AC3E}">
        <p14:creationId xmlns:p14="http://schemas.microsoft.com/office/powerpoint/2010/main" val="1029570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বাড়ির</a:t>
            </a:r>
            <a:r>
              <a:rPr lang="bn-BD" baseline="0" dirty="0" smtClean="0"/>
              <a:t> কাজ হিসাবে সৃজনশীল প্রশ্নের গ বা ঘ নং প্রশ্ন দিতে পারেন। </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15</a:t>
            </a:fld>
            <a:endParaRPr lang="en-US"/>
          </a:p>
        </p:txBody>
      </p:sp>
    </p:spTree>
    <p:extLst>
      <p:ext uri="{BB962C8B-B14F-4D97-AF65-F5344CB8AC3E}">
        <p14:creationId xmlns:p14="http://schemas.microsoft.com/office/powerpoint/2010/main" val="924246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শ্রদ্ধেয়</a:t>
            </a:r>
            <a:r>
              <a:rPr lang="bn-BD" baseline="0" dirty="0" smtClean="0">
                <a:latin typeface="NikoshBAN" pitchFamily="2" charset="0"/>
                <a:cs typeface="NikoshBAN" pitchFamily="2" charset="0"/>
              </a:rPr>
              <a:t> শিক্ষকমণ্ডলী আপনারা এখানে মিশ্র চাষের জন্য অন্য কোনো ছবি ব্যাবহার করতে পারেন। তবে যে ছবিটি ব্যবহার করবেন তাতে যেন শিক্ষার্থীদের নিকট থেকে উত্তর আসে যে </a:t>
            </a:r>
            <a:r>
              <a:rPr lang="bn-BD" sz="1200" dirty="0" smtClean="0">
                <a:latin typeface="NikoshBAN" pitchFamily="2" charset="0"/>
                <a:cs typeface="NikoshBAN" pitchFamily="2" charset="0"/>
              </a:rPr>
              <a:t>মিশ্র চাষের জন্য পুকুর পস্তুতি</a:t>
            </a:r>
            <a:r>
              <a:rPr lang="bn-BD" sz="1200" baseline="0" dirty="0" smtClean="0">
                <a:latin typeface="NikoshBAN" pitchFamily="2" charset="0"/>
                <a:cs typeface="NikoshBAN" pitchFamily="2" charset="0"/>
              </a:rPr>
              <a:t> সম্পর্কে উত্তর আসে।</a:t>
            </a:r>
          </a:p>
        </p:txBody>
      </p:sp>
      <p:sp>
        <p:nvSpPr>
          <p:cNvPr id="4" name="Slide Number Placeholder 3"/>
          <p:cNvSpPr>
            <a:spLocks noGrp="1"/>
          </p:cNvSpPr>
          <p:nvPr>
            <p:ph type="sldNum" sz="quarter" idx="10"/>
          </p:nvPr>
        </p:nvSpPr>
        <p:spPr/>
        <p:txBody>
          <a:bodyPr/>
          <a:lstStyle/>
          <a:p>
            <a:fld id="{0BAD317F-9878-49CA-A54E-C0D8D365C885}" type="slidenum">
              <a:rPr lang="en-US" smtClean="0"/>
              <a:pPr/>
              <a:t>3</a:t>
            </a:fld>
            <a:endParaRPr lang="en-US"/>
          </a:p>
        </p:txBody>
      </p:sp>
    </p:spTree>
    <p:extLst>
      <p:ext uri="{BB962C8B-B14F-4D97-AF65-F5344CB8AC3E}">
        <p14:creationId xmlns:p14="http://schemas.microsoft.com/office/powerpoint/2010/main" val="2592158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প্রথমে</a:t>
            </a:r>
            <a:r>
              <a:rPr lang="bn-BD" baseline="0" dirty="0" smtClean="0">
                <a:latin typeface="NikoshBAN" pitchFamily="2" charset="0"/>
                <a:cs typeface="NikoshBAN" pitchFamily="2" charset="0"/>
              </a:rPr>
              <a:t> স্লাইডটিতে ক্লিক করে প্রশ্ন এনে প্রশ্ন করতে হবে যে ছবিগুলো দেখে আমরা কী বুঝতে পারছি? তারপর কৌশলে শিক্ষার্থীদের নিকট থেকে মিশ্র চাষের পুকুর পস্তুতি উত্তরটি বের করতে হবে। প্রয়োজনে পরোক্ষভাবে সাহায্য করতে পারেন তবে সরাসরি উত্তর দেবেন না। এতে শিক্ষার্থীদের পড়ার প্রতি মনযোগ আকর্ষন করবে।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4</a:t>
            </a:fld>
            <a:endParaRPr lang="en-US"/>
          </a:p>
        </p:txBody>
      </p:sp>
    </p:spTree>
    <p:extLst>
      <p:ext uri="{BB962C8B-B14F-4D97-AF65-F5344CB8AC3E}">
        <p14:creationId xmlns:p14="http://schemas.microsoft.com/office/powerpoint/2010/main" val="3517697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a:t>
            </a:r>
            <a:r>
              <a:rPr lang="bn-BD" baseline="0" dirty="0" smtClean="0"/>
              <a:t> বোর্ডে লিখে দিবেন। </a:t>
            </a:r>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5</a:t>
            </a:fld>
            <a:endParaRPr lang="en-US"/>
          </a:p>
        </p:txBody>
      </p:sp>
    </p:spTree>
    <p:extLst>
      <p:ext uri="{BB962C8B-B14F-4D97-AF65-F5344CB8AC3E}">
        <p14:creationId xmlns:p14="http://schemas.microsoft.com/office/powerpoint/2010/main" val="2580429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শ্রদ্ধেয়</a:t>
            </a:r>
            <a:r>
              <a:rPr lang="bn-BD" baseline="0" dirty="0" smtClean="0"/>
              <a:t> </a:t>
            </a:r>
            <a:r>
              <a:rPr lang="bn-BD" dirty="0" smtClean="0"/>
              <a:t>শিকক্ষমন্ডলী  </a:t>
            </a:r>
            <a:r>
              <a:rPr lang="bn-BD" baseline="0" dirty="0" smtClean="0"/>
              <a:t> শিখনফল অনুযায়ী পড়াতে চেষ্টা করবেন। বিভিন্ন উপকরণ ব্যবহার করতে পারেন।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6</a:t>
            </a:fld>
            <a:endParaRPr lang="en-US" dirty="0"/>
          </a:p>
        </p:txBody>
      </p:sp>
    </p:spTree>
    <p:extLst>
      <p:ext uri="{BB962C8B-B14F-4D97-AF65-F5344CB8AC3E}">
        <p14:creationId xmlns:p14="http://schemas.microsoft.com/office/powerpoint/2010/main" val="1278322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ফসল</a:t>
            </a:r>
            <a:r>
              <a:rPr lang="bn-BD" baseline="0" dirty="0" smtClean="0"/>
              <a:t> ফলানোর জন্য জমিতে সেচ, সার, সেচ, দিয়ে জমি তৈরি করা হয়ে থাকেতেমনি পুকুরে মাছ চাষ করার আগে জমি প্রস্তুতের মতোই পুকুর প্রস্তুত করে নিতে হয়। এটি ভালভাবে বুঝিয়ে দিতে হবে। </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7</a:t>
            </a:fld>
            <a:endParaRPr lang="en-US"/>
          </a:p>
        </p:txBody>
      </p:sp>
    </p:spTree>
    <p:extLst>
      <p:ext uri="{BB962C8B-B14F-4D97-AF65-F5344CB8AC3E}">
        <p14:creationId xmlns:p14="http://schemas.microsoft.com/office/powerpoint/2010/main" val="2137923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পুকুরের পাড় ভাঙ্গা</a:t>
            </a:r>
            <a:r>
              <a:rPr lang="bn-BD" baseline="0" dirty="0" smtClean="0"/>
              <a:t> থাকলে তা ঠিক করে নিতে হবে। বড় গাছ থাকলে তার ডালপালা ছেটে দিতে হবে। চার পাচ বছর পর পর পুকুরের পানি শুকিয়ে অতিরিক্ত কাঁদা তুলে ফেলে পুকুর শুকাতে হবে। </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8</a:t>
            </a:fld>
            <a:endParaRPr lang="en-US"/>
          </a:p>
        </p:txBody>
      </p:sp>
    </p:spTree>
    <p:extLst>
      <p:ext uri="{BB962C8B-B14F-4D97-AF65-F5344CB8AC3E}">
        <p14:creationId xmlns:p14="http://schemas.microsoft.com/office/powerpoint/2010/main" val="3045097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পুকুরে জলজ আগাছা যেমন কচুরিপানা,</a:t>
            </a:r>
            <a:r>
              <a:rPr lang="bn-BD" baseline="0" dirty="0" smtClean="0"/>
              <a:t> ক্ষুদিপানা, ইত্যাদি </a:t>
            </a:r>
            <a:r>
              <a:rPr lang="bn-BD" dirty="0" smtClean="0"/>
              <a:t> </a:t>
            </a:r>
            <a:r>
              <a:rPr lang="bn-BD" baseline="0" dirty="0" smtClean="0"/>
              <a:t> পুকুরের পানিতে মাছের খাদ্য প্লাংকটনের পুষ্টি শোষন করে নেয় ও পুকুরে সূর্যের আলো পড়তে বাধা দেয় তাই জলজ আগাছা তুলে ফেলতে হবে। </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9</a:t>
            </a:fld>
            <a:endParaRPr lang="en-US"/>
          </a:p>
        </p:txBody>
      </p:sp>
    </p:spTree>
    <p:extLst>
      <p:ext uri="{BB962C8B-B14F-4D97-AF65-F5344CB8AC3E}">
        <p14:creationId xmlns:p14="http://schemas.microsoft.com/office/powerpoint/2010/main" val="3139426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এখানে</a:t>
            </a:r>
            <a:r>
              <a:rPr lang="bn-BD" baseline="0" dirty="0" smtClean="0"/>
              <a:t> অন্য কোনো কাজ দিতে পারেন। তবে সকলের অংশগ্রহণ করাবেন।</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10</a:t>
            </a:fld>
            <a:endParaRPr lang="en-US"/>
          </a:p>
        </p:txBody>
      </p:sp>
    </p:spTree>
    <p:extLst>
      <p:ext uri="{BB962C8B-B14F-4D97-AF65-F5344CB8AC3E}">
        <p14:creationId xmlns:p14="http://schemas.microsoft.com/office/powerpoint/2010/main" val="3444387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11-Apr-21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11-Apr-21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11-Apr-21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11-Apr-21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11-Apr-21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11-Apr-21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11-Apr-21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11-Apr-21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11-Apr-21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11-Apr-21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11-Apr-21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11-Apr-21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11-Apr-21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11-Apr-21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11-Apr-21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11-Apr-21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11-Apr-21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3.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mailto:amdadmegh@gmail.com"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3.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839" y="98474"/>
            <a:ext cx="11772038" cy="6858000"/>
          </a:xfrm>
          <a:prstGeom prst="rect">
            <a:avLst/>
          </a:prstGeom>
        </p:spPr>
      </p:pic>
      <p:sp>
        <p:nvSpPr>
          <p:cNvPr id="3" name="TextBox 2"/>
          <p:cNvSpPr txBox="1"/>
          <p:nvPr/>
        </p:nvSpPr>
        <p:spPr>
          <a:xfrm>
            <a:off x="2419643" y="4979963"/>
            <a:ext cx="2124222" cy="1107996"/>
          </a:xfrm>
          <a:prstGeom prst="rect">
            <a:avLst/>
          </a:prstGeom>
          <a:noFill/>
        </p:spPr>
        <p:txBody>
          <a:bodyPr wrap="square" rtlCol="0">
            <a:spAutoFit/>
          </a:bodyPr>
          <a:lstStyle/>
          <a:p>
            <a:pPr algn="ctr"/>
            <a:r>
              <a:rPr lang="en-US" sz="6600" dirty="0" err="1" smtClean="0">
                <a:latin typeface="NikoshBAN" panose="02000000000000000000" pitchFamily="2" charset="0"/>
                <a:cs typeface="NikoshBAN" panose="02000000000000000000" pitchFamily="2" charset="0"/>
              </a:rPr>
              <a:t>স্বাগতম</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36905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1648" y="0"/>
            <a:ext cx="11960352"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4267200" y="457200"/>
            <a:ext cx="3733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একক</a:t>
            </a: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কাজ</a:t>
            </a:r>
          </a:p>
        </p:txBody>
      </p:sp>
      <p:sp>
        <p:nvSpPr>
          <p:cNvPr id="4" name="Title 1"/>
          <p:cNvSpPr txBox="1">
            <a:spLocks/>
          </p:cNvSpPr>
          <p:nvPr/>
        </p:nvSpPr>
        <p:spPr>
          <a:xfrm>
            <a:off x="2286000" y="2737104"/>
            <a:ext cx="7696200" cy="10668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algn="ctr" defTabSz="914400">
              <a:spcBef>
                <a:spcPct val="0"/>
              </a:spcBef>
              <a:defRPr/>
            </a:pPr>
            <a:r>
              <a:rPr lang="bn-BD" sz="3200" dirty="0">
                <a:latin typeface="NikoshBAN" pitchFamily="2" charset="0"/>
                <a:cs typeface="NikoshBAN" pitchFamily="2" charset="0"/>
              </a:rPr>
              <a:t>কীভাবে পুকুরের পাড় ও তলদেশ মেরামত করতে হয়? </a:t>
            </a:r>
          </a:p>
        </p:txBody>
      </p:sp>
    </p:spTree>
    <p:extLst>
      <p:ext uri="{BB962C8B-B14F-4D97-AF65-F5344CB8AC3E}">
        <p14:creationId xmlns:p14="http://schemas.microsoft.com/office/powerpoint/2010/main" val="77869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31648" y="0"/>
            <a:ext cx="11960352"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rice-plant.jpg"/>
          <p:cNvPicPr>
            <a:picLocks noChangeAspect="1"/>
          </p:cNvPicPr>
          <p:nvPr/>
        </p:nvPicPr>
        <p:blipFill>
          <a:blip r:embed="rId4"/>
          <a:stretch>
            <a:fillRect/>
          </a:stretch>
        </p:blipFill>
        <p:spPr>
          <a:xfrm>
            <a:off x="6172200" y="1828800"/>
            <a:ext cx="4191000" cy="3886200"/>
          </a:xfrm>
          <a:prstGeom prst="roundRect">
            <a:avLst/>
          </a:prstGeom>
          <a:ln w="28575">
            <a:solidFill>
              <a:srgbClr val="7030A0"/>
            </a:solidFill>
          </a:ln>
        </p:spPr>
      </p:pic>
      <p:pic>
        <p:nvPicPr>
          <p:cNvPr id="12" name="Picture 11" descr="images.jpg"/>
          <p:cNvPicPr>
            <a:picLocks noChangeAspect="1"/>
          </p:cNvPicPr>
          <p:nvPr/>
        </p:nvPicPr>
        <p:blipFill>
          <a:blip r:embed="rId5"/>
          <a:stretch>
            <a:fillRect/>
          </a:stretch>
        </p:blipFill>
        <p:spPr>
          <a:xfrm>
            <a:off x="1828800" y="1828800"/>
            <a:ext cx="4191000" cy="3886200"/>
          </a:xfrm>
          <a:prstGeom prst="roundRect">
            <a:avLst/>
          </a:prstGeom>
          <a:ln w="28575">
            <a:solidFill>
              <a:srgbClr val="7030A0"/>
            </a:solidFill>
          </a:ln>
        </p:spPr>
      </p:pic>
      <p:sp>
        <p:nvSpPr>
          <p:cNvPr id="10" name="TextBox 9"/>
          <p:cNvSpPr txBox="1"/>
          <p:nvPr/>
        </p:nvSpPr>
        <p:spPr>
          <a:xfrm>
            <a:off x="2819400" y="596504"/>
            <a:ext cx="6629400" cy="851297"/>
          </a:xfrm>
          <a:prstGeom prst="roundRect">
            <a:avLst/>
          </a:prstGeom>
          <a:blipFill>
            <a:blip r:embed="rId6"/>
            <a:tile tx="0" ty="0" sx="100000" sy="100000" flip="none" algn="tl"/>
          </a:blip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dirty="0">
                <a:latin typeface="NikoshBAN" pitchFamily="2" charset="0"/>
                <a:cs typeface="NikoshBAN" pitchFamily="2" charset="0"/>
              </a:rPr>
              <a:t>রাক্ষুসে ও </a:t>
            </a:r>
            <a:r>
              <a:rPr lang="bn-IN" sz="4400" dirty="0">
                <a:latin typeface="NikoshBAN" pitchFamily="2" charset="0"/>
                <a:cs typeface="NikoshBAN" pitchFamily="2" charset="0"/>
              </a:rPr>
              <a:t>অপ্রয়ো</a:t>
            </a:r>
            <a:r>
              <a:rPr lang="bn-BD" sz="4400" dirty="0">
                <a:latin typeface="NikoshBAN" pitchFamily="2" charset="0"/>
                <a:cs typeface="NikoshBAN" pitchFamily="2" charset="0"/>
              </a:rPr>
              <a:t>জনীয় মাছ অপসারণ </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108218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par>
                                <p:cTn id="8" presetID="21"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4)">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31648" y="0"/>
            <a:ext cx="11960352"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rice-plant.jpg"/>
          <p:cNvPicPr>
            <a:picLocks noChangeAspect="1"/>
          </p:cNvPicPr>
          <p:nvPr/>
        </p:nvPicPr>
        <p:blipFill>
          <a:blip r:embed="rId4"/>
          <a:stretch>
            <a:fillRect/>
          </a:stretch>
        </p:blipFill>
        <p:spPr>
          <a:xfrm>
            <a:off x="1981200" y="1676400"/>
            <a:ext cx="3962400" cy="2971800"/>
          </a:xfrm>
          <a:prstGeom prst="roundRect">
            <a:avLst/>
          </a:prstGeom>
          <a:ln w="28575">
            <a:solidFill>
              <a:srgbClr val="7030A0"/>
            </a:solidFill>
          </a:ln>
        </p:spPr>
      </p:pic>
      <p:sp>
        <p:nvSpPr>
          <p:cNvPr id="11" name="TextBox 10"/>
          <p:cNvSpPr txBox="1"/>
          <p:nvPr/>
        </p:nvSpPr>
        <p:spPr>
          <a:xfrm>
            <a:off x="2133600" y="4876800"/>
            <a:ext cx="8077200" cy="1055608"/>
          </a:xfrm>
          <a:prstGeom prst="roundRect">
            <a:avLst/>
          </a:prstGeom>
          <a:blipFill>
            <a:blip r:embed="rId5"/>
            <a:tile tx="0" ty="0" sx="100000" sy="100000" flip="none" algn="tl"/>
          </a:blip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a:latin typeface="NikoshBAN" pitchFamily="2" charset="0"/>
                <a:cs typeface="NikoshBAN" pitchFamily="2" charset="0"/>
              </a:rPr>
              <a:t>পুকুর শুকনা হলে চুন পাউডার পুকুরের তলায় ছিটিয়ে দিতে হবে। পুকুরে পানি থাকলে পানিতে গুলে সমস্ত পুকুরে ছিটিয়ে দিতে হবে। </a:t>
            </a:r>
            <a:endParaRPr lang="en-US" sz="2800" dirty="0">
              <a:latin typeface="NikoshBAN" pitchFamily="2" charset="0"/>
              <a:cs typeface="NikoshBAN" pitchFamily="2" charset="0"/>
            </a:endParaRPr>
          </a:p>
        </p:txBody>
      </p:sp>
      <p:pic>
        <p:nvPicPr>
          <p:cNvPr id="9" name="Picture 8" descr="rice-plant.jpg"/>
          <p:cNvPicPr>
            <a:picLocks noChangeAspect="1"/>
          </p:cNvPicPr>
          <p:nvPr/>
        </p:nvPicPr>
        <p:blipFill>
          <a:blip r:embed="rId6"/>
          <a:stretch>
            <a:fillRect/>
          </a:stretch>
        </p:blipFill>
        <p:spPr>
          <a:xfrm>
            <a:off x="6172200" y="1676400"/>
            <a:ext cx="3957602" cy="2971800"/>
          </a:xfrm>
          <a:prstGeom prst="roundRect">
            <a:avLst/>
          </a:prstGeom>
          <a:ln w="28575">
            <a:solidFill>
              <a:srgbClr val="7030A0"/>
            </a:solidFill>
          </a:ln>
        </p:spPr>
      </p:pic>
      <p:sp>
        <p:nvSpPr>
          <p:cNvPr id="10" name="TextBox 9"/>
          <p:cNvSpPr txBox="1"/>
          <p:nvPr/>
        </p:nvSpPr>
        <p:spPr>
          <a:xfrm>
            <a:off x="3733800" y="427912"/>
            <a:ext cx="4648200" cy="851297"/>
          </a:xfrm>
          <a:prstGeom prst="roundRect">
            <a:avLst/>
          </a:prstGeom>
          <a:blipFill>
            <a:blip r:embed="rId5"/>
            <a:tile tx="0" ty="0" sx="100000" sy="100000" flip="none" algn="tl"/>
          </a:blip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dirty="0">
                <a:latin typeface="NikoshBAN" pitchFamily="2" charset="0"/>
                <a:cs typeface="NikoshBAN" pitchFamily="2" charset="0"/>
              </a:rPr>
              <a:t>পুকুরে চুন প্রয়োগ</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142303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1648" y="0"/>
            <a:ext cx="11960352"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4191000" y="457200"/>
            <a:ext cx="3733800" cy="762000"/>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দলগত </a:t>
            </a: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কাজ</a:t>
            </a:r>
          </a:p>
        </p:txBody>
      </p:sp>
      <p:sp>
        <p:nvSpPr>
          <p:cNvPr id="4" name="Title 1"/>
          <p:cNvSpPr txBox="1">
            <a:spLocks/>
          </p:cNvSpPr>
          <p:nvPr/>
        </p:nvSpPr>
        <p:spPr>
          <a:xfrm>
            <a:off x="1825752" y="2057400"/>
            <a:ext cx="8001000" cy="1371600"/>
          </a:xfrm>
          <a:prstGeom prst="flowChartTerminator">
            <a:avLst/>
          </a:prstGeom>
          <a:blipFill>
            <a:blip r:embed="rId4"/>
            <a:tile tx="0" ty="0" sx="100000" sy="100000" flip="none" algn="tl"/>
          </a:blip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lvl="0" algn="ctr">
              <a:spcBef>
                <a:spcPct val="0"/>
              </a:spcBef>
              <a:defRPr/>
            </a:pPr>
            <a:r>
              <a:rPr lang="bn-BD" sz="2800" dirty="0">
                <a:latin typeface="NikoshBAN" pitchFamily="2" charset="0"/>
                <a:cs typeface="NikoshBAN" pitchFamily="2" charset="0"/>
              </a:rPr>
              <a:t>পানিতে প্রাকৃতিক খাদ্য কিভাবে তৈরি করা যায়, ইহা পরীক্ষা করার পদ্ধতিসহ পোস্টার কাগজে লিখে উপস্থাপন কর। </a:t>
            </a:r>
          </a:p>
        </p:txBody>
      </p:sp>
    </p:spTree>
    <p:extLst>
      <p:ext uri="{BB962C8B-B14F-4D97-AF65-F5344CB8AC3E}">
        <p14:creationId xmlns:p14="http://schemas.microsoft.com/office/powerpoint/2010/main" val="133797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1648" y="0"/>
            <a:ext cx="11960352"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rice-plant.jpg"/>
          <p:cNvPicPr>
            <a:picLocks noChangeAspect="1"/>
          </p:cNvPicPr>
          <p:nvPr/>
        </p:nvPicPr>
        <p:blipFill>
          <a:blip r:embed="rId4"/>
          <a:stretch>
            <a:fillRect/>
          </a:stretch>
        </p:blipFill>
        <p:spPr>
          <a:xfrm>
            <a:off x="1629410" y="1875481"/>
            <a:ext cx="8886190" cy="4144320"/>
          </a:xfrm>
          <a:prstGeom prst="rect">
            <a:avLst/>
          </a:prstGeom>
          <a:ln>
            <a:noFill/>
          </a:ln>
          <a:effectLst>
            <a:softEdge rad="112500"/>
          </a:effectLst>
        </p:spPr>
      </p:pic>
      <p:sp>
        <p:nvSpPr>
          <p:cNvPr id="9" name="TextBox 8"/>
          <p:cNvSpPr txBox="1"/>
          <p:nvPr/>
        </p:nvSpPr>
        <p:spPr>
          <a:xfrm>
            <a:off x="3048000" y="609601"/>
            <a:ext cx="6019800" cy="851297"/>
          </a:xfrm>
          <a:prstGeom prst="roundRect">
            <a:avLst/>
          </a:prstGeom>
          <a:blipFill>
            <a:blip r:embed="rId5"/>
            <a:tile tx="0" ty="0" sx="100000" sy="100000" flip="none" algn="tl"/>
          </a:blip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dirty="0">
                <a:latin typeface="NikoshBAN" pitchFamily="2" charset="0"/>
                <a:cs typeface="NikoshBAN" pitchFamily="2" charset="0"/>
              </a:rPr>
              <a:t>পানিতে প্রাকৃতিক খাদ্য পরীক্ষা </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172253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900" decel="100000" fill="hold"/>
                                        <p:tgtEl>
                                          <p:spTgt spid="9"/>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31648" y="0"/>
            <a:ext cx="11960352"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07408" y="1191768"/>
            <a:ext cx="3352800" cy="646986"/>
          </a:xfrm>
          <a:prstGeom prst="roundRect">
            <a:avLst/>
          </a:prstGeom>
          <a:blipFill>
            <a:blip r:embed="rId4"/>
            <a:tile tx="0" ty="0" sx="100000" sy="100000" flip="none" algn="tl"/>
          </a:blip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a:latin typeface="NikoshBAN" pitchFamily="2" charset="0"/>
                <a:cs typeface="NikoshBAN" pitchFamily="2" charset="0"/>
              </a:rPr>
              <a:t>বাড়ির কাজ </a:t>
            </a:r>
            <a:endParaRPr lang="en-US" sz="3200" dirty="0">
              <a:latin typeface="NikoshBAN" pitchFamily="2" charset="0"/>
              <a:cs typeface="NikoshBAN" pitchFamily="2" charset="0"/>
            </a:endParaRPr>
          </a:p>
        </p:txBody>
      </p:sp>
      <p:sp>
        <p:nvSpPr>
          <p:cNvPr id="5" name="TextBox 4"/>
          <p:cNvSpPr txBox="1"/>
          <p:nvPr/>
        </p:nvSpPr>
        <p:spPr>
          <a:xfrm>
            <a:off x="585216" y="2657857"/>
            <a:ext cx="11375136" cy="1328023"/>
          </a:xfrm>
          <a:prstGeom prst="roundRect">
            <a:avLst/>
          </a:prstGeom>
          <a:blipFill>
            <a:blip r:embed="rId4"/>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3600" dirty="0">
                <a:latin typeface="NikoshBAN" pitchFamily="2" charset="0"/>
                <a:cs typeface="NikoshBAN" pitchFamily="2" charset="0"/>
              </a:rPr>
              <a:t>তোমার অঞ্চলের পুকুরগুলোতে প্রতিবেশীদের সাথে  মিশ্র মাছ চাষের জন্য কী ধরনের উদ্যোগ গ্রহন করবে? তোমার উত্তরের স্বপক্ষে যুক্তি দাও।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373833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900" decel="100000" fill="hold"/>
                                        <p:tgtEl>
                                          <p:spTgt spid="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1648" y="0"/>
            <a:ext cx="11960352"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856935" y="2700997"/>
            <a:ext cx="8102991" cy="646331"/>
          </a:xfrm>
          <a:prstGeom prst="rect">
            <a:avLst/>
          </a:prstGeom>
          <a:noFill/>
        </p:spPr>
        <p:txBody>
          <a:bodyPr wrap="square" rtlCol="0">
            <a:prstTxWarp prst="textDeflate">
              <a:avLst/>
            </a:prstTxWarp>
            <a:spAutoFit/>
          </a:bodyPr>
          <a:lstStyle/>
          <a:p>
            <a:pPr algn="ctr"/>
            <a:r>
              <a:rPr lang="en-US" sz="3600" dirty="0" err="1" smtClean="0">
                <a:ln>
                  <a:solidFill>
                    <a:schemeClr val="tx1"/>
                  </a:solidFill>
                </a:ln>
                <a:solidFill>
                  <a:schemeClr val="accent6">
                    <a:lumMod val="40000"/>
                    <a:lumOff val="6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rPr>
              <a:t>ধন্যবাদ</a:t>
            </a:r>
            <a:endParaRPr lang="en-US" sz="3600" dirty="0">
              <a:ln>
                <a:solidFill>
                  <a:schemeClr val="tx1"/>
                </a:solidFill>
              </a:ln>
              <a:solidFill>
                <a:schemeClr val="accent6">
                  <a:lumMod val="40000"/>
                  <a:lumOff val="60000"/>
                </a:schemeClr>
              </a:solidFill>
              <a:effectLst>
                <a:glow rad="139700">
                  <a:schemeClr val="accent2">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75769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31648" y="0"/>
            <a:ext cx="11960352"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743700" y="2786299"/>
            <a:ext cx="3505200" cy="2417683"/>
          </a:xfrm>
          <a:prstGeom prst="roundRect">
            <a:avLst/>
          </a:prstGeom>
          <a:blipFill>
            <a:blip r:embed="rId4"/>
            <a:tile tx="0" ty="0" sx="100000" sy="100000" flip="none" algn="tl"/>
          </a:blipFill>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b="1" dirty="0">
                <a:latin typeface="NikoshBAN" pitchFamily="2" charset="0"/>
                <a:cs typeface="NikoshBAN" pitchFamily="2" charset="0"/>
              </a:rPr>
              <a:t>কৃষি শিক্ষা</a:t>
            </a:r>
          </a:p>
          <a:p>
            <a:pPr algn="ctr"/>
            <a:r>
              <a:rPr lang="bn-BD" sz="1400" b="1" dirty="0">
                <a:latin typeface="NikoshBAN" pitchFamily="2" charset="0"/>
                <a:cs typeface="NikoshBAN" pitchFamily="2" charset="0"/>
              </a:rPr>
              <a:t> </a:t>
            </a:r>
            <a:r>
              <a:rPr lang="bn-BD" sz="2400" b="1" dirty="0">
                <a:latin typeface="NikoshBAN" pitchFamily="2" charset="0"/>
                <a:cs typeface="NikoshBAN" pitchFamily="2" charset="0"/>
              </a:rPr>
              <a:t>শ্রেণি অষ্টম </a:t>
            </a:r>
          </a:p>
          <a:p>
            <a:pPr algn="ctr"/>
            <a:r>
              <a:rPr lang="bn-BD" sz="2800" b="1" dirty="0">
                <a:latin typeface="NikoshBAN" pitchFamily="2" charset="0"/>
                <a:cs typeface="NikoshBAN" pitchFamily="2" charset="0"/>
              </a:rPr>
              <a:t>পঞ্চম অধ্যায় </a:t>
            </a:r>
          </a:p>
          <a:p>
            <a:pPr algn="ctr"/>
            <a:r>
              <a:rPr lang="bn-BD" sz="2800" b="1" dirty="0">
                <a:latin typeface="NikoshBAN" pitchFamily="2" charset="0"/>
                <a:cs typeface="NikoshBAN" pitchFamily="2" charset="0"/>
              </a:rPr>
              <a:t>কৃষিজ উৎপাদন।</a:t>
            </a:r>
            <a:endParaRPr lang="en-US" sz="2800" b="1" dirty="0">
              <a:latin typeface="NikoshBAN" pitchFamily="2" charset="0"/>
              <a:cs typeface="NikoshBAN" pitchFamily="2" charset="0"/>
            </a:endParaRPr>
          </a:p>
          <a:p>
            <a:pPr algn="ctr"/>
            <a:r>
              <a:rPr lang="bn-BD" sz="2800" b="1" dirty="0">
                <a:latin typeface="NikoshBAN" pitchFamily="2" charset="0"/>
                <a:cs typeface="NikoshBAN" pitchFamily="2" charset="0"/>
              </a:rPr>
              <a:t>পাঠ- ৯</a:t>
            </a:r>
          </a:p>
        </p:txBody>
      </p:sp>
      <p:sp>
        <p:nvSpPr>
          <p:cNvPr id="14" name="Content Placeholder 11"/>
          <p:cNvSpPr>
            <a:spLocks noGrp="1"/>
          </p:cNvSpPr>
          <p:nvPr>
            <p:ph idx="1"/>
          </p:nvPr>
        </p:nvSpPr>
        <p:spPr>
          <a:xfrm>
            <a:off x="1905000" y="2988164"/>
            <a:ext cx="4038600" cy="2505301"/>
          </a:xfrm>
          <a:prstGeom prst="rect">
            <a:avLst/>
          </a:prstGeom>
          <a:blipFill>
            <a:blip r:embed="rId4"/>
            <a:tile tx="0" ty="0" sx="100000" sy="100000" flip="none" algn="tl"/>
          </a:blip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0" hangingPunct="0">
              <a:defRPr/>
            </a:pPr>
            <a:r>
              <a:rPr lang="en-US" b="1" dirty="0" err="1">
                <a:latin typeface="NikoshBAN" panose="02000000000000000000" pitchFamily="2" charset="0"/>
                <a:cs typeface="NikoshBAN" panose="02000000000000000000" pitchFamily="2" charset="0"/>
              </a:rPr>
              <a:t>মোঃ</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এমদাদুর</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রহমান</a:t>
            </a:r>
            <a:r>
              <a:rPr lang="en-US" b="1" dirty="0">
                <a:latin typeface="NikoshBAN" panose="02000000000000000000" pitchFamily="2" charset="0"/>
                <a:cs typeface="NikoshBAN" panose="02000000000000000000" pitchFamily="2" charset="0"/>
              </a:rPr>
              <a:t> </a:t>
            </a:r>
            <a:endParaRPr lang="en-US" dirty="0">
              <a:latin typeface="NikoshBAN" pitchFamily="2" charset="0"/>
              <a:cs typeface="NikoshBAN" pitchFamily="2" charset="0"/>
            </a:endParaRPr>
          </a:p>
          <a:p>
            <a:pPr algn="ctr" eaLnBrk="0" hangingPunct="0">
              <a:defRPr/>
            </a:pPr>
            <a:r>
              <a:rPr lang="en-US" sz="2400" dirty="0" err="1">
                <a:latin typeface="NikoshBAN" pitchFamily="2" charset="0"/>
                <a:cs typeface="NikoshBAN" pitchFamily="2" charset="0"/>
              </a:rPr>
              <a:t>সহকারী</a:t>
            </a:r>
            <a:r>
              <a:rPr lang="en-US" sz="2400" dirty="0">
                <a:latin typeface="NikoshBAN" pitchFamily="2" charset="0"/>
                <a:cs typeface="NikoshBAN" pitchFamily="2" charset="0"/>
              </a:rPr>
              <a:t> </a:t>
            </a:r>
            <a:r>
              <a:rPr lang="en-US" sz="2400" dirty="0" err="1">
                <a:latin typeface="NikoshBAN" pitchFamily="2" charset="0"/>
                <a:cs typeface="NikoshBAN" pitchFamily="2" charset="0"/>
              </a:rPr>
              <a:t>শিক্ষক</a:t>
            </a:r>
            <a:endParaRPr lang="en-US" sz="2400" dirty="0">
              <a:latin typeface="NikoshBAN" pitchFamily="2" charset="0"/>
              <a:cs typeface="NikoshBAN" pitchFamily="2" charset="0"/>
            </a:endParaRPr>
          </a:p>
          <a:p>
            <a:pPr algn="ctr" eaLnBrk="0" hangingPunct="0">
              <a:defRPr/>
            </a:pPr>
            <a:r>
              <a:rPr lang="en-US" sz="2000" dirty="0" err="1">
                <a:latin typeface="NikoshBAN" pitchFamily="2" charset="0"/>
                <a:cs typeface="NikoshBAN" pitchFamily="2" charset="0"/>
              </a:rPr>
              <a:t>খাদিমপুর</a:t>
            </a:r>
            <a:r>
              <a:rPr lang="en-US" sz="2000" dirty="0">
                <a:latin typeface="NikoshBAN" pitchFamily="2" charset="0"/>
                <a:cs typeface="NikoshBAN" pitchFamily="2" charset="0"/>
              </a:rPr>
              <a:t> </a:t>
            </a:r>
            <a:r>
              <a:rPr lang="en-US" sz="2000" dirty="0" err="1">
                <a:latin typeface="NikoshBAN" pitchFamily="2" charset="0"/>
                <a:cs typeface="NikoshBAN" pitchFamily="2" charset="0"/>
              </a:rPr>
              <a:t>মাধ্যমিক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বালিকা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বিদ্যালয়</a:t>
            </a:r>
            <a:endParaRPr lang="en-US" sz="2000" dirty="0">
              <a:latin typeface="NikoshBAN" pitchFamily="2" charset="0"/>
              <a:cs typeface="NikoshBAN" pitchFamily="2" charset="0"/>
            </a:endParaRPr>
          </a:p>
          <a:p>
            <a:pPr algn="ctr" eaLnBrk="0" hangingPunct="0">
              <a:defRPr/>
            </a:pPr>
            <a:r>
              <a:rPr lang="en-US" sz="2000" dirty="0" err="1">
                <a:latin typeface="NikoshBAN" pitchFamily="2" charset="0"/>
                <a:cs typeface="NikoshBAN" pitchFamily="2" charset="0"/>
              </a:rPr>
              <a:t>মিরপুর</a:t>
            </a:r>
            <a:r>
              <a:rPr lang="en-US" sz="2000" dirty="0">
                <a:latin typeface="NikoshBAN" pitchFamily="2" charset="0"/>
                <a:cs typeface="NikoshBAN" pitchFamily="2" charset="0"/>
              </a:rPr>
              <a:t>, </a:t>
            </a:r>
            <a:r>
              <a:rPr lang="en-US" sz="2000" dirty="0" err="1">
                <a:latin typeface="NikoshBAN" pitchFamily="2" charset="0"/>
                <a:cs typeface="NikoshBAN" pitchFamily="2" charset="0"/>
              </a:rPr>
              <a:t>কুষ্টিয়া</a:t>
            </a:r>
            <a:r>
              <a:rPr lang="en-US" sz="2000" dirty="0">
                <a:latin typeface="NikoshBAN" pitchFamily="2" charset="0"/>
                <a:cs typeface="NikoshBAN" pitchFamily="2" charset="0"/>
              </a:rPr>
              <a:t>।</a:t>
            </a:r>
            <a:endParaRPr lang="en-US" b="1" dirty="0">
              <a:latin typeface="Arial Narrow" pitchFamily="34" charset="0"/>
              <a:cs typeface="Times New Roman" pitchFamily="18" charset="0"/>
            </a:endParaRPr>
          </a:p>
          <a:p>
            <a:pPr algn="ctr" eaLnBrk="0" hangingPunct="0">
              <a:defRPr/>
            </a:pPr>
            <a:r>
              <a:rPr lang="en-US" sz="2000" b="1" dirty="0">
                <a:latin typeface="Arial Narrow" pitchFamily="34" charset="0"/>
                <a:cs typeface="Times New Roman" pitchFamily="18" charset="0"/>
              </a:rPr>
              <a:t>Email: </a:t>
            </a:r>
            <a:r>
              <a:rPr lang="en-US" sz="2000" b="1" dirty="0">
                <a:latin typeface="Arial Narrow" pitchFamily="34" charset="0"/>
                <a:cs typeface="Times New Roman" pitchFamily="18" charset="0"/>
                <a:hlinkClick r:id="rId5"/>
              </a:rPr>
              <a:t>amdadmegh@gmail.com</a:t>
            </a:r>
            <a:endParaRPr lang="en-US" sz="2000" b="1" dirty="0">
              <a:latin typeface="Arial Narrow" pitchFamily="34" charset="0"/>
              <a:cs typeface="Times New Roman" pitchFamily="18" charset="0"/>
            </a:endParaRPr>
          </a:p>
          <a:p>
            <a:pPr algn="ctr" eaLnBrk="0" hangingPunct="0">
              <a:defRPr/>
            </a:pPr>
            <a:r>
              <a:rPr lang="en-US" sz="2000" b="1" dirty="0" err="1">
                <a:latin typeface="Arial Narrow" pitchFamily="34" charset="0"/>
                <a:cs typeface="Times New Roman" pitchFamily="18" charset="0"/>
              </a:rPr>
              <a:t>Mobai</a:t>
            </a:r>
            <a:r>
              <a:rPr lang="en-US" sz="2000" b="1" dirty="0">
                <a:latin typeface="Arial Narrow" pitchFamily="34" charset="0"/>
                <a:cs typeface="Times New Roman" pitchFamily="18" charset="0"/>
              </a:rPr>
              <a:t>: 01723675175</a:t>
            </a:r>
            <a:endParaRPr lang="en-US" sz="2000" dirty="0">
              <a:latin typeface="NikoshBAN" pitchFamily="2" charset="0"/>
              <a:cs typeface="NikoshBAN" pitchFamily="2" charset="0"/>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6600" y="1440269"/>
            <a:ext cx="1524000" cy="1524000"/>
          </a:xfrm>
          <a:prstGeom prst="rect">
            <a:avLst/>
          </a:prstGeom>
        </p:spPr>
      </p:pic>
    </p:spTree>
    <p:extLst>
      <p:ext uri="{BB962C8B-B14F-4D97-AF65-F5344CB8AC3E}">
        <p14:creationId xmlns:p14="http://schemas.microsoft.com/office/powerpoint/2010/main" val="2690566817"/>
      </p:ext>
    </p:ext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648" y="0"/>
            <a:ext cx="11960352"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2057400" y="3886200"/>
            <a:ext cx="3886200" cy="23622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5"/>
          <a:stretch>
            <a:fillRect/>
          </a:stretch>
        </p:blipFill>
        <p:spPr>
          <a:xfrm>
            <a:off x="6248400" y="3886200"/>
            <a:ext cx="3886200" cy="2391572"/>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3" descr="sec.jpeg"/>
          <p:cNvPicPr>
            <a:picLocks noChangeAspect="1"/>
          </p:cNvPicPr>
          <p:nvPr/>
        </p:nvPicPr>
        <p:blipFill>
          <a:blip r:embed="rId6" cstate="print"/>
          <a:stretch>
            <a:fillRect/>
          </a:stretch>
        </p:blipFill>
        <p:spPr>
          <a:xfrm>
            <a:off x="2057400" y="1295400"/>
            <a:ext cx="3886200" cy="2378562"/>
          </a:xfrm>
          <a:prstGeom prst="rect">
            <a:avLst/>
          </a:prstGeom>
          <a:ln w="28575">
            <a:solidFill>
              <a:schemeClr val="tx1"/>
            </a:solidFill>
          </a:ln>
        </p:spPr>
      </p:pic>
      <p:pic>
        <p:nvPicPr>
          <p:cNvPr id="5" name="Picture 4"/>
          <p:cNvPicPr>
            <a:picLocks noChangeAspect="1"/>
          </p:cNvPicPr>
          <p:nvPr/>
        </p:nvPicPr>
        <p:blipFill>
          <a:blip r:embed="rId7" cstate="print"/>
          <a:stretch>
            <a:fillRect/>
          </a:stretch>
        </p:blipFill>
        <p:spPr>
          <a:xfrm>
            <a:off x="6248400" y="1295401"/>
            <a:ext cx="3886200" cy="2379751"/>
          </a:xfrm>
          <a:prstGeom prst="rect">
            <a:avLst/>
          </a:prstGeom>
          <a:ln w="28575">
            <a:solidFill>
              <a:schemeClr val="tx1"/>
            </a:solidFill>
          </a:ln>
        </p:spPr>
      </p:pic>
      <p:sp>
        <p:nvSpPr>
          <p:cNvPr id="3" name="TextBox 2"/>
          <p:cNvSpPr txBox="1"/>
          <p:nvPr/>
        </p:nvSpPr>
        <p:spPr>
          <a:xfrm>
            <a:off x="3733800" y="411718"/>
            <a:ext cx="4800600" cy="578882"/>
          </a:xfrm>
          <a:prstGeom prst="roundRect">
            <a:avLst/>
          </a:prstGeom>
          <a:blipFill>
            <a:blip r:embed="rId8"/>
            <a:tile tx="0" ty="0" sx="100000" sy="100000" flip="none" algn="tl"/>
          </a:blip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a:latin typeface="NikoshBAN" pitchFamily="2" charset="0"/>
                <a:cs typeface="NikoshBAN" pitchFamily="2" charset="0"/>
              </a:rPr>
              <a:t>ছবিগুলো দেখে একটু চিন্তা কর।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37097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450" decel="100000" fill="hold"/>
                                        <p:tgtEl>
                                          <p:spTgt spid="3"/>
                                        </p:tgtEl>
                                        <p:attrNameLst>
                                          <p:attrName>ppt_y</p:attrName>
                                        </p:attrNameLst>
                                      </p:cBhvr>
                                      <p:tavLst>
                                        <p:tav tm="0">
                                          <p:val>
                                            <p:strVal val="#ppt_y+1"/>
                                          </p:val>
                                        </p:tav>
                                        <p:tav tm="100000">
                                          <p:val>
                                            <p:strVal val="#ppt_y-.03"/>
                                          </p:val>
                                        </p:tav>
                                      </p:tavLst>
                                    </p:anim>
                                    <p:anim calcmode="lin" valueType="num">
                                      <p:cBhvr>
                                        <p:cTn id="28"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31648" y="0"/>
            <a:ext cx="11960352"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mages88.jpg"/>
          <p:cNvPicPr>
            <a:picLocks noChangeAspect="1"/>
          </p:cNvPicPr>
          <p:nvPr/>
        </p:nvPicPr>
        <p:blipFill>
          <a:blip r:embed="rId4"/>
          <a:stretch>
            <a:fillRect/>
          </a:stretch>
        </p:blipFill>
        <p:spPr>
          <a:xfrm>
            <a:off x="1828800" y="1600200"/>
            <a:ext cx="4155722" cy="2819400"/>
          </a:xfrm>
          <a:prstGeom prst="roundRect">
            <a:avLst>
              <a:gd name="adj" fmla="val 5732"/>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2" name="Picture 1" descr="b636.jpg"/>
          <p:cNvPicPr>
            <a:picLocks noChangeAspect="1"/>
          </p:cNvPicPr>
          <p:nvPr/>
        </p:nvPicPr>
        <p:blipFill>
          <a:blip r:embed="rId5"/>
          <a:stretch>
            <a:fillRect/>
          </a:stretch>
        </p:blipFill>
        <p:spPr>
          <a:xfrm>
            <a:off x="6172200" y="1600200"/>
            <a:ext cx="4191000" cy="2819400"/>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4" name="TextBox 3"/>
          <p:cNvSpPr txBox="1"/>
          <p:nvPr/>
        </p:nvSpPr>
        <p:spPr>
          <a:xfrm>
            <a:off x="3048000" y="564118"/>
            <a:ext cx="6019800" cy="646986"/>
          </a:xfrm>
          <a:prstGeom prst="roundRect">
            <a:avLst/>
          </a:prstGeom>
          <a:blipFill>
            <a:blip r:embed="rId6"/>
            <a:tile tx="0" ty="0" sx="100000" sy="100000" flip="none" algn="tl"/>
          </a:blip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a:latin typeface="NikoshBAN" pitchFamily="2" charset="0"/>
                <a:cs typeface="NikoshBAN" pitchFamily="2" charset="0"/>
              </a:rPr>
              <a:t> ছবিগুলো দেখে আমরা কী বুঝতে পারছি? </a:t>
            </a:r>
            <a:endParaRPr lang="en-US" sz="3200" dirty="0">
              <a:latin typeface="NikoshBAN" pitchFamily="2" charset="0"/>
              <a:cs typeface="NikoshBAN" pitchFamily="2" charset="0"/>
            </a:endParaRPr>
          </a:p>
        </p:txBody>
      </p:sp>
      <p:sp>
        <p:nvSpPr>
          <p:cNvPr id="5" name="TextBox 4"/>
          <p:cNvSpPr txBox="1"/>
          <p:nvPr/>
        </p:nvSpPr>
        <p:spPr>
          <a:xfrm>
            <a:off x="2895600" y="4953001"/>
            <a:ext cx="6400800" cy="919401"/>
          </a:xfrm>
          <a:prstGeom prst="roundRect">
            <a:avLst/>
          </a:prstGeom>
          <a:blipFill>
            <a:blip r:embed="rId6"/>
            <a:tile tx="0" ty="0" sx="100000" sy="100000" flip="none" algn="tl"/>
          </a:blip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800" dirty="0">
                <a:latin typeface="NikoshBAN" pitchFamily="2" charset="0"/>
                <a:cs typeface="NikoshBAN" pitchFamily="2" charset="0"/>
              </a:rPr>
              <a:t> </a:t>
            </a:r>
            <a:r>
              <a:rPr lang="bn-BD" sz="4800" dirty="0">
                <a:latin typeface="NikoshBAN" pitchFamily="2" charset="0"/>
                <a:cs typeface="NikoshBAN" pitchFamily="2" charset="0"/>
              </a:rPr>
              <a:t>মিশ্র চাষের পুকুর </a:t>
            </a:r>
            <a:r>
              <a:rPr lang="bn-IN" sz="4800" dirty="0">
                <a:latin typeface="NikoshBAN" pitchFamily="2" charset="0"/>
                <a:cs typeface="NikoshBAN" pitchFamily="2" charset="0"/>
              </a:rPr>
              <a:t>প্র</a:t>
            </a:r>
            <a:r>
              <a:rPr lang="bn-BD" sz="4800" dirty="0">
                <a:latin typeface="NikoshBAN" pitchFamily="2" charset="0"/>
                <a:cs typeface="NikoshBAN" pitchFamily="2" charset="0"/>
              </a:rPr>
              <a:t>স্তুতি</a:t>
            </a:r>
            <a:endParaRPr lang="en-US" sz="4800" dirty="0">
              <a:latin typeface="NikoshBAN" pitchFamily="2" charset="0"/>
              <a:cs typeface="NikoshBAN" pitchFamily="2" charset="0"/>
            </a:endParaRPr>
          </a:p>
        </p:txBody>
      </p:sp>
    </p:spTree>
    <p:extLst>
      <p:ext uri="{BB962C8B-B14F-4D97-AF65-F5344CB8AC3E}">
        <p14:creationId xmlns:p14="http://schemas.microsoft.com/office/powerpoint/2010/main" val="367946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900" decel="100000" fill="hold"/>
                                        <p:tgtEl>
                                          <p:spTgt spid="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to="" calcmode="lin" valueType="num">
                                      <p:cBhvr>
                                        <p:cTn id="25"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1648" y="0"/>
            <a:ext cx="11960352"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05000" y="3124200"/>
            <a:ext cx="8382000" cy="1558052"/>
          </a:xfrm>
          <a:prstGeom prst="roundRect">
            <a:avLst>
              <a:gd name="adj" fmla="val 50000"/>
            </a:avLst>
          </a:prstGeom>
          <a:blipFill>
            <a:blip r:embed="rId4"/>
            <a:tile tx="0" ty="0" sx="100000" sy="100000" flip="none" algn="tl"/>
          </a:blip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6600" dirty="0">
                <a:latin typeface="NikoshBAN" pitchFamily="2" charset="0"/>
                <a:cs typeface="NikoshBAN" pitchFamily="2" charset="0"/>
              </a:rPr>
              <a:t>মিশ্র চাষের জন্য পুকুর </a:t>
            </a:r>
            <a:r>
              <a:rPr lang="bn-IN" sz="6600" dirty="0">
                <a:latin typeface="NikoshBAN" pitchFamily="2" charset="0"/>
                <a:cs typeface="NikoshBAN" pitchFamily="2" charset="0"/>
              </a:rPr>
              <a:t>প্র</a:t>
            </a:r>
            <a:r>
              <a:rPr lang="bn-BD" sz="6600" dirty="0">
                <a:latin typeface="NikoshBAN" pitchFamily="2" charset="0"/>
                <a:cs typeface="NikoshBAN" pitchFamily="2" charset="0"/>
              </a:rPr>
              <a:t>স্তুতি</a:t>
            </a:r>
            <a:endParaRPr lang="en-US" sz="6600" dirty="0">
              <a:latin typeface="NikoshBAN" pitchFamily="2" charset="0"/>
              <a:cs typeface="NikoshBAN" pitchFamily="2" charset="0"/>
            </a:endParaRPr>
          </a:p>
        </p:txBody>
      </p:sp>
    </p:spTree>
    <p:extLst>
      <p:ext uri="{BB962C8B-B14F-4D97-AF65-F5344CB8AC3E}">
        <p14:creationId xmlns:p14="http://schemas.microsoft.com/office/powerpoint/2010/main" val="156682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1648" y="0"/>
            <a:ext cx="11960352"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80416" y="1216152"/>
            <a:ext cx="11862816" cy="4660392"/>
          </a:xfrm>
          <a:prstGeom prst="roundRect">
            <a:avLst/>
          </a:prstGeom>
          <a:blipFill>
            <a:blip r:embed="rId4"/>
            <a:tile tx="0" ty="0" sx="100000" sy="100000" flip="none" algn="tl"/>
          </a:blipFill>
          <a:ln w="57150"/>
        </p:spPr>
        <p:style>
          <a:lnRef idx="2">
            <a:schemeClr val="accent3"/>
          </a:lnRef>
          <a:fillRef idx="1">
            <a:schemeClr val="lt1"/>
          </a:fillRef>
          <a:effectRef idx="0">
            <a:schemeClr val="accent3"/>
          </a:effectRef>
          <a:fontRef idx="minor">
            <a:schemeClr val="dk1"/>
          </a:fontRef>
        </p:style>
        <p:txBody>
          <a:bodyPr>
            <a:noAutofit/>
          </a:bodyPr>
          <a:lstStyle/>
          <a:p>
            <a:pPr algn="ctr"/>
            <a:r>
              <a:rPr lang="en-US" sz="4400" dirty="0" smtClean="0">
                <a:solidFill>
                  <a:srgbClr val="002060"/>
                </a:solidFill>
                <a:latin typeface="NikoshBAN" pitchFamily="2" charset="0"/>
                <a:cs typeface="NikoshBAN" pitchFamily="2" charset="0"/>
              </a:rPr>
              <a:t>এই </a:t>
            </a:r>
            <a:r>
              <a:rPr lang="en-US" sz="4400" dirty="0" err="1" smtClean="0">
                <a:solidFill>
                  <a:srgbClr val="002060"/>
                </a:solidFill>
                <a:latin typeface="NikoshBAN" pitchFamily="2" charset="0"/>
                <a:cs typeface="NikoshBAN" pitchFamily="2" charset="0"/>
              </a:rPr>
              <a:t>পাঠ</a:t>
            </a:r>
            <a:r>
              <a:rPr lang="en-US" sz="4400" dirty="0" smtClean="0">
                <a:solidFill>
                  <a:srgbClr val="002060"/>
                </a:solidFill>
                <a:latin typeface="NikoshBAN" pitchFamily="2" charset="0"/>
                <a:cs typeface="NikoshBAN" pitchFamily="2" charset="0"/>
              </a:rPr>
              <a:t> </a:t>
            </a:r>
            <a:r>
              <a:rPr lang="en-US" sz="4400" dirty="0" err="1" smtClean="0">
                <a:solidFill>
                  <a:srgbClr val="002060"/>
                </a:solidFill>
                <a:latin typeface="NikoshBAN" pitchFamily="2" charset="0"/>
                <a:cs typeface="NikoshBAN" pitchFamily="2" charset="0"/>
              </a:rPr>
              <a:t>শেষে</a:t>
            </a:r>
            <a:r>
              <a:rPr lang="en-US" sz="4400" dirty="0" smtClean="0">
                <a:solidFill>
                  <a:srgbClr val="002060"/>
                </a:solidFill>
                <a:latin typeface="NikoshBAN" pitchFamily="2" charset="0"/>
                <a:cs typeface="NikoshBAN" pitchFamily="2" charset="0"/>
              </a:rPr>
              <a:t> </a:t>
            </a:r>
            <a:r>
              <a:rPr lang="en-US" sz="4400" dirty="0" err="1" smtClean="0">
                <a:solidFill>
                  <a:srgbClr val="002060"/>
                </a:solidFill>
                <a:latin typeface="NikoshBAN" pitchFamily="2" charset="0"/>
                <a:cs typeface="NikoshBAN" pitchFamily="2" charset="0"/>
              </a:rPr>
              <a:t>শিক্ষার্থীরা</a:t>
            </a:r>
            <a:r>
              <a:rPr lang="bn-BD" sz="4400" dirty="0" smtClean="0">
                <a:solidFill>
                  <a:srgbClr val="002060"/>
                </a:solidFill>
                <a:latin typeface="NikoshBAN" pitchFamily="2" charset="0"/>
                <a:cs typeface="NikoshBAN" pitchFamily="2" charset="0"/>
              </a:rPr>
              <a:t> -</a:t>
            </a:r>
            <a:endParaRPr lang="en-US" sz="4400" dirty="0" smtClean="0">
              <a:solidFill>
                <a:srgbClr val="002060"/>
              </a:solidFill>
              <a:latin typeface="NikoshBAN" pitchFamily="2" charset="0"/>
              <a:cs typeface="NikoshBAN" pitchFamily="2" charset="0"/>
            </a:endParaRPr>
          </a:p>
          <a:p>
            <a:pPr algn="l"/>
            <a:r>
              <a:rPr lang="en-US" sz="3200" dirty="0">
                <a:solidFill>
                  <a:schemeClr val="tx1"/>
                </a:solidFill>
                <a:latin typeface="NikoshBAN" pitchFamily="2" charset="0"/>
                <a:cs typeface="NikoshBAN" pitchFamily="2" charset="0"/>
              </a:rPr>
              <a:t>১।</a:t>
            </a:r>
            <a:r>
              <a:rPr lang="bn-BD" sz="3200" dirty="0">
                <a:solidFill>
                  <a:schemeClr val="tx1"/>
                </a:solidFill>
                <a:latin typeface="NikoshBAN" pitchFamily="2" charset="0"/>
                <a:cs typeface="NikoshBAN" pitchFamily="2" charset="0"/>
              </a:rPr>
              <a:t> মিশ্র চাষের পুকুর প্রস্তুতি সম্পর্কে বলতে পারবে। </a:t>
            </a:r>
          </a:p>
          <a:p>
            <a:pPr algn="l"/>
            <a:r>
              <a:rPr lang="bn-BD" sz="3200" dirty="0">
                <a:solidFill>
                  <a:schemeClr val="tx1"/>
                </a:solidFill>
                <a:latin typeface="NikoshBAN" pitchFamily="2" charset="0"/>
                <a:cs typeface="NikoshBAN" pitchFamily="2" charset="0"/>
              </a:rPr>
              <a:t>২। পুকুরের পাড়, তলদেশ মেরামত ও আগাছা পরিস্কার সম্পর্কে বর্ননা করতে পারবে। </a:t>
            </a:r>
          </a:p>
          <a:p>
            <a:pPr algn="l"/>
            <a:r>
              <a:rPr lang="bn-BD" sz="3200" dirty="0">
                <a:solidFill>
                  <a:schemeClr val="tx1"/>
                </a:solidFill>
                <a:latin typeface="NikoshBAN" pitchFamily="2" charset="0"/>
                <a:cs typeface="NikoshBAN" pitchFamily="2" charset="0"/>
              </a:rPr>
              <a:t>৩। রাক্ষুসে মাছ অপসারণ, চুন ও সার প্রয়োগ সম্পর্কে ব্যাখ্যা করতে পারবে। </a:t>
            </a:r>
          </a:p>
          <a:p>
            <a:pPr algn="l"/>
            <a:r>
              <a:rPr lang="bn-BD" sz="3200" dirty="0">
                <a:solidFill>
                  <a:schemeClr val="tx1"/>
                </a:solidFill>
                <a:latin typeface="NikoshBAN" pitchFamily="2" charset="0"/>
                <a:cs typeface="NikoshBAN" pitchFamily="2" charset="0"/>
              </a:rPr>
              <a:t>৪। পানিতে মাছের প্রাকৃতিক খাদ্য পরীক্ষা করতে পারবে। </a:t>
            </a:r>
          </a:p>
        </p:txBody>
      </p:sp>
    </p:spTree>
    <p:extLst>
      <p:ext uri="{BB962C8B-B14F-4D97-AF65-F5344CB8AC3E}">
        <p14:creationId xmlns:p14="http://schemas.microsoft.com/office/powerpoint/2010/main" val="19464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31648" y="0"/>
            <a:ext cx="11960352"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mages.jpg"/>
          <p:cNvPicPr>
            <a:picLocks noChangeAspect="1"/>
          </p:cNvPicPr>
          <p:nvPr/>
        </p:nvPicPr>
        <p:blipFill>
          <a:blip r:embed="rId4"/>
          <a:stretch>
            <a:fillRect/>
          </a:stretch>
        </p:blipFill>
        <p:spPr>
          <a:xfrm>
            <a:off x="6172200" y="1600200"/>
            <a:ext cx="4114800" cy="3082128"/>
          </a:xfrm>
          <a:prstGeom prst="roundRect">
            <a:avLst/>
          </a:prstGeom>
          <a:ln w="28575">
            <a:solidFill>
              <a:srgbClr val="7030A0"/>
            </a:solidFill>
          </a:ln>
        </p:spPr>
      </p:pic>
      <p:pic>
        <p:nvPicPr>
          <p:cNvPr id="9" name="Picture 8" descr="rice-plant.jpg"/>
          <p:cNvPicPr>
            <a:picLocks noChangeAspect="1"/>
          </p:cNvPicPr>
          <p:nvPr/>
        </p:nvPicPr>
        <p:blipFill>
          <a:blip r:embed="rId5"/>
          <a:stretch>
            <a:fillRect/>
          </a:stretch>
        </p:blipFill>
        <p:spPr>
          <a:xfrm>
            <a:off x="1905000" y="1600200"/>
            <a:ext cx="4114800" cy="3048000"/>
          </a:xfrm>
          <a:prstGeom prst="roundRect">
            <a:avLst/>
          </a:prstGeom>
          <a:ln w="28575">
            <a:solidFill>
              <a:srgbClr val="7030A0"/>
            </a:solidFill>
          </a:ln>
        </p:spPr>
      </p:pic>
      <p:sp>
        <p:nvSpPr>
          <p:cNvPr id="10" name="TextBox 9"/>
          <p:cNvSpPr txBox="1"/>
          <p:nvPr/>
        </p:nvSpPr>
        <p:spPr>
          <a:xfrm>
            <a:off x="3352800" y="427912"/>
            <a:ext cx="5486400" cy="851297"/>
          </a:xfrm>
          <a:prstGeom prst="roundRect">
            <a:avLst/>
          </a:prstGeom>
          <a:blipFill>
            <a:blip r:embed="rId6"/>
            <a:tile tx="0" ty="0" sx="100000" sy="100000" flip="none" algn="tl"/>
          </a:blip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dirty="0">
                <a:latin typeface="NikoshBAN" pitchFamily="2" charset="0"/>
                <a:cs typeface="NikoshBAN" pitchFamily="2" charset="0"/>
              </a:rPr>
              <a:t>মিশ্র চাষের জন্য পুকুর পস্তুতি</a:t>
            </a:r>
            <a:endParaRPr lang="en-US" sz="4400" dirty="0">
              <a:latin typeface="NikoshBAN" pitchFamily="2" charset="0"/>
              <a:cs typeface="NikoshBAN" pitchFamily="2" charset="0"/>
            </a:endParaRPr>
          </a:p>
        </p:txBody>
      </p:sp>
      <p:sp>
        <p:nvSpPr>
          <p:cNvPr id="11" name="TextBox 10"/>
          <p:cNvSpPr txBox="1"/>
          <p:nvPr/>
        </p:nvSpPr>
        <p:spPr>
          <a:xfrm>
            <a:off x="2133600" y="4953000"/>
            <a:ext cx="8077200" cy="1191816"/>
          </a:xfrm>
          <a:prstGeom prst="roundRect">
            <a:avLst/>
          </a:prstGeom>
          <a:blipFill>
            <a:blip r:embed="rId6"/>
            <a:tile tx="0" ty="0" sx="100000" sy="100000" flip="none" algn="tl"/>
          </a:blip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a:latin typeface="NikoshBAN" pitchFamily="2" charset="0"/>
                <a:cs typeface="NikoshBAN" pitchFamily="2" charset="0"/>
              </a:rPr>
              <a:t>ফসল ফলানোর জন্য যেমন জমি প্রস্তুত করার প্রয়োজন হয়, তেমনি পুকুরে পোনা ছাড়ার আগেও পুকুর প্রস্তুত করে নিতে হয়।</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412637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par>
                                <p:cTn id="8" presetID="21"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4)">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31648" y="0"/>
            <a:ext cx="11960352"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rice-plant.jpg"/>
          <p:cNvPicPr>
            <a:picLocks noChangeAspect="1"/>
          </p:cNvPicPr>
          <p:nvPr/>
        </p:nvPicPr>
        <p:blipFill>
          <a:blip r:embed="rId4"/>
          <a:stretch>
            <a:fillRect/>
          </a:stretch>
        </p:blipFill>
        <p:spPr>
          <a:xfrm>
            <a:off x="6172200" y="1600200"/>
            <a:ext cx="4004138" cy="2971800"/>
          </a:xfrm>
          <a:prstGeom prst="round2DiagRect">
            <a:avLst>
              <a:gd name="adj1" fmla="val 9605"/>
              <a:gd name="adj2" fmla="val 10088"/>
            </a:avLst>
          </a:prstGeom>
          <a:ln w="28575">
            <a:solidFill>
              <a:srgbClr val="7030A0"/>
            </a:solidFill>
          </a:ln>
        </p:spPr>
      </p:pic>
      <p:pic>
        <p:nvPicPr>
          <p:cNvPr id="12" name="Picture 11" descr="images.jpg"/>
          <p:cNvPicPr>
            <a:picLocks noChangeAspect="1"/>
          </p:cNvPicPr>
          <p:nvPr/>
        </p:nvPicPr>
        <p:blipFill>
          <a:blip r:embed="rId5"/>
          <a:stretch>
            <a:fillRect/>
          </a:stretch>
        </p:blipFill>
        <p:spPr>
          <a:xfrm>
            <a:off x="1981200" y="1600200"/>
            <a:ext cx="4038600" cy="2944298"/>
          </a:xfrm>
          <a:prstGeom prst="round2DiagRect">
            <a:avLst>
              <a:gd name="adj1" fmla="val 10048"/>
              <a:gd name="adj2" fmla="val 8655"/>
            </a:avLst>
          </a:prstGeom>
          <a:ln w="28575">
            <a:solidFill>
              <a:srgbClr val="7030A0"/>
            </a:solidFill>
          </a:ln>
        </p:spPr>
      </p:pic>
      <p:sp>
        <p:nvSpPr>
          <p:cNvPr id="10" name="TextBox 9"/>
          <p:cNvSpPr txBox="1"/>
          <p:nvPr/>
        </p:nvSpPr>
        <p:spPr>
          <a:xfrm>
            <a:off x="2819400" y="427912"/>
            <a:ext cx="6477000" cy="851297"/>
          </a:xfrm>
          <a:prstGeom prst="roundRect">
            <a:avLst/>
          </a:prstGeom>
          <a:blipFill>
            <a:blip r:embed="rId6"/>
            <a:tile tx="0" ty="0" sx="100000" sy="100000" flip="none" algn="tl"/>
          </a:blip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dirty="0">
                <a:latin typeface="NikoshBAN" pitchFamily="2" charset="0"/>
                <a:cs typeface="NikoshBAN" pitchFamily="2" charset="0"/>
              </a:rPr>
              <a:t>পুকুরের পাড় ও তলদেশ মেরামত</a:t>
            </a:r>
            <a:endParaRPr lang="en-US" sz="4400" dirty="0">
              <a:latin typeface="NikoshBAN" pitchFamily="2" charset="0"/>
              <a:cs typeface="NikoshBAN" pitchFamily="2" charset="0"/>
            </a:endParaRPr>
          </a:p>
        </p:txBody>
      </p:sp>
      <p:sp>
        <p:nvSpPr>
          <p:cNvPr id="11" name="TextBox 10"/>
          <p:cNvSpPr txBox="1"/>
          <p:nvPr/>
        </p:nvSpPr>
        <p:spPr>
          <a:xfrm>
            <a:off x="2133600" y="4953001"/>
            <a:ext cx="8077200" cy="1328023"/>
          </a:xfrm>
          <a:prstGeom prst="roundRect">
            <a:avLst/>
          </a:prstGeom>
          <a:blipFill>
            <a:blip r:embed="rId6"/>
            <a:tile tx="0" ty="0" sx="100000" sy="100000" flip="none" algn="tl"/>
          </a:blip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a:latin typeface="NikoshBAN" pitchFamily="2" charset="0"/>
                <a:cs typeface="NikoshBAN" pitchFamily="2" charset="0"/>
              </a:rPr>
              <a:t>পুকুরের পাড় মেরামত করে নিতে হবে এবং অতিরিক্ত কাঁদা তুলে ফেলতে হবে।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327232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par>
                                <p:cTn id="8" presetID="21"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4)">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31648" y="0"/>
            <a:ext cx="11960352"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rice-plant.jpg"/>
          <p:cNvPicPr>
            <a:picLocks noChangeAspect="1"/>
          </p:cNvPicPr>
          <p:nvPr/>
        </p:nvPicPr>
        <p:blipFill>
          <a:blip r:embed="rId4"/>
          <a:srcRect l="7606" t="23425" r="11149"/>
          <a:stretch>
            <a:fillRect/>
          </a:stretch>
        </p:blipFill>
        <p:spPr>
          <a:xfrm>
            <a:off x="1981200" y="1600200"/>
            <a:ext cx="3962400" cy="3124200"/>
          </a:xfrm>
          <a:prstGeom prst="roundRect">
            <a:avLst/>
          </a:prstGeom>
          <a:ln w="28575">
            <a:solidFill>
              <a:srgbClr val="7030A0"/>
            </a:solidFill>
          </a:ln>
        </p:spPr>
      </p:pic>
      <p:sp>
        <p:nvSpPr>
          <p:cNvPr id="11" name="TextBox 10"/>
          <p:cNvSpPr txBox="1"/>
          <p:nvPr/>
        </p:nvSpPr>
        <p:spPr>
          <a:xfrm>
            <a:off x="2133600" y="4876801"/>
            <a:ext cx="8077200" cy="1328023"/>
          </a:xfrm>
          <a:prstGeom prst="roundRect">
            <a:avLst/>
          </a:prstGeom>
          <a:blipFill>
            <a:blip r:embed="rId5"/>
            <a:tile tx="0" ty="0" sx="100000" sy="100000" flip="none" algn="tl"/>
          </a:blip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a:latin typeface="NikoshBAN" pitchFamily="2" charset="0"/>
                <a:cs typeface="NikoshBAN" pitchFamily="2" charset="0"/>
              </a:rPr>
              <a:t>পুকুরে সকল ধরনের জলজ আগাছা যেমনঃ ঘাস কচুরিপানা, ক্ষুদিপানা ইত্যাদি পরিষ্কার করতে হবে। </a:t>
            </a:r>
            <a:endParaRPr lang="en-US" sz="3600" dirty="0">
              <a:latin typeface="NikoshBAN" pitchFamily="2" charset="0"/>
              <a:cs typeface="NikoshBAN" pitchFamily="2" charset="0"/>
            </a:endParaRPr>
          </a:p>
        </p:txBody>
      </p:sp>
      <p:pic>
        <p:nvPicPr>
          <p:cNvPr id="9" name="Picture 8" descr="rice-plant.jpg"/>
          <p:cNvPicPr>
            <a:picLocks noChangeAspect="1"/>
          </p:cNvPicPr>
          <p:nvPr/>
        </p:nvPicPr>
        <p:blipFill>
          <a:blip r:embed="rId6"/>
          <a:stretch>
            <a:fillRect/>
          </a:stretch>
        </p:blipFill>
        <p:spPr>
          <a:xfrm>
            <a:off x="6248400" y="1600200"/>
            <a:ext cx="3962400" cy="3124200"/>
          </a:xfrm>
          <a:prstGeom prst="roundRect">
            <a:avLst/>
          </a:prstGeom>
          <a:ln w="28575">
            <a:solidFill>
              <a:srgbClr val="7030A0"/>
            </a:solidFill>
          </a:ln>
        </p:spPr>
      </p:pic>
      <p:sp>
        <p:nvSpPr>
          <p:cNvPr id="10" name="TextBox 9"/>
          <p:cNvSpPr txBox="1"/>
          <p:nvPr/>
        </p:nvSpPr>
        <p:spPr>
          <a:xfrm>
            <a:off x="3733800" y="427912"/>
            <a:ext cx="4648200" cy="851297"/>
          </a:xfrm>
          <a:prstGeom prst="roundRect">
            <a:avLst/>
          </a:prstGeom>
          <a:blipFill>
            <a:blip r:embed="rId5"/>
            <a:tile tx="0" ty="0" sx="100000" sy="100000" flip="none" algn="tl"/>
          </a:blip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dirty="0">
                <a:latin typeface="NikoshBAN" pitchFamily="2" charset="0"/>
                <a:cs typeface="NikoshBAN" pitchFamily="2" charset="0"/>
              </a:rPr>
              <a:t>পুকুরের আগাছা পরিষ্কার</a:t>
            </a:r>
            <a:endParaRPr lang="en-US" sz="4400" dirty="0">
              <a:latin typeface="NikoshBAN" pitchFamily="2" charset="0"/>
              <a:cs typeface="NikoshBAN" pitchFamily="2" charset="0"/>
            </a:endParaRPr>
          </a:p>
        </p:txBody>
      </p:sp>
    </p:spTree>
    <p:extLst>
      <p:ext uri="{BB962C8B-B14F-4D97-AF65-F5344CB8AC3E}">
        <p14:creationId xmlns:p14="http://schemas.microsoft.com/office/powerpoint/2010/main" val="65538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par>
                                <p:cTn id="8" presetID="21"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4)">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32</TotalTime>
  <Words>769</Words>
  <Application>Microsoft Office PowerPoint</Application>
  <PresentationFormat>Widescreen</PresentationFormat>
  <Paragraphs>66</Paragraphs>
  <Slides>16</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Narrow</vt:lpstr>
      <vt:lpstr>Calibri</vt:lpstr>
      <vt:lpstr>Century Gothic</vt:lpstr>
      <vt:lpstr>NikoshBAN</vt:lpstr>
      <vt:lpstr>Times New Roman</vt:lpstr>
      <vt:lpstr>Vrinda</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Amdadur Rahman</dc:creator>
  <cp:lastModifiedBy>Md. Amdadur Rahman</cp:lastModifiedBy>
  <cp:revision>5</cp:revision>
  <dcterms:created xsi:type="dcterms:W3CDTF">2021-04-09T04:17:48Z</dcterms:created>
  <dcterms:modified xsi:type="dcterms:W3CDTF">2021-04-11T15:45:10Z</dcterms:modified>
</cp:coreProperties>
</file>