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Lst>
  <p:notesMasterIdLst>
    <p:notesMasterId r:id="rId16"/>
  </p:notesMasterIdLst>
  <p:sldIdLst>
    <p:sldId id="265" r:id="rId7"/>
    <p:sldId id="257" r:id="rId8"/>
    <p:sldId id="258" r:id="rId9"/>
    <p:sldId id="259" r:id="rId10"/>
    <p:sldId id="260" r:id="rId11"/>
    <p:sldId id="267" r:id="rId12"/>
    <p:sldId id="263" r:id="rId13"/>
    <p:sldId id="264"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sel" initials="R" lastIdx="1" clrIdx="0">
    <p:extLst>
      <p:ext uri="{19B8F6BF-5375-455C-9EA6-DF929625EA0E}">
        <p15:presenceInfo xmlns:p15="http://schemas.microsoft.com/office/powerpoint/2012/main" userId="Ras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0-04T21:54:36.564" idx="1">
    <p:pos x="10" y="10"/>
    <p:text/>
    <p:extLst>
      <p:ext uri="{C676402C-5697-4E1C-873F-D02D1690AC5C}">
        <p15:threadingInfo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9D45F8-20C1-4DB2-A7C0-9EB7B1F1A081}" type="datetimeFigureOut">
              <a:rPr lang="en-US" smtClean="0"/>
              <a:t>12/29/2020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29E1A1-5EDC-4207-A874-2EA8DF98BE5E}" type="slidenum">
              <a:rPr lang="en-US" smtClean="0"/>
              <a:t>‹#›</a:t>
            </a:fld>
            <a:endParaRPr lang="en-US"/>
          </a:p>
        </p:txBody>
      </p:sp>
    </p:spTree>
    <p:extLst>
      <p:ext uri="{BB962C8B-B14F-4D97-AF65-F5344CB8AC3E}">
        <p14:creationId xmlns:p14="http://schemas.microsoft.com/office/powerpoint/2010/main" val="2926438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E20C0C-9B4C-4413-B1E8-57BF78E3B76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585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E20C0C-9B4C-4413-B1E8-57BF78E3B76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1189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E20C0C-9B4C-4413-B1E8-57BF78E3B76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2827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8371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3557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6214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7245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9585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41031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59101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18329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02912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79137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653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37385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3074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43429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04152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81700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56886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01718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32795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46533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93727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4378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81466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8561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07401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98438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13476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49359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924750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00781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83489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10834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049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88874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963521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58570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02746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542957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054696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1012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638975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784531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6745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9024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341523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266141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17262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416681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00014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000339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528460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6644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206089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104701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2253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784174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285806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213736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425802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71694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598220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317000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7118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723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8779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2652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63455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22272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14923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190641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218135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2BEC74B-BF05-43CF-AE81-087C4614ED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12/29/2020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4B8F0A5-169A-4450-9CD8-DF61B701281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79876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t;strong&gt;Flower&lt;/strong&gt; Peacocks Landscap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Oval 3"/>
          <p:cNvSpPr/>
          <p:nvPr/>
        </p:nvSpPr>
        <p:spPr>
          <a:xfrm>
            <a:off x="7938654" y="152401"/>
            <a:ext cx="2701637" cy="1233054"/>
          </a:xfrm>
          <a:prstGeom prst="ellipse">
            <a:avLst/>
          </a:prstGeom>
          <a:solidFill>
            <a:schemeClr val="accent1">
              <a:lumMod val="5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err="1" smtClean="0">
                <a:latin typeface="NikoshBAN" panose="02000000000000000000" pitchFamily="2" charset="0"/>
                <a:cs typeface="NikoshBAN" panose="02000000000000000000" pitchFamily="2" charset="0"/>
              </a:rPr>
              <a:t>স্বাগতম</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53515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6748"/>
            <a:ext cx="10515600" cy="1325563"/>
          </a:xfrm>
          <a:solidFill>
            <a:srgbClr val="FFFF00"/>
          </a:solidFill>
          <a:ln w="57150">
            <a:solidFill>
              <a:srgbClr val="FF0000"/>
            </a:solidFill>
          </a:ln>
          <a:effectLst>
            <a:glow rad="228600">
              <a:schemeClr val="accent2">
                <a:satMod val="175000"/>
                <a:alpha val="40000"/>
              </a:schemeClr>
            </a:glow>
          </a:effectLst>
        </p:spPr>
        <p:txBody>
          <a:bodyPr>
            <a:noAutofit/>
          </a:bodyPr>
          <a:lstStyle/>
          <a:p>
            <a:pPr algn="ctr"/>
            <a:r>
              <a:rPr lang="bn-IN" sz="9600" dirty="0" smtClean="0">
                <a:solidFill>
                  <a:srgbClr val="FF0000"/>
                </a:solidFill>
                <a:latin typeface="NikoshBAN" panose="02000000000000000000" pitchFamily="2" charset="0"/>
                <a:cs typeface="NikoshBAN" panose="02000000000000000000" pitchFamily="2" charset="0"/>
              </a:rPr>
              <a:t>শিক্ষক পরিচিতি</a:t>
            </a:r>
            <a:endParaRPr lang="en-US" sz="9600" dirty="0">
              <a:solidFill>
                <a:srgbClr val="FF0000"/>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solidFill>
            <a:srgbClr val="00B0F0"/>
          </a:solidFill>
          <a:ln w="57150">
            <a:solidFill>
              <a:srgbClr val="FF0000"/>
            </a:solidFill>
          </a:ln>
          <a:effectLst>
            <a:glow rad="228600">
              <a:schemeClr val="accent5">
                <a:satMod val="175000"/>
                <a:alpha val="40000"/>
              </a:schemeClr>
            </a:glow>
          </a:effectLst>
        </p:spPr>
        <p:txBody>
          <a:bodyPr>
            <a:noAutofit/>
          </a:bodyPr>
          <a:lstStyle/>
          <a:p>
            <a:r>
              <a:rPr lang="en-US" sz="6600" dirty="0" err="1" smtClean="0">
                <a:latin typeface="NikoshBAN" panose="02000000000000000000" pitchFamily="2" charset="0"/>
                <a:cs typeface="NikoshBAN" panose="02000000000000000000" pitchFamily="2" charset="0"/>
              </a:rPr>
              <a:t>শিবু</a:t>
            </a:r>
            <a:r>
              <a:rPr lang="en-US" sz="6600" dirty="0" smtClean="0">
                <a:latin typeface="NikoshBAN" panose="02000000000000000000" pitchFamily="2" charset="0"/>
                <a:cs typeface="NikoshBAN" panose="02000000000000000000" pitchFamily="2" charset="0"/>
              </a:rPr>
              <a:t> </a:t>
            </a:r>
            <a:r>
              <a:rPr lang="en-US" sz="6600" dirty="0" err="1" smtClean="0">
                <a:latin typeface="NikoshBAN" panose="02000000000000000000" pitchFamily="2" charset="0"/>
                <a:cs typeface="NikoshBAN" panose="02000000000000000000" pitchFamily="2" charset="0"/>
              </a:rPr>
              <a:t>কুমার</a:t>
            </a:r>
            <a:r>
              <a:rPr lang="en-US" sz="6600" dirty="0" smtClean="0">
                <a:latin typeface="NikoshBAN" panose="02000000000000000000" pitchFamily="2" charset="0"/>
                <a:cs typeface="NikoshBAN" panose="02000000000000000000" pitchFamily="2" charset="0"/>
              </a:rPr>
              <a:t> </a:t>
            </a:r>
            <a:r>
              <a:rPr lang="en-US" sz="6600" dirty="0" err="1" smtClean="0">
                <a:latin typeface="NikoshBAN" panose="02000000000000000000" pitchFamily="2" charset="0"/>
                <a:cs typeface="NikoshBAN" panose="02000000000000000000" pitchFamily="2" charset="0"/>
              </a:rPr>
              <a:t>রায়</a:t>
            </a:r>
            <a:endParaRPr lang="bn-IN" sz="6600" dirty="0" smtClean="0">
              <a:latin typeface="NikoshBAN" panose="02000000000000000000" pitchFamily="2" charset="0"/>
              <a:cs typeface="NikoshBAN" panose="02000000000000000000" pitchFamily="2" charset="0"/>
            </a:endParaRPr>
          </a:p>
          <a:p>
            <a:r>
              <a:rPr lang="en-US" sz="6600" dirty="0" err="1" smtClean="0">
                <a:latin typeface="NikoshBAN" panose="02000000000000000000" pitchFamily="2" charset="0"/>
                <a:cs typeface="NikoshBAN" panose="02000000000000000000" pitchFamily="2" charset="0"/>
              </a:rPr>
              <a:t>প্রভাষক</a:t>
            </a:r>
            <a:r>
              <a:rPr lang="en-US" sz="6600" dirty="0" smtClean="0">
                <a:latin typeface="NikoshBAN" panose="02000000000000000000" pitchFamily="2" charset="0"/>
                <a:cs typeface="NikoshBAN" panose="02000000000000000000" pitchFamily="2" charset="0"/>
              </a:rPr>
              <a:t>, </a:t>
            </a:r>
            <a:r>
              <a:rPr lang="bn-IN" sz="6600" dirty="0" smtClean="0">
                <a:latin typeface="NikoshBAN" panose="02000000000000000000" pitchFamily="2" charset="0"/>
                <a:cs typeface="NikoshBAN" panose="02000000000000000000" pitchFamily="2" charset="0"/>
              </a:rPr>
              <a:t>হিসাববিজ্ঞান</a:t>
            </a:r>
          </a:p>
          <a:p>
            <a:r>
              <a:rPr lang="en-US" sz="6600" dirty="0" err="1" smtClean="0">
                <a:latin typeface="NikoshBAN" panose="02000000000000000000" pitchFamily="2" charset="0"/>
                <a:cs typeface="NikoshBAN" panose="02000000000000000000" pitchFamily="2" charset="0"/>
              </a:rPr>
              <a:t>বিবিয়ানা</a:t>
            </a:r>
            <a:r>
              <a:rPr lang="en-US" sz="6600" dirty="0" smtClean="0">
                <a:latin typeface="NikoshBAN" panose="02000000000000000000" pitchFamily="2" charset="0"/>
                <a:cs typeface="NikoshBAN" panose="02000000000000000000" pitchFamily="2" charset="0"/>
              </a:rPr>
              <a:t> </a:t>
            </a:r>
            <a:r>
              <a:rPr lang="en-US" sz="6600" dirty="0" err="1" smtClean="0">
                <a:latin typeface="NikoshBAN" panose="02000000000000000000" pitchFamily="2" charset="0"/>
                <a:cs typeface="NikoshBAN" panose="02000000000000000000" pitchFamily="2" charset="0"/>
              </a:rPr>
              <a:t>মডেল</a:t>
            </a:r>
            <a:r>
              <a:rPr lang="bn-IN" sz="6600" dirty="0" smtClean="0">
                <a:latin typeface="NikoshBAN" panose="02000000000000000000" pitchFamily="2" charset="0"/>
                <a:cs typeface="NikoshBAN" panose="02000000000000000000" pitchFamily="2" charset="0"/>
              </a:rPr>
              <a:t> কলেজ</a:t>
            </a:r>
          </a:p>
          <a:p>
            <a:r>
              <a:rPr lang="en-US" sz="6600" dirty="0" err="1" smtClean="0">
                <a:latin typeface="NikoshBAN" panose="02000000000000000000" pitchFamily="2" charset="0"/>
                <a:cs typeface="NikoshBAN" panose="02000000000000000000" pitchFamily="2" charset="0"/>
              </a:rPr>
              <a:t>বোয়ালিয়া</a:t>
            </a:r>
            <a:r>
              <a:rPr lang="en-US" sz="6600" dirty="0" smtClean="0">
                <a:latin typeface="NikoshBAN" panose="02000000000000000000" pitchFamily="2" charset="0"/>
                <a:cs typeface="NikoshBAN" panose="02000000000000000000" pitchFamily="2" charset="0"/>
              </a:rPr>
              <a:t> </a:t>
            </a:r>
            <a:r>
              <a:rPr lang="en-US" sz="6600" dirty="0" err="1" smtClean="0">
                <a:latin typeface="NikoshBAN" panose="02000000000000000000" pitchFamily="2" charset="0"/>
                <a:cs typeface="NikoshBAN" panose="02000000000000000000" pitchFamily="2" charset="0"/>
              </a:rPr>
              <a:t>বাজার</a:t>
            </a:r>
            <a:r>
              <a:rPr lang="en-US" sz="6600" dirty="0" smtClean="0">
                <a:latin typeface="NikoshBAN" panose="02000000000000000000" pitchFamily="2" charset="0"/>
                <a:cs typeface="NikoshBAN" panose="02000000000000000000" pitchFamily="2" charset="0"/>
              </a:rPr>
              <a:t>; </a:t>
            </a:r>
            <a:r>
              <a:rPr lang="en-US" sz="6600" dirty="0" err="1" smtClean="0">
                <a:latin typeface="NikoshBAN" panose="02000000000000000000" pitchFamily="2" charset="0"/>
                <a:cs typeface="NikoshBAN" panose="02000000000000000000" pitchFamily="2" charset="0"/>
              </a:rPr>
              <a:t>দিরাই,সুনামগঞ্জ</a:t>
            </a:r>
            <a:r>
              <a:rPr lang="bn-IN" sz="6600" dirty="0" smtClean="0">
                <a:latin typeface="NikoshBAN" panose="02000000000000000000" pitchFamily="2" charset="0"/>
                <a:cs typeface="NikoshBAN" panose="02000000000000000000" pitchFamily="2" charset="0"/>
              </a:rPr>
              <a:t>।</a:t>
            </a:r>
            <a:endParaRPr lang="en-US" sz="6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16488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wipe(down)">
                                      <p:cBhvr>
                                        <p:cTn id="15" dur="580">
                                          <p:stCondLst>
                                            <p:cond delay="0"/>
                                          </p:stCondLst>
                                        </p:cTn>
                                        <p:tgtEl>
                                          <p:spTgt spid="3">
                                            <p:bg/>
                                          </p:spTgt>
                                        </p:tgtEl>
                                      </p:cBhvr>
                                    </p:animEffect>
                                    <p:anim calcmode="lin" valueType="num">
                                      <p:cBhvr>
                                        <p:cTn id="16"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bg/>
                                          </p:spTgt>
                                        </p:tgtEl>
                                      </p:cBhvr>
                                      <p:to x="100000" y="60000"/>
                                    </p:animScale>
                                    <p:animScale>
                                      <p:cBhvr>
                                        <p:cTn id="22" dur="166" decel="50000">
                                          <p:stCondLst>
                                            <p:cond delay="676"/>
                                          </p:stCondLst>
                                        </p:cTn>
                                        <p:tgtEl>
                                          <p:spTgt spid="3">
                                            <p:bg/>
                                          </p:spTgt>
                                        </p:tgtEl>
                                      </p:cBhvr>
                                      <p:to x="100000" y="100000"/>
                                    </p:animScale>
                                    <p:animScale>
                                      <p:cBhvr>
                                        <p:cTn id="23" dur="26">
                                          <p:stCondLst>
                                            <p:cond delay="1312"/>
                                          </p:stCondLst>
                                        </p:cTn>
                                        <p:tgtEl>
                                          <p:spTgt spid="3">
                                            <p:bg/>
                                          </p:spTgt>
                                        </p:tgtEl>
                                      </p:cBhvr>
                                      <p:to x="100000" y="80000"/>
                                    </p:animScale>
                                    <p:animScale>
                                      <p:cBhvr>
                                        <p:cTn id="24" dur="166" decel="50000">
                                          <p:stCondLst>
                                            <p:cond delay="1338"/>
                                          </p:stCondLst>
                                        </p:cTn>
                                        <p:tgtEl>
                                          <p:spTgt spid="3">
                                            <p:bg/>
                                          </p:spTgt>
                                        </p:tgtEl>
                                      </p:cBhvr>
                                      <p:to x="100000" y="100000"/>
                                    </p:animScale>
                                    <p:animScale>
                                      <p:cBhvr>
                                        <p:cTn id="25" dur="26">
                                          <p:stCondLst>
                                            <p:cond delay="1642"/>
                                          </p:stCondLst>
                                        </p:cTn>
                                        <p:tgtEl>
                                          <p:spTgt spid="3">
                                            <p:bg/>
                                          </p:spTgt>
                                        </p:tgtEl>
                                      </p:cBhvr>
                                      <p:to x="100000" y="90000"/>
                                    </p:animScale>
                                    <p:animScale>
                                      <p:cBhvr>
                                        <p:cTn id="26" dur="166" decel="50000">
                                          <p:stCondLst>
                                            <p:cond delay="1668"/>
                                          </p:stCondLst>
                                        </p:cTn>
                                        <p:tgtEl>
                                          <p:spTgt spid="3">
                                            <p:bg/>
                                          </p:spTgt>
                                        </p:tgtEl>
                                      </p:cBhvr>
                                      <p:to x="100000" y="100000"/>
                                    </p:animScale>
                                    <p:animScale>
                                      <p:cBhvr>
                                        <p:cTn id="27" dur="26">
                                          <p:stCondLst>
                                            <p:cond delay="1808"/>
                                          </p:stCondLst>
                                        </p:cTn>
                                        <p:tgtEl>
                                          <p:spTgt spid="3">
                                            <p:bg/>
                                          </p:spTgt>
                                        </p:tgtEl>
                                      </p:cBhvr>
                                      <p:to x="100000" y="95000"/>
                                    </p:animScale>
                                    <p:animScale>
                                      <p:cBhvr>
                                        <p:cTn id="28" dur="166" decel="50000">
                                          <p:stCondLst>
                                            <p:cond delay="1834"/>
                                          </p:stCondLst>
                                        </p:cTn>
                                        <p:tgtEl>
                                          <p:spTgt spid="3">
                                            <p:bg/>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Effect transition="in" filter="wipe(down)">
                                      <p:cBhvr>
                                        <p:cTn id="33" dur="580">
                                          <p:stCondLst>
                                            <p:cond delay="0"/>
                                          </p:stCondLst>
                                        </p:cTn>
                                        <p:tgtEl>
                                          <p:spTgt spid="3">
                                            <p:txEl>
                                              <p:pRg st="0" end="0"/>
                                            </p:txEl>
                                          </p:spTgt>
                                        </p:tgtEl>
                                      </p:cBhvr>
                                    </p:animEffect>
                                    <p:anim calcmode="lin" valueType="num">
                                      <p:cBhvr>
                                        <p:cTn id="3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0" end="0"/>
                                            </p:txEl>
                                          </p:spTgt>
                                        </p:tgtEl>
                                      </p:cBhvr>
                                      <p:to x="100000" y="60000"/>
                                    </p:animScale>
                                    <p:animScale>
                                      <p:cBhvr>
                                        <p:cTn id="40" dur="166" decel="50000">
                                          <p:stCondLst>
                                            <p:cond delay="676"/>
                                          </p:stCondLst>
                                        </p:cTn>
                                        <p:tgtEl>
                                          <p:spTgt spid="3">
                                            <p:txEl>
                                              <p:pRg st="0" end="0"/>
                                            </p:txEl>
                                          </p:spTgt>
                                        </p:tgtEl>
                                      </p:cBhvr>
                                      <p:to x="100000" y="100000"/>
                                    </p:animScale>
                                    <p:animScale>
                                      <p:cBhvr>
                                        <p:cTn id="41" dur="26">
                                          <p:stCondLst>
                                            <p:cond delay="1312"/>
                                          </p:stCondLst>
                                        </p:cTn>
                                        <p:tgtEl>
                                          <p:spTgt spid="3">
                                            <p:txEl>
                                              <p:pRg st="0" end="0"/>
                                            </p:txEl>
                                          </p:spTgt>
                                        </p:tgtEl>
                                      </p:cBhvr>
                                      <p:to x="100000" y="80000"/>
                                    </p:animScale>
                                    <p:animScale>
                                      <p:cBhvr>
                                        <p:cTn id="42" dur="166" decel="50000">
                                          <p:stCondLst>
                                            <p:cond delay="1338"/>
                                          </p:stCondLst>
                                        </p:cTn>
                                        <p:tgtEl>
                                          <p:spTgt spid="3">
                                            <p:txEl>
                                              <p:pRg st="0" end="0"/>
                                            </p:txEl>
                                          </p:spTgt>
                                        </p:tgtEl>
                                      </p:cBhvr>
                                      <p:to x="100000" y="100000"/>
                                    </p:animScale>
                                    <p:animScale>
                                      <p:cBhvr>
                                        <p:cTn id="43" dur="26">
                                          <p:stCondLst>
                                            <p:cond delay="1642"/>
                                          </p:stCondLst>
                                        </p:cTn>
                                        <p:tgtEl>
                                          <p:spTgt spid="3">
                                            <p:txEl>
                                              <p:pRg st="0" end="0"/>
                                            </p:txEl>
                                          </p:spTgt>
                                        </p:tgtEl>
                                      </p:cBhvr>
                                      <p:to x="100000" y="90000"/>
                                    </p:animScale>
                                    <p:animScale>
                                      <p:cBhvr>
                                        <p:cTn id="44" dur="166" decel="50000">
                                          <p:stCondLst>
                                            <p:cond delay="1668"/>
                                          </p:stCondLst>
                                        </p:cTn>
                                        <p:tgtEl>
                                          <p:spTgt spid="3">
                                            <p:txEl>
                                              <p:pRg st="0" end="0"/>
                                            </p:txEl>
                                          </p:spTgt>
                                        </p:tgtEl>
                                      </p:cBhvr>
                                      <p:to x="100000" y="100000"/>
                                    </p:animScale>
                                    <p:animScale>
                                      <p:cBhvr>
                                        <p:cTn id="45" dur="26">
                                          <p:stCondLst>
                                            <p:cond delay="1808"/>
                                          </p:stCondLst>
                                        </p:cTn>
                                        <p:tgtEl>
                                          <p:spTgt spid="3">
                                            <p:txEl>
                                              <p:pRg st="0" end="0"/>
                                            </p:txEl>
                                          </p:spTgt>
                                        </p:tgtEl>
                                      </p:cBhvr>
                                      <p:to x="100000" y="95000"/>
                                    </p:animScale>
                                    <p:animScale>
                                      <p:cBhvr>
                                        <p:cTn id="46" dur="166" decel="50000">
                                          <p:stCondLst>
                                            <p:cond delay="1834"/>
                                          </p:stCondLst>
                                        </p:cTn>
                                        <p:tgtEl>
                                          <p:spTgt spid="3">
                                            <p:txEl>
                                              <p:pRg st="0" end="0"/>
                                            </p:tx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3">
                                            <p:txEl>
                                              <p:pRg st="1" end="1"/>
                                            </p:txEl>
                                          </p:spTgt>
                                        </p:tgtEl>
                                        <p:attrNameLst>
                                          <p:attrName>style.visibility</p:attrName>
                                        </p:attrNameLst>
                                      </p:cBhvr>
                                      <p:to>
                                        <p:strVal val="visible"/>
                                      </p:to>
                                    </p:set>
                                    <p:animEffect transition="in" filter="wipe(down)">
                                      <p:cBhvr>
                                        <p:cTn id="51" dur="580">
                                          <p:stCondLst>
                                            <p:cond delay="0"/>
                                          </p:stCondLst>
                                        </p:cTn>
                                        <p:tgtEl>
                                          <p:spTgt spid="3">
                                            <p:txEl>
                                              <p:pRg st="1" end="1"/>
                                            </p:txEl>
                                          </p:spTgt>
                                        </p:tgtEl>
                                      </p:cBhvr>
                                    </p:animEffect>
                                    <p:anim calcmode="lin" valueType="num">
                                      <p:cBhvr>
                                        <p:cTn id="5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3">
                                            <p:txEl>
                                              <p:pRg st="1" end="1"/>
                                            </p:txEl>
                                          </p:spTgt>
                                        </p:tgtEl>
                                      </p:cBhvr>
                                      <p:to x="100000" y="60000"/>
                                    </p:animScale>
                                    <p:animScale>
                                      <p:cBhvr>
                                        <p:cTn id="58" dur="166" decel="50000">
                                          <p:stCondLst>
                                            <p:cond delay="676"/>
                                          </p:stCondLst>
                                        </p:cTn>
                                        <p:tgtEl>
                                          <p:spTgt spid="3">
                                            <p:txEl>
                                              <p:pRg st="1" end="1"/>
                                            </p:txEl>
                                          </p:spTgt>
                                        </p:tgtEl>
                                      </p:cBhvr>
                                      <p:to x="100000" y="100000"/>
                                    </p:animScale>
                                    <p:animScale>
                                      <p:cBhvr>
                                        <p:cTn id="59" dur="26">
                                          <p:stCondLst>
                                            <p:cond delay="1312"/>
                                          </p:stCondLst>
                                        </p:cTn>
                                        <p:tgtEl>
                                          <p:spTgt spid="3">
                                            <p:txEl>
                                              <p:pRg st="1" end="1"/>
                                            </p:txEl>
                                          </p:spTgt>
                                        </p:tgtEl>
                                      </p:cBhvr>
                                      <p:to x="100000" y="80000"/>
                                    </p:animScale>
                                    <p:animScale>
                                      <p:cBhvr>
                                        <p:cTn id="60" dur="166" decel="50000">
                                          <p:stCondLst>
                                            <p:cond delay="1338"/>
                                          </p:stCondLst>
                                        </p:cTn>
                                        <p:tgtEl>
                                          <p:spTgt spid="3">
                                            <p:txEl>
                                              <p:pRg st="1" end="1"/>
                                            </p:txEl>
                                          </p:spTgt>
                                        </p:tgtEl>
                                      </p:cBhvr>
                                      <p:to x="100000" y="100000"/>
                                    </p:animScale>
                                    <p:animScale>
                                      <p:cBhvr>
                                        <p:cTn id="61" dur="26">
                                          <p:stCondLst>
                                            <p:cond delay="1642"/>
                                          </p:stCondLst>
                                        </p:cTn>
                                        <p:tgtEl>
                                          <p:spTgt spid="3">
                                            <p:txEl>
                                              <p:pRg st="1" end="1"/>
                                            </p:txEl>
                                          </p:spTgt>
                                        </p:tgtEl>
                                      </p:cBhvr>
                                      <p:to x="100000" y="90000"/>
                                    </p:animScale>
                                    <p:animScale>
                                      <p:cBhvr>
                                        <p:cTn id="62" dur="166" decel="50000">
                                          <p:stCondLst>
                                            <p:cond delay="1668"/>
                                          </p:stCondLst>
                                        </p:cTn>
                                        <p:tgtEl>
                                          <p:spTgt spid="3">
                                            <p:txEl>
                                              <p:pRg st="1" end="1"/>
                                            </p:txEl>
                                          </p:spTgt>
                                        </p:tgtEl>
                                      </p:cBhvr>
                                      <p:to x="100000" y="100000"/>
                                    </p:animScale>
                                    <p:animScale>
                                      <p:cBhvr>
                                        <p:cTn id="63" dur="26">
                                          <p:stCondLst>
                                            <p:cond delay="1808"/>
                                          </p:stCondLst>
                                        </p:cTn>
                                        <p:tgtEl>
                                          <p:spTgt spid="3">
                                            <p:txEl>
                                              <p:pRg st="1" end="1"/>
                                            </p:txEl>
                                          </p:spTgt>
                                        </p:tgtEl>
                                      </p:cBhvr>
                                      <p:to x="100000" y="95000"/>
                                    </p:animScale>
                                    <p:animScale>
                                      <p:cBhvr>
                                        <p:cTn id="64" dur="166" decel="50000">
                                          <p:stCondLst>
                                            <p:cond delay="1834"/>
                                          </p:stCondLst>
                                        </p:cTn>
                                        <p:tgtEl>
                                          <p:spTgt spid="3">
                                            <p:txEl>
                                              <p:pRg st="1" end="1"/>
                                            </p:txEl>
                                          </p:spTgt>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3">
                                            <p:txEl>
                                              <p:pRg st="2" end="2"/>
                                            </p:txEl>
                                          </p:spTgt>
                                        </p:tgtEl>
                                        <p:attrNameLst>
                                          <p:attrName>style.visibility</p:attrName>
                                        </p:attrNameLst>
                                      </p:cBhvr>
                                      <p:to>
                                        <p:strVal val="visible"/>
                                      </p:to>
                                    </p:set>
                                    <p:animEffect transition="in" filter="wipe(down)">
                                      <p:cBhvr>
                                        <p:cTn id="69" dur="580">
                                          <p:stCondLst>
                                            <p:cond delay="0"/>
                                          </p:stCondLst>
                                        </p:cTn>
                                        <p:tgtEl>
                                          <p:spTgt spid="3">
                                            <p:txEl>
                                              <p:pRg st="2" end="2"/>
                                            </p:txEl>
                                          </p:spTgt>
                                        </p:tgtEl>
                                      </p:cBhvr>
                                    </p:animEffect>
                                    <p:anim calcmode="lin" valueType="num">
                                      <p:cBhvr>
                                        <p:cTn id="7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75" dur="26">
                                          <p:stCondLst>
                                            <p:cond delay="650"/>
                                          </p:stCondLst>
                                        </p:cTn>
                                        <p:tgtEl>
                                          <p:spTgt spid="3">
                                            <p:txEl>
                                              <p:pRg st="2" end="2"/>
                                            </p:txEl>
                                          </p:spTgt>
                                        </p:tgtEl>
                                      </p:cBhvr>
                                      <p:to x="100000" y="60000"/>
                                    </p:animScale>
                                    <p:animScale>
                                      <p:cBhvr>
                                        <p:cTn id="76" dur="166" decel="50000">
                                          <p:stCondLst>
                                            <p:cond delay="676"/>
                                          </p:stCondLst>
                                        </p:cTn>
                                        <p:tgtEl>
                                          <p:spTgt spid="3">
                                            <p:txEl>
                                              <p:pRg st="2" end="2"/>
                                            </p:txEl>
                                          </p:spTgt>
                                        </p:tgtEl>
                                      </p:cBhvr>
                                      <p:to x="100000" y="100000"/>
                                    </p:animScale>
                                    <p:animScale>
                                      <p:cBhvr>
                                        <p:cTn id="77" dur="26">
                                          <p:stCondLst>
                                            <p:cond delay="1312"/>
                                          </p:stCondLst>
                                        </p:cTn>
                                        <p:tgtEl>
                                          <p:spTgt spid="3">
                                            <p:txEl>
                                              <p:pRg st="2" end="2"/>
                                            </p:txEl>
                                          </p:spTgt>
                                        </p:tgtEl>
                                      </p:cBhvr>
                                      <p:to x="100000" y="80000"/>
                                    </p:animScale>
                                    <p:animScale>
                                      <p:cBhvr>
                                        <p:cTn id="78" dur="166" decel="50000">
                                          <p:stCondLst>
                                            <p:cond delay="1338"/>
                                          </p:stCondLst>
                                        </p:cTn>
                                        <p:tgtEl>
                                          <p:spTgt spid="3">
                                            <p:txEl>
                                              <p:pRg st="2" end="2"/>
                                            </p:txEl>
                                          </p:spTgt>
                                        </p:tgtEl>
                                      </p:cBhvr>
                                      <p:to x="100000" y="100000"/>
                                    </p:animScale>
                                    <p:animScale>
                                      <p:cBhvr>
                                        <p:cTn id="79" dur="26">
                                          <p:stCondLst>
                                            <p:cond delay="1642"/>
                                          </p:stCondLst>
                                        </p:cTn>
                                        <p:tgtEl>
                                          <p:spTgt spid="3">
                                            <p:txEl>
                                              <p:pRg st="2" end="2"/>
                                            </p:txEl>
                                          </p:spTgt>
                                        </p:tgtEl>
                                      </p:cBhvr>
                                      <p:to x="100000" y="90000"/>
                                    </p:animScale>
                                    <p:animScale>
                                      <p:cBhvr>
                                        <p:cTn id="80" dur="166" decel="50000">
                                          <p:stCondLst>
                                            <p:cond delay="1668"/>
                                          </p:stCondLst>
                                        </p:cTn>
                                        <p:tgtEl>
                                          <p:spTgt spid="3">
                                            <p:txEl>
                                              <p:pRg st="2" end="2"/>
                                            </p:txEl>
                                          </p:spTgt>
                                        </p:tgtEl>
                                      </p:cBhvr>
                                      <p:to x="100000" y="100000"/>
                                    </p:animScale>
                                    <p:animScale>
                                      <p:cBhvr>
                                        <p:cTn id="81" dur="26">
                                          <p:stCondLst>
                                            <p:cond delay="1808"/>
                                          </p:stCondLst>
                                        </p:cTn>
                                        <p:tgtEl>
                                          <p:spTgt spid="3">
                                            <p:txEl>
                                              <p:pRg st="2" end="2"/>
                                            </p:txEl>
                                          </p:spTgt>
                                        </p:tgtEl>
                                      </p:cBhvr>
                                      <p:to x="100000" y="95000"/>
                                    </p:animScale>
                                    <p:animScale>
                                      <p:cBhvr>
                                        <p:cTn id="82" dur="166" decel="50000">
                                          <p:stCondLst>
                                            <p:cond delay="1834"/>
                                          </p:stCondLst>
                                        </p:cTn>
                                        <p:tgtEl>
                                          <p:spTgt spid="3">
                                            <p:txEl>
                                              <p:pRg st="2" end="2"/>
                                            </p:txEl>
                                          </p:spTgt>
                                        </p:tgtEl>
                                      </p:cBhvr>
                                      <p:to x="100000" y="100000"/>
                                    </p:animScale>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grpId="0" nodeType="clickEffect">
                                  <p:stCondLst>
                                    <p:cond delay="0"/>
                                  </p:stCondLst>
                                  <p:childTnLst>
                                    <p:set>
                                      <p:cBhvr>
                                        <p:cTn id="86" dur="1" fill="hold">
                                          <p:stCondLst>
                                            <p:cond delay="0"/>
                                          </p:stCondLst>
                                        </p:cTn>
                                        <p:tgtEl>
                                          <p:spTgt spid="3">
                                            <p:txEl>
                                              <p:pRg st="3" end="3"/>
                                            </p:txEl>
                                          </p:spTgt>
                                        </p:tgtEl>
                                        <p:attrNameLst>
                                          <p:attrName>style.visibility</p:attrName>
                                        </p:attrNameLst>
                                      </p:cBhvr>
                                      <p:to>
                                        <p:strVal val="visible"/>
                                      </p:to>
                                    </p:set>
                                    <p:animEffect transition="in" filter="wipe(down)">
                                      <p:cBhvr>
                                        <p:cTn id="87" dur="580">
                                          <p:stCondLst>
                                            <p:cond delay="0"/>
                                          </p:stCondLst>
                                        </p:cTn>
                                        <p:tgtEl>
                                          <p:spTgt spid="3">
                                            <p:txEl>
                                              <p:pRg st="3" end="3"/>
                                            </p:txEl>
                                          </p:spTgt>
                                        </p:tgtEl>
                                      </p:cBhvr>
                                    </p:animEffect>
                                    <p:anim calcmode="lin" valueType="num">
                                      <p:cBhvr>
                                        <p:cTn id="8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3" end="3"/>
                                            </p:txEl>
                                          </p:spTgt>
                                        </p:tgtEl>
                                      </p:cBhvr>
                                      <p:to x="100000" y="60000"/>
                                    </p:animScale>
                                    <p:animScale>
                                      <p:cBhvr>
                                        <p:cTn id="94" dur="166" decel="50000">
                                          <p:stCondLst>
                                            <p:cond delay="676"/>
                                          </p:stCondLst>
                                        </p:cTn>
                                        <p:tgtEl>
                                          <p:spTgt spid="3">
                                            <p:txEl>
                                              <p:pRg st="3" end="3"/>
                                            </p:txEl>
                                          </p:spTgt>
                                        </p:tgtEl>
                                      </p:cBhvr>
                                      <p:to x="100000" y="100000"/>
                                    </p:animScale>
                                    <p:animScale>
                                      <p:cBhvr>
                                        <p:cTn id="95" dur="26">
                                          <p:stCondLst>
                                            <p:cond delay="1312"/>
                                          </p:stCondLst>
                                        </p:cTn>
                                        <p:tgtEl>
                                          <p:spTgt spid="3">
                                            <p:txEl>
                                              <p:pRg st="3" end="3"/>
                                            </p:txEl>
                                          </p:spTgt>
                                        </p:tgtEl>
                                      </p:cBhvr>
                                      <p:to x="100000" y="80000"/>
                                    </p:animScale>
                                    <p:animScale>
                                      <p:cBhvr>
                                        <p:cTn id="96" dur="166" decel="50000">
                                          <p:stCondLst>
                                            <p:cond delay="1338"/>
                                          </p:stCondLst>
                                        </p:cTn>
                                        <p:tgtEl>
                                          <p:spTgt spid="3">
                                            <p:txEl>
                                              <p:pRg st="3" end="3"/>
                                            </p:txEl>
                                          </p:spTgt>
                                        </p:tgtEl>
                                      </p:cBhvr>
                                      <p:to x="100000" y="100000"/>
                                    </p:animScale>
                                    <p:animScale>
                                      <p:cBhvr>
                                        <p:cTn id="97" dur="26">
                                          <p:stCondLst>
                                            <p:cond delay="1642"/>
                                          </p:stCondLst>
                                        </p:cTn>
                                        <p:tgtEl>
                                          <p:spTgt spid="3">
                                            <p:txEl>
                                              <p:pRg st="3" end="3"/>
                                            </p:txEl>
                                          </p:spTgt>
                                        </p:tgtEl>
                                      </p:cBhvr>
                                      <p:to x="100000" y="90000"/>
                                    </p:animScale>
                                    <p:animScale>
                                      <p:cBhvr>
                                        <p:cTn id="98" dur="166" decel="50000">
                                          <p:stCondLst>
                                            <p:cond delay="1668"/>
                                          </p:stCondLst>
                                        </p:cTn>
                                        <p:tgtEl>
                                          <p:spTgt spid="3">
                                            <p:txEl>
                                              <p:pRg st="3" end="3"/>
                                            </p:txEl>
                                          </p:spTgt>
                                        </p:tgtEl>
                                      </p:cBhvr>
                                      <p:to x="100000" y="100000"/>
                                    </p:animScale>
                                    <p:animScale>
                                      <p:cBhvr>
                                        <p:cTn id="99" dur="26">
                                          <p:stCondLst>
                                            <p:cond delay="1808"/>
                                          </p:stCondLst>
                                        </p:cTn>
                                        <p:tgtEl>
                                          <p:spTgt spid="3">
                                            <p:txEl>
                                              <p:pRg st="3" end="3"/>
                                            </p:txEl>
                                          </p:spTgt>
                                        </p:tgtEl>
                                      </p:cBhvr>
                                      <p:to x="100000" y="95000"/>
                                    </p:animScale>
                                    <p:animScale>
                                      <p:cBhvr>
                                        <p:cTn id="100"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w="57150">
            <a:solidFill>
              <a:srgbClr val="FF0000"/>
            </a:solidFill>
          </a:ln>
          <a:effectLst>
            <a:glow rad="228600">
              <a:schemeClr val="accent2">
                <a:satMod val="175000"/>
                <a:alpha val="40000"/>
              </a:schemeClr>
            </a:glow>
          </a:effectLst>
        </p:spPr>
        <p:txBody>
          <a:bodyPr>
            <a:noAutofit/>
          </a:bodyPr>
          <a:lstStyle/>
          <a:p>
            <a:pPr algn="ctr"/>
            <a:r>
              <a:rPr lang="bn-IN" sz="9600" dirty="0" smtClean="0">
                <a:solidFill>
                  <a:srgbClr val="FF0000"/>
                </a:solidFill>
                <a:latin typeface="NikoshBAN" panose="02000000000000000000" pitchFamily="2" charset="0"/>
                <a:cs typeface="NikoshBAN" panose="02000000000000000000" pitchFamily="2" charset="0"/>
              </a:rPr>
              <a:t>পাঠ পরিচিতি</a:t>
            </a:r>
            <a:endParaRPr lang="en-US" sz="9600" dirty="0">
              <a:solidFill>
                <a:srgbClr val="FF0000"/>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solidFill>
            <a:srgbClr val="FFFF00"/>
          </a:solidFill>
          <a:ln w="76200">
            <a:solidFill>
              <a:schemeClr val="accent6">
                <a:lumMod val="75000"/>
              </a:schemeClr>
            </a:solidFill>
          </a:ln>
          <a:effectLst>
            <a:glow rad="228600">
              <a:schemeClr val="accent6">
                <a:satMod val="175000"/>
                <a:alpha val="40000"/>
              </a:schemeClr>
            </a:glow>
          </a:effectLst>
        </p:spPr>
        <p:txBody>
          <a:bodyPr>
            <a:normAutofit/>
          </a:bodyPr>
          <a:lstStyle/>
          <a:p>
            <a:r>
              <a:rPr lang="bn-IN" sz="5400" dirty="0" smtClean="0">
                <a:latin typeface="NikoshBAN" panose="02000000000000000000" pitchFamily="2" charset="0"/>
                <a:cs typeface="NikoshBAN" panose="02000000000000000000" pitchFamily="2" charset="0"/>
              </a:rPr>
              <a:t>বিষয়ঃ হিসাববিজ্ঞান</a:t>
            </a:r>
          </a:p>
          <a:p>
            <a:r>
              <a:rPr lang="bn-IN" sz="5400" dirty="0" smtClean="0">
                <a:latin typeface="NikoshBAN" panose="02000000000000000000" pitchFamily="2" charset="0"/>
                <a:cs typeface="NikoshBAN" panose="02000000000000000000" pitchFamily="2" charset="0"/>
              </a:rPr>
              <a:t>শ্রেণিঃ </a:t>
            </a:r>
            <a:r>
              <a:rPr lang="en-US" sz="5400" dirty="0" err="1" smtClean="0">
                <a:latin typeface="NikoshBAN" panose="02000000000000000000" pitchFamily="2" charset="0"/>
                <a:cs typeface="NikoshBAN" panose="02000000000000000000" pitchFamily="2" charset="0"/>
              </a:rPr>
              <a:t>একাদশ</a:t>
            </a:r>
            <a:endParaRPr lang="bn-IN" sz="5400" dirty="0" smtClean="0">
              <a:latin typeface="NikoshBAN" panose="02000000000000000000" pitchFamily="2" charset="0"/>
              <a:cs typeface="NikoshBAN" panose="02000000000000000000" pitchFamily="2" charset="0"/>
            </a:endParaRPr>
          </a:p>
          <a:p>
            <a:r>
              <a:rPr lang="bn-IN" sz="5400" dirty="0" smtClean="0">
                <a:latin typeface="NikoshBAN" panose="02000000000000000000" pitchFamily="2" charset="0"/>
                <a:cs typeface="NikoshBAN" panose="02000000000000000000" pitchFamily="2" charset="0"/>
              </a:rPr>
              <a:t>অধ্যায়ঃ প্রথম</a:t>
            </a:r>
            <a:endParaRPr lang="en-US" sz="5400" dirty="0" smtClean="0">
              <a:latin typeface="NikoshBAN" panose="02000000000000000000" pitchFamily="2" charset="0"/>
              <a:cs typeface="NikoshBAN" panose="02000000000000000000" pitchFamily="2" charset="0"/>
            </a:endParaRPr>
          </a:p>
          <a:p>
            <a:r>
              <a:rPr lang="en-US" sz="5400" dirty="0" err="1" smtClean="0">
                <a:latin typeface="NikoshBAN" panose="02000000000000000000" pitchFamily="2" charset="0"/>
                <a:cs typeface="NikoshBAN" panose="02000000000000000000" pitchFamily="2" charset="0"/>
              </a:rPr>
              <a:t>পাঠঃ</a:t>
            </a:r>
            <a:r>
              <a:rPr lang="en-US" sz="5400" dirty="0" smtClean="0">
                <a:latin typeface="NikoshBAN" panose="02000000000000000000" pitchFamily="2" charset="0"/>
                <a:cs typeface="NikoshBAN" panose="02000000000000000000" pitchFamily="2" charset="0"/>
              </a:rPr>
              <a:t> </a:t>
            </a:r>
            <a:r>
              <a:rPr lang="bn-IN" sz="5400" dirty="0" smtClean="0">
                <a:latin typeface="NikoshBAN" panose="02000000000000000000" pitchFamily="2" charset="0"/>
                <a:cs typeface="NikoshBAN" panose="02000000000000000000" pitchFamily="2" charset="0"/>
              </a:rPr>
              <a:t>হিসাববিজ্ঞান পরিচিতি</a:t>
            </a:r>
          </a:p>
        </p:txBody>
      </p:sp>
    </p:spTree>
    <p:extLst>
      <p:ext uri="{BB962C8B-B14F-4D97-AF65-F5344CB8AC3E}">
        <p14:creationId xmlns:p14="http://schemas.microsoft.com/office/powerpoint/2010/main" val="3514171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wipe(down)">
                                      <p:cBhvr>
                                        <p:cTn id="15" dur="580">
                                          <p:stCondLst>
                                            <p:cond delay="0"/>
                                          </p:stCondLst>
                                        </p:cTn>
                                        <p:tgtEl>
                                          <p:spTgt spid="3">
                                            <p:bg/>
                                          </p:spTgt>
                                        </p:tgtEl>
                                      </p:cBhvr>
                                    </p:animEffect>
                                    <p:anim calcmode="lin" valueType="num">
                                      <p:cBhvr>
                                        <p:cTn id="16"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bg/>
                                          </p:spTgt>
                                        </p:tgtEl>
                                      </p:cBhvr>
                                      <p:to x="100000" y="60000"/>
                                    </p:animScale>
                                    <p:animScale>
                                      <p:cBhvr>
                                        <p:cTn id="22" dur="166" decel="50000">
                                          <p:stCondLst>
                                            <p:cond delay="676"/>
                                          </p:stCondLst>
                                        </p:cTn>
                                        <p:tgtEl>
                                          <p:spTgt spid="3">
                                            <p:bg/>
                                          </p:spTgt>
                                        </p:tgtEl>
                                      </p:cBhvr>
                                      <p:to x="100000" y="100000"/>
                                    </p:animScale>
                                    <p:animScale>
                                      <p:cBhvr>
                                        <p:cTn id="23" dur="26">
                                          <p:stCondLst>
                                            <p:cond delay="1312"/>
                                          </p:stCondLst>
                                        </p:cTn>
                                        <p:tgtEl>
                                          <p:spTgt spid="3">
                                            <p:bg/>
                                          </p:spTgt>
                                        </p:tgtEl>
                                      </p:cBhvr>
                                      <p:to x="100000" y="80000"/>
                                    </p:animScale>
                                    <p:animScale>
                                      <p:cBhvr>
                                        <p:cTn id="24" dur="166" decel="50000">
                                          <p:stCondLst>
                                            <p:cond delay="1338"/>
                                          </p:stCondLst>
                                        </p:cTn>
                                        <p:tgtEl>
                                          <p:spTgt spid="3">
                                            <p:bg/>
                                          </p:spTgt>
                                        </p:tgtEl>
                                      </p:cBhvr>
                                      <p:to x="100000" y="100000"/>
                                    </p:animScale>
                                    <p:animScale>
                                      <p:cBhvr>
                                        <p:cTn id="25" dur="26">
                                          <p:stCondLst>
                                            <p:cond delay="1642"/>
                                          </p:stCondLst>
                                        </p:cTn>
                                        <p:tgtEl>
                                          <p:spTgt spid="3">
                                            <p:bg/>
                                          </p:spTgt>
                                        </p:tgtEl>
                                      </p:cBhvr>
                                      <p:to x="100000" y="90000"/>
                                    </p:animScale>
                                    <p:animScale>
                                      <p:cBhvr>
                                        <p:cTn id="26" dur="166" decel="50000">
                                          <p:stCondLst>
                                            <p:cond delay="1668"/>
                                          </p:stCondLst>
                                        </p:cTn>
                                        <p:tgtEl>
                                          <p:spTgt spid="3">
                                            <p:bg/>
                                          </p:spTgt>
                                        </p:tgtEl>
                                      </p:cBhvr>
                                      <p:to x="100000" y="100000"/>
                                    </p:animScale>
                                    <p:animScale>
                                      <p:cBhvr>
                                        <p:cTn id="27" dur="26">
                                          <p:stCondLst>
                                            <p:cond delay="1808"/>
                                          </p:stCondLst>
                                        </p:cTn>
                                        <p:tgtEl>
                                          <p:spTgt spid="3">
                                            <p:bg/>
                                          </p:spTgt>
                                        </p:tgtEl>
                                      </p:cBhvr>
                                      <p:to x="100000" y="95000"/>
                                    </p:animScale>
                                    <p:animScale>
                                      <p:cBhvr>
                                        <p:cTn id="28" dur="166" decel="50000">
                                          <p:stCondLst>
                                            <p:cond delay="1834"/>
                                          </p:stCondLst>
                                        </p:cTn>
                                        <p:tgtEl>
                                          <p:spTgt spid="3">
                                            <p:bg/>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Effect transition="in" filter="wipe(down)">
                                      <p:cBhvr>
                                        <p:cTn id="33" dur="580">
                                          <p:stCondLst>
                                            <p:cond delay="0"/>
                                          </p:stCondLst>
                                        </p:cTn>
                                        <p:tgtEl>
                                          <p:spTgt spid="3">
                                            <p:txEl>
                                              <p:pRg st="0" end="0"/>
                                            </p:txEl>
                                          </p:spTgt>
                                        </p:tgtEl>
                                      </p:cBhvr>
                                    </p:animEffect>
                                    <p:anim calcmode="lin" valueType="num">
                                      <p:cBhvr>
                                        <p:cTn id="3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0" end="0"/>
                                            </p:txEl>
                                          </p:spTgt>
                                        </p:tgtEl>
                                      </p:cBhvr>
                                      <p:to x="100000" y="60000"/>
                                    </p:animScale>
                                    <p:animScale>
                                      <p:cBhvr>
                                        <p:cTn id="40" dur="166" decel="50000">
                                          <p:stCondLst>
                                            <p:cond delay="676"/>
                                          </p:stCondLst>
                                        </p:cTn>
                                        <p:tgtEl>
                                          <p:spTgt spid="3">
                                            <p:txEl>
                                              <p:pRg st="0" end="0"/>
                                            </p:txEl>
                                          </p:spTgt>
                                        </p:tgtEl>
                                      </p:cBhvr>
                                      <p:to x="100000" y="100000"/>
                                    </p:animScale>
                                    <p:animScale>
                                      <p:cBhvr>
                                        <p:cTn id="41" dur="26">
                                          <p:stCondLst>
                                            <p:cond delay="1312"/>
                                          </p:stCondLst>
                                        </p:cTn>
                                        <p:tgtEl>
                                          <p:spTgt spid="3">
                                            <p:txEl>
                                              <p:pRg st="0" end="0"/>
                                            </p:txEl>
                                          </p:spTgt>
                                        </p:tgtEl>
                                      </p:cBhvr>
                                      <p:to x="100000" y="80000"/>
                                    </p:animScale>
                                    <p:animScale>
                                      <p:cBhvr>
                                        <p:cTn id="42" dur="166" decel="50000">
                                          <p:stCondLst>
                                            <p:cond delay="1338"/>
                                          </p:stCondLst>
                                        </p:cTn>
                                        <p:tgtEl>
                                          <p:spTgt spid="3">
                                            <p:txEl>
                                              <p:pRg st="0" end="0"/>
                                            </p:txEl>
                                          </p:spTgt>
                                        </p:tgtEl>
                                      </p:cBhvr>
                                      <p:to x="100000" y="100000"/>
                                    </p:animScale>
                                    <p:animScale>
                                      <p:cBhvr>
                                        <p:cTn id="43" dur="26">
                                          <p:stCondLst>
                                            <p:cond delay="1642"/>
                                          </p:stCondLst>
                                        </p:cTn>
                                        <p:tgtEl>
                                          <p:spTgt spid="3">
                                            <p:txEl>
                                              <p:pRg st="0" end="0"/>
                                            </p:txEl>
                                          </p:spTgt>
                                        </p:tgtEl>
                                      </p:cBhvr>
                                      <p:to x="100000" y="90000"/>
                                    </p:animScale>
                                    <p:animScale>
                                      <p:cBhvr>
                                        <p:cTn id="44" dur="166" decel="50000">
                                          <p:stCondLst>
                                            <p:cond delay="1668"/>
                                          </p:stCondLst>
                                        </p:cTn>
                                        <p:tgtEl>
                                          <p:spTgt spid="3">
                                            <p:txEl>
                                              <p:pRg st="0" end="0"/>
                                            </p:txEl>
                                          </p:spTgt>
                                        </p:tgtEl>
                                      </p:cBhvr>
                                      <p:to x="100000" y="100000"/>
                                    </p:animScale>
                                    <p:animScale>
                                      <p:cBhvr>
                                        <p:cTn id="45" dur="26">
                                          <p:stCondLst>
                                            <p:cond delay="1808"/>
                                          </p:stCondLst>
                                        </p:cTn>
                                        <p:tgtEl>
                                          <p:spTgt spid="3">
                                            <p:txEl>
                                              <p:pRg st="0" end="0"/>
                                            </p:txEl>
                                          </p:spTgt>
                                        </p:tgtEl>
                                      </p:cBhvr>
                                      <p:to x="100000" y="95000"/>
                                    </p:animScale>
                                    <p:animScale>
                                      <p:cBhvr>
                                        <p:cTn id="46" dur="166" decel="50000">
                                          <p:stCondLst>
                                            <p:cond delay="1834"/>
                                          </p:stCondLst>
                                        </p:cTn>
                                        <p:tgtEl>
                                          <p:spTgt spid="3">
                                            <p:txEl>
                                              <p:pRg st="0" end="0"/>
                                            </p:tx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3">
                                            <p:txEl>
                                              <p:pRg st="1" end="1"/>
                                            </p:txEl>
                                          </p:spTgt>
                                        </p:tgtEl>
                                        <p:attrNameLst>
                                          <p:attrName>style.visibility</p:attrName>
                                        </p:attrNameLst>
                                      </p:cBhvr>
                                      <p:to>
                                        <p:strVal val="visible"/>
                                      </p:to>
                                    </p:set>
                                    <p:animEffect transition="in" filter="wipe(down)">
                                      <p:cBhvr>
                                        <p:cTn id="51" dur="580">
                                          <p:stCondLst>
                                            <p:cond delay="0"/>
                                          </p:stCondLst>
                                        </p:cTn>
                                        <p:tgtEl>
                                          <p:spTgt spid="3">
                                            <p:txEl>
                                              <p:pRg st="1" end="1"/>
                                            </p:txEl>
                                          </p:spTgt>
                                        </p:tgtEl>
                                      </p:cBhvr>
                                    </p:animEffect>
                                    <p:anim calcmode="lin" valueType="num">
                                      <p:cBhvr>
                                        <p:cTn id="5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3">
                                            <p:txEl>
                                              <p:pRg st="1" end="1"/>
                                            </p:txEl>
                                          </p:spTgt>
                                        </p:tgtEl>
                                      </p:cBhvr>
                                      <p:to x="100000" y="60000"/>
                                    </p:animScale>
                                    <p:animScale>
                                      <p:cBhvr>
                                        <p:cTn id="58" dur="166" decel="50000">
                                          <p:stCondLst>
                                            <p:cond delay="676"/>
                                          </p:stCondLst>
                                        </p:cTn>
                                        <p:tgtEl>
                                          <p:spTgt spid="3">
                                            <p:txEl>
                                              <p:pRg st="1" end="1"/>
                                            </p:txEl>
                                          </p:spTgt>
                                        </p:tgtEl>
                                      </p:cBhvr>
                                      <p:to x="100000" y="100000"/>
                                    </p:animScale>
                                    <p:animScale>
                                      <p:cBhvr>
                                        <p:cTn id="59" dur="26">
                                          <p:stCondLst>
                                            <p:cond delay="1312"/>
                                          </p:stCondLst>
                                        </p:cTn>
                                        <p:tgtEl>
                                          <p:spTgt spid="3">
                                            <p:txEl>
                                              <p:pRg st="1" end="1"/>
                                            </p:txEl>
                                          </p:spTgt>
                                        </p:tgtEl>
                                      </p:cBhvr>
                                      <p:to x="100000" y="80000"/>
                                    </p:animScale>
                                    <p:animScale>
                                      <p:cBhvr>
                                        <p:cTn id="60" dur="166" decel="50000">
                                          <p:stCondLst>
                                            <p:cond delay="1338"/>
                                          </p:stCondLst>
                                        </p:cTn>
                                        <p:tgtEl>
                                          <p:spTgt spid="3">
                                            <p:txEl>
                                              <p:pRg st="1" end="1"/>
                                            </p:txEl>
                                          </p:spTgt>
                                        </p:tgtEl>
                                      </p:cBhvr>
                                      <p:to x="100000" y="100000"/>
                                    </p:animScale>
                                    <p:animScale>
                                      <p:cBhvr>
                                        <p:cTn id="61" dur="26">
                                          <p:stCondLst>
                                            <p:cond delay="1642"/>
                                          </p:stCondLst>
                                        </p:cTn>
                                        <p:tgtEl>
                                          <p:spTgt spid="3">
                                            <p:txEl>
                                              <p:pRg st="1" end="1"/>
                                            </p:txEl>
                                          </p:spTgt>
                                        </p:tgtEl>
                                      </p:cBhvr>
                                      <p:to x="100000" y="90000"/>
                                    </p:animScale>
                                    <p:animScale>
                                      <p:cBhvr>
                                        <p:cTn id="62" dur="166" decel="50000">
                                          <p:stCondLst>
                                            <p:cond delay="1668"/>
                                          </p:stCondLst>
                                        </p:cTn>
                                        <p:tgtEl>
                                          <p:spTgt spid="3">
                                            <p:txEl>
                                              <p:pRg st="1" end="1"/>
                                            </p:txEl>
                                          </p:spTgt>
                                        </p:tgtEl>
                                      </p:cBhvr>
                                      <p:to x="100000" y="100000"/>
                                    </p:animScale>
                                    <p:animScale>
                                      <p:cBhvr>
                                        <p:cTn id="63" dur="26">
                                          <p:stCondLst>
                                            <p:cond delay="1808"/>
                                          </p:stCondLst>
                                        </p:cTn>
                                        <p:tgtEl>
                                          <p:spTgt spid="3">
                                            <p:txEl>
                                              <p:pRg st="1" end="1"/>
                                            </p:txEl>
                                          </p:spTgt>
                                        </p:tgtEl>
                                      </p:cBhvr>
                                      <p:to x="100000" y="95000"/>
                                    </p:animScale>
                                    <p:animScale>
                                      <p:cBhvr>
                                        <p:cTn id="64" dur="166" decel="50000">
                                          <p:stCondLst>
                                            <p:cond delay="1834"/>
                                          </p:stCondLst>
                                        </p:cTn>
                                        <p:tgtEl>
                                          <p:spTgt spid="3">
                                            <p:txEl>
                                              <p:pRg st="1" end="1"/>
                                            </p:txEl>
                                          </p:spTgt>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3">
                                            <p:txEl>
                                              <p:pRg st="2" end="2"/>
                                            </p:txEl>
                                          </p:spTgt>
                                        </p:tgtEl>
                                        <p:attrNameLst>
                                          <p:attrName>style.visibility</p:attrName>
                                        </p:attrNameLst>
                                      </p:cBhvr>
                                      <p:to>
                                        <p:strVal val="visible"/>
                                      </p:to>
                                    </p:set>
                                    <p:animEffect transition="in" filter="wipe(down)">
                                      <p:cBhvr>
                                        <p:cTn id="69" dur="580">
                                          <p:stCondLst>
                                            <p:cond delay="0"/>
                                          </p:stCondLst>
                                        </p:cTn>
                                        <p:tgtEl>
                                          <p:spTgt spid="3">
                                            <p:txEl>
                                              <p:pRg st="2" end="2"/>
                                            </p:txEl>
                                          </p:spTgt>
                                        </p:tgtEl>
                                      </p:cBhvr>
                                    </p:animEffect>
                                    <p:anim calcmode="lin" valueType="num">
                                      <p:cBhvr>
                                        <p:cTn id="7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75" dur="26">
                                          <p:stCondLst>
                                            <p:cond delay="650"/>
                                          </p:stCondLst>
                                        </p:cTn>
                                        <p:tgtEl>
                                          <p:spTgt spid="3">
                                            <p:txEl>
                                              <p:pRg st="2" end="2"/>
                                            </p:txEl>
                                          </p:spTgt>
                                        </p:tgtEl>
                                      </p:cBhvr>
                                      <p:to x="100000" y="60000"/>
                                    </p:animScale>
                                    <p:animScale>
                                      <p:cBhvr>
                                        <p:cTn id="76" dur="166" decel="50000">
                                          <p:stCondLst>
                                            <p:cond delay="676"/>
                                          </p:stCondLst>
                                        </p:cTn>
                                        <p:tgtEl>
                                          <p:spTgt spid="3">
                                            <p:txEl>
                                              <p:pRg st="2" end="2"/>
                                            </p:txEl>
                                          </p:spTgt>
                                        </p:tgtEl>
                                      </p:cBhvr>
                                      <p:to x="100000" y="100000"/>
                                    </p:animScale>
                                    <p:animScale>
                                      <p:cBhvr>
                                        <p:cTn id="77" dur="26">
                                          <p:stCondLst>
                                            <p:cond delay="1312"/>
                                          </p:stCondLst>
                                        </p:cTn>
                                        <p:tgtEl>
                                          <p:spTgt spid="3">
                                            <p:txEl>
                                              <p:pRg st="2" end="2"/>
                                            </p:txEl>
                                          </p:spTgt>
                                        </p:tgtEl>
                                      </p:cBhvr>
                                      <p:to x="100000" y="80000"/>
                                    </p:animScale>
                                    <p:animScale>
                                      <p:cBhvr>
                                        <p:cTn id="78" dur="166" decel="50000">
                                          <p:stCondLst>
                                            <p:cond delay="1338"/>
                                          </p:stCondLst>
                                        </p:cTn>
                                        <p:tgtEl>
                                          <p:spTgt spid="3">
                                            <p:txEl>
                                              <p:pRg st="2" end="2"/>
                                            </p:txEl>
                                          </p:spTgt>
                                        </p:tgtEl>
                                      </p:cBhvr>
                                      <p:to x="100000" y="100000"/>
                                    </p:animScale>
                                    <p:animScale>
                                      <p:cBhvr>
                                        <p:cTn id="79" dur="26">
                                          <p:stCondLst>
                                            <p:cond delay="1642"/>
                                          </p:stCondLst>
                                        </p:cTn>
                                        <p:tgtEl>
                                          <p:spTgt spid="3">
                                            <p:txEl>
                                              <p:pRg st="2" end="2"/>
                                            </p:txEl>
                                          </p:spTgt>
                                        </p:tgtEl>
                                      </p:cBhvr>
                                      <p:to x="100000" y="90000"/>
                                    </p:animScale>
                                    <p:animScale>
                                      <p:cBhvr>
                                        <p:cTn id="80" dur="166" decel="50000">
                                          <p:stCondLst>
                                            <p:cond delay="1668"/>
                                          </p:stCondLst>
                                        </p:cTn>
                                        <p:tgtEl>
                                          <p:spTgt spid="3">
                                            <p:txEl>
                                              <p:pRg st="2" end="2"/>
                                            </p:txEl>
                                          </p:spTgt>
                                        </p:tgtEl>
                                      </p:cBhvr>
                                      <p:to x="100000" y="100000"/>
                                    </p:animScale>
                                    <p:animScale>
                                      <p:cBhvr>
                                        <p:cTn id="81" dur="26">
                                          <p:stCondLst>
                                            <p:cond delay="1808"/>
                                          </p:stCondLst>
                                        </p:cTn>
                                        <p:tgtEl>
                                          <p:spTgt spid="3">
                                            <p:txEl>
                                              <p:pRg st="2" end="2"/>
                                            </p:txEl>
                                          </p:spTgt>
                                        </p:tgtEl>
                                      </p:cBhvr>
                                      <p:to x="100000" y="95000"/>
                                    </p:animScale>
                                    <p:animScale>
                                      <p:cBhvr>
                                        <p:cTn id="82" dur="166" decel="50000">
                                          <p:stCondLst>
                                            <p:cond delay="1834"/>
                                          </p:stCondLst>
                                        </p:cTn>
                                        <p:tgtEl>
                                          <p:spTgt spid="3">
                                            <p:txEl>
                                              <p:pRg st="2" end="2"/>
                                            </p:txEl>
                                          </p:spTgt>
                                        </p:tgtEl>
                                      </p:cBhvr>
                                      <p:to x="100000" y="100000"/>
                                    </p:animScale>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grpId="0" nodeType="clickEffect">
                                  <p:stCondLst>
                                    <p:cond delay="0"/>
                                  </p:stCondLst>
                                  <p:childTnLst>
                                    <p:set>
                                      <p:cBhvr>
                                        <p:cTn id="86" dur="1" fill="hold">
                                          <p:stCondLst>
                                            <p:cond delay="0"/>
                                          </p:stCondLst>
                                        </p:cTn>
                                        <p:tgtEl>
                                          <p:spTgt spid="3">
                                            <p:txEl>
                                              <p:pRg st="3" end="3"/>
                                            </p:txEl>
                                          </p:spTgt>
                                        </p:tgtEl>
                                        <p:attrNameLst>
                                          <p:attrName>style.visibility</p:attrName>
                                        </p:attrNameLst>
                                      </p:cBhvr>
                                      <p:to>
                                        <p:strVal val="visible"/>
                                      </p:to>
                                    </p:set>
                                    <p:animEffect transition="in" filter="wipe(down)">
                                      <p:cBhvr>
                                        <p:cTn id="87" dur="580">
                                          <p:stCondLst>
                                            <p:cond delay="0"/>
                                          </p:stCondLst>
                                        </p:cTn>
                                        <p:tgtEl>
                                          <p:spTgt spid="3">
                                            <p:txEl>
                                              <p:pRg st="3" end="3"/>
                                            </p:txEl>
                                          </p:spTgt>
                                        </p:tgtEl>
                                      </p:cBhvr>
                                    </p:animEffect>
                                    <p:anim calcmode="lin" valueType="num">
                                      <p:cBhvr>
                                        <p:cTn id="8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3" end="3"/>
                                            </p:txEl>
                                          </p:spTgt>
                                        </p:tgtEl>
                                      </p:cBhvr>
                                      <p:to x="100000" y="60000"/>
                                    </p:animScale>
                                    <p:animScale>
                                      <p:cBhvr>
                                        <p:cTn id="94" dur="166" decel="50000">
                                          <p:stCondLst>
                                            <p:cond delay="676"/>
                                          </p:stCondLst>
                                        </p:cTn>
                                        <p:tgtEl>
                                          <p:spTgt spid="3">
                                            <p:txEl>
                                              <p:pRg st="3" end="3"/>
                                            </p:txEl>
                                          </p:spTgt>
                                        </p:tgtEl>
                                      </p:cBhvr>
                                      <p:to x="100000" y="100000"/>
                                    </p:animScale>
                                    <p:animScale>
                                      <p:cBhvr>
                                        <p:cTn id="95" dur="26">
                                          <p:stCondLst>
                                            <p:cond delay="1312"/>
                                          </p:stCondLst>
                                        </p:cTn>
                                        <p:tgtEl>
                                          <p:spTgt spid="3">
                                            <p:txEl>
                                              <p:pRg st="3" end="3"/>
                                            </p:txEl>
                                          </p:spTgt>
                                        </p:tgtEl>
                                      </p:cBhvr>
                                      <p:to x="100000" y="80000"/>
                                    </p:animScale>
                                    <p:animScale>
                                      <p:cBhvr>
                                        <p:cTn id="96" dur="166" decel="50000">
                                          <p:stCondLst>
                                            <p:cond delay="1338"/>
                                          </p:stCondLst>
                                        </p:cTn>
                                        <p:tgtEl>
                                          <p:spTgt spid="3">
                                            <p:txEl>
                                              <p:pRg st="3" end="3"/>
                                            </p:txEl>
                                          </p:spTgt>
                                        </p:tgtEl>
                                      </p:cBhvr>
                                      <p:to x="100000" y="100000"/>
                                    </p:animScale>
                                    <p:animScale>
                                      <p:cBhvr>
                                        <p:cTn id="97" dur="26">
                                          <p:stCondLst>
                                            <p:cond delay="1642"/>
                                          </p:stCondLst>
                                        </p:cTn>
                                        <p:tgtEl>
                                          <p:spTgt spid="3">
                                            <p:txEl>
                                              <p:pRg st="3" end="3"/>
                                            </p:txEl>
                                          </p:spTgt>
                                        </p:tgtEl>
                                      </p:cBhvr>
                                      <p:to x="100000" y="90000"/>
                                    </p:animScale>
                                    <p:animScale>
                                      <p:cBhvr>
                                        <p:cTn id="98" dur="166" decel="50000">
                                          <p:stCondLst>
                                            <p:cond delay="1668"/>
                                          </p:stCondLst>
                                        </p:cTn>
                                        <p:tgtEl>
                                          <p:spTgt spid="3">
                                            <p:txEl>
                                              <p:pRg st="3" end="3"/>
                                            </p:txEl>
                                          </p:spTgt>
                                        </p:tgtEl>
                                      </p:cBhvr>
                                      <p:to x="100000" y="100000"/>
                                    </p:animScale>
                                    <p:animScale>
                                      <p:cBhvr>
                                        <p:cTn id="99" dur="26">
                                          <p:stCondLst>
                                            <p:cond delay="1808"/>
                                          </p:stCondLst>
                                        </p:cTn>
                                        <p:tgtEl>
                                          <p:spTgt spid="3">
                                            <p:txEl>
                                              <p:pRg st="3" end="3"/>
                                            </p:txEl>
                                          </p:spTgt>
                                        </p:tgtEl>
                                      </p:cBhvr>
                                      <p:to x="100000" y="95000"/>
                                    </p:animScale>
                                    <p:animScale>
                                      <p:cBhvr>
                                        <p:cTn id="100"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1496"/>
            <a:ext cx="10515600" cy="1325563"/>
          </a:xfrm>
          <a:solidFill>
            <a:schemeClr val="accent1">
              <a:lumMod val="60000"/>
              <a:lumOff val="40000"/>
            </a:schemeClr>
          </a:solidFill>
          <a:ln w="57150">
            <a:solidFill>
              <a:schemeClr val="accent5">
                <a:lumMod val="75000"/>
              </a:schemeClr>
            </a:solidFill>
          </a:ln>
          <a:effectLst>
            <a:glow rad="228600">
              <a:schemeClr val="accent6">
                <a:satMod val="175000"/>
                <a:alpha val="40000"/>
              </a:schemeClr>
            </a:glow>
          </a:effectLst>
        </p:spPr>
        <p:txBody>
          <a:bodyPr>
            <a:normAutofit/>
          </a:bodyPr>
          <a:lstStyle/>
          <a:p>
            <a:pPr algn="ctr"/>
            <a:r>
              <a:rPr lang="bn-IN" sz="8000" dirty="0" smtClean="0">
                <a:latin typeface="NikoshBAN" panose="02000000000000000000" pitchFamily="2" charset="0"/>
                <a:cs typeface="NikoshBAN" panose="02000000000000000000" pitchFamily="2" charset="0"/>
              </a:rPr>
              <a:t>শিখনফল</a:t>
            </a:r>
            <a:endParaRPr lang="en-US" sz="8000"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838200" y="1842878"/>
            <a:ext cx="10515600" cy="4351338"/>
          </a:xfrm>
          <a:solidFill>
            <a:schemeClr val="accent4">
              <a:lumMod val="60000"/>
              <a:lumOff val="40000"/>
            </a:schemeClr>
          </a:solidFill>
          <a:ln w="76200">
            <a:solidFill>
              <a:srgbClr val="FF0000"/>
            </a:solidFill>
          </a:ln>
        </p:spPr>
        <p:txBody>
          <a:bodyPr>
            <a:normAutofit/>
          </a:bodyPr>
          <a:lstStyle/>
          <a:p>
            <a:endParaRPr lang="en-US" sz="5400" dirty="0" smtClean="0">
              <a:solidFill>
                <a:srgbClr val="7030A0"/>
              </a:solidFill>
              <a:latin typeface="NikoshBAN" panose="02000000000000000000" pitchFamily="2" charset="0"/>
              <a:cs typeface="NikoshBAN" panose="02000000000000000000" pitchFamily="2" charset="0"/>
            </a:endParaRPr>
          </a:p>
          <a:p>
            <a:r>
              <a:rPr lang="as-IN" dirty="0">
                <a:solidFill>
                  <a:schemeClr val="accent5">
                    <a:lumMod val="75000"/>
                  </a:schemeClr>
                </a:solidFill>
                <a:latin typeface="NikoshBAN" panose="02000000000000000000" pitchFamily="2" charset="0"/>
                <a:cs typeface="NikoshBAN" panose="02000000000000000000" pitchFamily="2" charset="0"/>
              </a:rPr>
              <a:t>হিসাব </a:t>
            </a:r>
            <a:r>
              <a:rPr lang="as-IN" dirty="0" smtClean="0">
                <a:solidFill>
                  <a:schemeClr val="accent5">
                    <a:lumMod val="75000"/>
                  </a:schemeClr>
                </a:solidFill>
                <a:latin typeface="NikoshBAN" panose="02000000000000000000" pitchFamily="2" charset="0"/>
                <a:cs typeface="NikoshBAN" panose="02000000000000000000" pitchFamily="2" charset="0"/>
              </a:rPr>
              <a:t>চক্র</a:t>
            </a:r>
            <a:r>
              <a:rPr lang="en-US" dirty="0" smtClean="0">
                <a:solidFill>
                  <a:schemeClr val="accent5">
                    <a:lumMod val="75000"/>
                  </a:schemeClr>
                </a:solidFill>
                <a:latin typeface="NikoshBAN" panose="02000000000000000000" pitchFamily="2" charset="0"/>
                <a:cs typeface="NikoshBAN" panose="02000000000000000000" pitchFamily="2" charset="0"/>
              </a:rPr>
              <a:t> </a:t>
            </a:r>
            <a:r>
              <a:rPr lang="en-US" dirty="0" err="1" smtClean="0">
                <a:solidFill>
                  <a:schemeClr val="accent5">
                    <a:lumMod val="75000"/>
                  </a:schemeClr>
                </a:solidFill>
                <a:latin typeface="NikoshBAN" panose="02000000000000000000" pitchFamily="2" charset="0"/>
                <a:cs typeface="NikoshBAN" panose="02000000000000000000" pitchFamily="2" charset="0"/>
              </a:rPr>
              <a:t>কি</a:t>
            </a:r>
            <a:r>
              <a:rPr lang="en-US" dirty="0" smtClean="0">
                <a:solidFill>
                  <a:schemeClr val="accent5">
                    <a:lumMod val="75000"/>
                  </a:schemeClr>
                </a:solidFill>
                <a:latin typeface="NikoshBAN" panose="02000000000000000000" pitchFamily="2" charset="0"/>
                <a:cs typeface="NikoshBAN" panose="02000000000000000000" pitchFamily="2" charset="0"/>
              </a:rPr>
              <a:t> </a:t>
            </a:r>
            <a:r>
              <a:rPr lang="en-US" dirty="0" err="1" smtClean="0">
                <a:solidFill>
                  <a:schemeClr val="accent5">
                    <a:lumMod val="75000"/>
                  </a:schemeClr>
                </a:solidFill>
                <a:latin typeface="NikoshBAN" panose="02000000000000000000" pitchFamily="2" charset="0"/>
                <a:cs typeface="NikoshBAN" panose="02000000000000000000" pitchFamily="2" charset="0"/>
              </a:rPr>
              <a:t>বলতে</a:t>
            </a:r>
            <a:r>
              <a:rPr lang="en-US" dirty="0" smtClean="0">
                <a:solidFill>
                  <a:schemeClr val="accent5">
                    <a:lumMod val="75000"/>
                  </a:schemeClr>
                </a:solidFill>
                <a:latin typeface="NikoshBAN" panose="02000000000000000000" pitchFamily="2" charset="0"/>
                <a:cs typeface="NikoshBAN" panose="02000000000000000000" pitchFamily="2" charset="0"/>
              </a:rPr>
              <a:t> </a:t>
            </a:r>
            <a:r>
              <a:rPr lang="en-US" dirty="0" err="1" smtClean="0">
                <a:solidFill>
                  <a:schemeClr val="accent5">
                    <a:lumMod val="75000"/>
                  </a:schemeClr>
                </a:solidFill>
                <a:latin typeface="NikoshBAN" panose="02000000000000000000" pitchFamily="2" charset="0"/>
                <a:cs typeface="NikoshBAN" panose="02000000000000000000" pitchFamily="2" charset="0"/>
              </a:rPr>
              <a:t>পারবে</a:t>
            </a:r>
            <a:r>
              <a:rPr lang="en-US" dirty="0" smtClean="0">
                <a:solidFill>
                  <a:schemeClr val="accent5">
                    <a:lumMod val="75000"/>
                  </a:schemeClr>
                </a:solidFill>
                <a:latin typeface="NikoshBAN" panose="02000000000000000000" pitchFamily="2" charset="0"/>
                <a:cs typeface="NikoshBAN" panose="02000000000000000000" pitchFamily="2" charset="0"/>
              </a:rPr>
              <a:t>;   </a:t>
            </a:r>
            <a:endParaRPr lang="as-IN" dirty="0">
              <a:solidFill>
                <a:schemeClr val="accent5">
                  <a:lumMod val="75000"/>
                </a:schemeClr>
              </a:solidFill>
              <a:latin typeface="NikoshBAN" panose="02000000000000000000" pitchFamily="2" charset="0"/>
              <a:cs typeface="NikoshBAN" panose="02000000000000000000" pitchFamily="2" charset="0"/>
            </a:endParaRPr>
          </a:p>
          <a:p>
            <a:r>
              <a:rPr lang="as-IN" dirty="0">
                <a:solidFill>
                  <a:schemeClr val="accent5">
                    <a:lumMod val="75000"/>
                  </a:schemeClr>
                </a:solidFill>
                <a:latin typeface="NikoshBAN" panose="02000000000000000000" pitchFamily="2" charset="0"/>
                <a:cs typeface="NikoshBAN" panose="02000000000000000000" pitchFamily="2" charset="0"/>
              </a:rPr>
              <a:t>হিসাবচক্রের বিভিন্ন </a:t>
            </a:r>
            <a:r>
              <a:rPr lang="as-IN" dirty="0" smtClean="0">
                <a:solidFill>
                  <a:schemeClr val="accent5">
                    <a:lumMod val="75000"/>
                  </a:schemeClr>
                </a:solidFill>
                <a:latin typeface="NikoshBAN" panose="02000000000000000000" pitchFamily="2" charset="0"/>
                <a:cs typeface="NikoshBAN" panose="02000000000000000000" pitchFamily="2" charset="0"/>
              </a:rPr>
              <a:t>ধাপ</a:t>
            </a:r>
            <a:r>
              <a:rPr lang="en-US" dirty="0" smtClean="0">
                <a:solidFill>
                  <a:schemeClr val="accent5">
                    <a:lumMod val="75000"/>
                  </a:schemeClr>
                </a:solidFill>
                <a:latin typeface="NikoshBAN" panose="02000000000000000000" pitchFamily="2" charset="0"/>
                <a:cs typeface="NikoshBAN" panose="02000000000000000000" pitchFamily="2" charset="0"/>
              </a:rPr>
              <a:t> </a:t>
            </a:r>
            <a:r>
              <a:rPr lang="en-US" dirty="0" err="1" smtClean="0">
                <a:solidFill>
                  <a:schemeClr val="accent5">
                    <a:lumMod val="75000"/>
                  </a:schemeClr>
                </a:solidFill>
                <a:latin typeface="NikoshBAN" panose="02000000000000000000" pitchFamily="2" charset="0"/>
                <a:cs typeface="NikoshBAN" panose="02000000000000000000" pitchFamily="2" charset="0"/>
              </a:rPr>
              <a:t>ব্যাখ্যা</a:t>
            </a:r>
            <a:r>
              <a:rPr lang="en-US" dirty="0" smtClean="0">
                <a:solidFill>
                  <a:schemeClr val="accent5">
                    <a:lumMod val="75000"/>
                  </a:schemeClr>
                </a:solidFill>
                <a:latin typeface="NikoshBAN" panose="02000000000000000000" pitchFamily="2" charset="0"/>
                <a:cs typeface="NikoshBAN" panose="02000000000000000000" pitchFamily="2" charset="0"/>
              </a:rPr>
              <a:t> </a:t>
            </a:r>
            <a:r>
              <a:rPr lang="en-US" dirty="0" err="1" smtClean="0">
                <a:solidFill>
                  <a:schemeClr val="accent5">
                    <a:lumMod val="75000"/>
                  </a:schemeClr>
                </a:solidFill>
                <a:latin typeface="NikoshBAN" panose="02000000000000000000" pitchFamily="2" charset="0"/>
                <a:cs typeface="NikoshBAN" panose="02000000000000000000" pitchFamily="2" charset="0"/>
              </a:rPr>
              <a:t>করতে</a:t>
            </a:r>
            <a:r>
              <a:rPr lang="en-US" dirty="0" smtClean="0">
                <a:solidFill>
                  <a:schemeClr val="accent5">
                    <a:lumMod val="75000"/>
                  </a:schemeClr>
                </a:solidFill>
                <a:latin typeface="NikoshBAN" panose="02000000000000000000" pitchFamily="2" charset="0"/>
                <a:cs typeface="NikoshBAN" panose="02000000000000000000" pitchFamily="2" charset="0"/>
              </a:rPr>
              <a:t> </a:t>
            </a:r>
            <a:r>
              <a:rPr lang="en-US" dirty="0" err="1" smtClean="0">
                <a:solidFill>
                  <a:schemeClr val="accent5">
                    <a:lumMod val="75000"/>
                  </a:schemeClr>
                </a:solidFill>
                <a:latin typeface="NikoshBAN" panose="02000000000000000000" pitchFamily="2" charset="0"/>
                <a:cs typeface="NikoshBAN" panose="02000000000000000000" pitchFamily="2" charset="0"/>
              </a:rPr>
              <a:t>পারবে</a:t>
            </a:r>
            <a:r>
              <a:rPr lang="en-US" dirty="0" smtClean="0">
                <a:solidFill>
                  <a:schemeClr val="accent5">
                    <a:lumMod val="75000"/>
                  </a:schemeClr>
                </a:solidFill>
                <a:latin typeface="NikoshBAN" panose="02000000000000000000" pitchFamily="2" charset="0"/>
                <a:cs typeface="NikoshBAN" panose="02000000000000000000" pitchFamily="2" charset="0"/>
              </a:rPr>
              <a:t>;</a:t>
            </a:r>
            <a:endParaRPr lang="as-IN" dirty="0">
              <a:solidFill>
                <a:schemeClr val="accent5">
                  <a:lumMod val="75000"/>
                </a:schemeClr>
              </a:solidFill>
              <a:latin typeface="NikoshBAN" panose="02000000000000000000" pitchFamily="2" charset="0"/>
              <a:cs typeface="NikoshBAN" panose="02000000000000000000" pitchFamily="2" charset="0"/>
            </a:endParaRPr>
          </a:p>
          <a:p>
            <a:r>
              <a:rPr lang="as-IN" dirty="0">
                <a:solidFill>
                  <a:schemeClr val="accent5">
                    <a:lumMod val="75000"/>
                  </a:schemeClr>
                </a:solidFill>
                <a:latin typeface="NikoshBAN" panose="02000000000000000000" pitchFamily="2" charset="0"/>
                <a:cs typeface="NikoshBAN" panose="02000000000000000000" pitchFamily="2" charset="0"/>
              </a:rPr>
              <a:t>হিসাবচক্রের ঐচ্ছিক </a:t>
            </a:r>
            <a:r>
              <a:rPr lang="as-IN" dirty="0" smtClean="0">
                <a:solidFill>
                  <a:schemeClr val="accent5">
                    <a:lumMod val="75000"/>
                  </a:schemeClr>
                </a:solidFill>
                <a:latin typeface="NikoshBAN" panose="02000000000000000000" pitchFamily="2" charset="0"/>
                <a:cs typeface="NikoshBAN" panose="02000000000000000000" pitchFamily="2" charset="0"/>
              </a:rPr>
              <a:t>ধাপ</a:t>
            </a:r>
            <a:r>
              <a:rPr lang="en-US" dirty="0">
                <a:solidFill>
                  <a:schemeClr val="accent5">
                    <a:lumMod val="75000"/>
                  </a:schemeClr>
                </a:solidFill>
                <a:latin typeface="NikoshBAN" panose="02000000000000000000" pitchFamily="2" charset="0"/>
                <a:cs typeface="NikoshBAN" panose="02000000000000000000" pitchFamily="2" charset="0"/>
              </a:rPr>
              <a:t> </a:t>
            </a:r>
            <a:r>
              <a:rPr lang="en-US" dirty="0" err="1">
                <a:solidFill>
                  <a:schemeClr val="accent5">
                    <a:lumMod val="75000"/>
                  </a:schemeClr>
                </a:solidFill>
                <a:latin typeface="NikoshBAN" panose="02000000000000000000" pitchFamily="2" charset="0"/>
                <a:cs typeface="NikoshBAN" panose="02000000000000000000" pitchFamily="2" charset="0"/>
              </a:rPr>
              <a:t>ব্যাখ্যা</a:t>
            </a:r>
            <a:r>
              <a:rPr lang="en-US" dirty="0">
                <a:solidFill>
                  <a:schemeClr val="accent5">
                    <a:lumMod val="75000"/>
                  </a:schemeClr>
                </a:solidFill>
                <a:latin typeface="NikoshBAN" panose="02000000000000000000" pitchFamily="2" charset="0"/>
                <a:cs typeface="NikoshBAN" panose="02000000000000000000" pitchFamily="2" charset="0"/>
              </a:rPr>
              <a:t> </a:t>
            </a:r>
            <a:r>
              <a:rPr lang="en-US" dirty="0" err="1">
                <a:solidFill>
                  <a:schemeClr val="accent5">
                    <a:lumMod val="75000"/>
                  </a:schemeClr>
                </a:solidFill>
                <a:latin typeface="NikoshBAN" panose="02000000000000000000" pitchFamily="2" charset="0"/>
                <a:cs typeface="NikoshBAN" panose="02000000000000000000" pitchFamily="2" charset="0"/>
              </a:rPr>
              <a:t>করতে</a:t>
            </a:r>
            <a:r>
              <a:rPr lang="en-US" dirty="0">
                <a:solidFill>
                  <a:schemeClr val="accent5">
                    <a:lumMod val="75000"/>
                  </a:schemeClr>
                </a:solidFill>
                <a:latin typeface="NikoshBAN" panose="02000000000000000000" pitchFamily="2" charset="0"/>
                <a:cs typeface="NikoshBAN" panose="02000000000000000000" pitchFamily="2" charset="0"/>
              </a:rPr>
              <a:t> </a:t>
            </a:r>
            <a:r>
              <a:rPr lang="en-US" dirty="0" err="1" smtClean="0">
                <a:solidFill>
                  <a:schemeClr val="accent5">
                    <a:lumMod val="75000"/>
                  </a:schemeClr>
                </a:solidFill>
                <a:latin typeface="NikoshBAN" panose="02000000000000000000" pitchFamily="2" charset="0"/>
                <a:cs typeface="NikoshBAN" panose="02000000000000000000" pitchFamily="2" charset="0"/>
              </a:rPr>
              <a:t>পারবে</a:t>
            </a:r>
            <a:r>
              <a:rPr lang="en-US" dirty="0">
                <a:solidFill>
                  <a:schemeClr val="accent5">
                    <a:lumMod val="75000"/>
                  </a:schemeClr>
                </a:solidFill>
                <a:latin typeface="NikoshBAN" panose="02000000000000000000" pitchFamily="2" charset="0"/>
                <a:cs typeface="NikoshBAN" panose="02000000000000000000" pitchFamily="2" charset="0"/>
              </a:rPr>
              <a:t>।</a:t>
            </a:r>
            <a:endParaRPr lang="as-IN" dirty="0">
              <a:solidFill>
                <a:schemeClr val="accent5">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06865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8774" y="74025"/>
            <a:ext cx="4562390" cy="2977806"/>
          </a:xfrm>
          <a:prstGeom prst="rect">
            <a:avLst/>
          </a:prstGeom>
          <a:ln w="57150">
            <a:solidFill>
              <a:srgbClr val="FF0000"/>
            </a:solidFill>
          </a:ln>
        </p:spPr>
      </p:pic>
      <p:sp>
        <p:nvSpPr>
          <p:cNvPr id="5" name="Subtitle 4"/>
          <p:cNvSpPr>
            <a:spLocks noGrp="1"/>
          </p:cNvSpPr>
          <p:nvPr>
            <p:ph type="subTitle" idx="1"/>
          </p:nvPr>
        </p:nvSpPr>
        <p:spPr>
          <a:xfrm>
            <a:off x="0" y="3810000"/>
            <a:ext cx="12192000" cy="2563092"/>
          </a:xfrm>
          <a:solidFill>
            <a:srgbClr val="FFC000"/>
          </a:solidFill>
        </p:spPr>
        <p:txBody>
          <a:bodyPr>
            <a:noAutofit/>
          </a:bodyPr>
          <a:lstStyle/>
          <a:p>
            <a:pPr algn="just"/>
            <a:endParaRPr lang="en-US" dirty="0" smtClean="0"/>
          </a:p>
          <a:p>
            <a:pPr algn="just"/>
            <a:r>
              <a:rPr lang="as-IN" dirty="0" smtClean="0"/>
              <a:t>হিসাব </a:t>
            </a:r>
            <a:r>
              <a:rPr lang="as-IN" dirty="0"/>
              <a:t>চক্র বলতে হিসাববিজ্ঞানের ধারাবাহিক কারযপ্রক্রিয়াকে বুঝায়। হিসাব্বিজ্ঞানের চলমান প্রতিষ্ঠান ধারনা অনুসারে প্রতিষ্ঠানের কারযাবলী অনন্ত কাল ধরে চলতে থাকবে। এই অনিরদিষ্ট জীবনকে হিসাবকাল বলে। প্রত্যেক হিসাবকালে হিসাব সংক্রান্ত কারযাবলী ধারাবাহিকভাবে চক্রাকারে সংগঠিত হয়। হিসাব সংক্রান্ত কারযাবলীর এই পরযায়ক্রমিক ধারাবাহিকতা এবং এদের পুনরাবৃত্তিকে হিসাবচক্র বলে।</a:t>
            </a:r>
            <a:endParaRPr lang="en-US" sz="3200" dirty="0">
              <a:latin typeface="NikoshBAN" panose="02000000000000000000" pitchFamily="2" charset="0"/>
              <a:cs typeface="NikoshBAN" panose="02000000000000000000" pitchFamily="2" charset="0"/>
            </a:endParaRPr>
          </a:p>
        </p:txBody>
      </p:sp>
      <p:sp>
        <p:nvSpPr>
          <p:cNvPr id="6" name="Oval 5"/>
          <p:cNvSpPr/>
          <p:nvPr/>
        </p:nvSpPr>
        <p:spPr>
          <a:xfrm>
            <a:off x="4350327" y="461031"/>
            <a:ext cx="2085110" cy="2590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err="1" smtClean="0">
                <a:latin typeface="NikoshBAN" panose="02000000000000000000" pitchFamily="2" charset="0"/>
                <a:cs typeface="NikoshBAN" panose="02000000000000000000" pitchFamily="2" charset="0"/>
              </a:rPr>
              <a:t>হিসাব</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চক্র</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27828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grpId="0" nodeType="clickEffect">
                                  <p:stCondLst>
                                    <p:cond delay="0"/>
                                  </p:stCondLst>
                                  <p:childTnLst>
                                    <p:animRot by="21600000">
                                      <p:cBhvr>
                                        <p:cTn id="13" dur="2000" fill="hold"/>
                                        <p:tgtEl>
                                          <p:spTgt spid="6"/>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8"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03A81BB-7EDA-4089-8326-F8FB22B30C4D}"/>
              </a:ext>
            </a:extLst>
          </p:cNvPr>
          <p:cNvSpPr txBox="1"/>
          <p:nvPr/>
        </p:nvSpPr>
        <p:spPr>
          <a:xfrm>
            <a:off x="4289479" y="7796"/>
            <a:ext cx="3613042" cy="646331"/>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r>
              <a:rPr lang="bn-IN" sz="3600" dirty="0">
                <a:solidFill>
                  <a:schemeClr val="bg1"/>
                </a:solidFill>
                <a:latin typeface="NikoshBAN" panose="02000000000000000000" pitchFamily="2" charset="0"/>
                <a:cs typeface="NikoshBAN" panose="02000000000000000000" pitchFamily="2" charset="0"/>
              </a:rPr>
              <a:t>হিসাব চক্রের ধাপ সমূহঃ</a:t>
            </a:r>
            <a:endParaRPr lang="bn-IN" sz="3600" b="0" dirty="0">
              <a:solidFill>
                <a:schemeClr val="bg1"/>
              </a:solidFill>
              <a:latin typeface="NikoshBAN" panose="02000000000000000000" pitchFamily="2" charset="0"/>
              <a:cs typeface="NikoshBAN" panose="02000000000000000000" pitchFamily="2" charset="0"/>
            </a:endParaRPr>
          </a:p>
        </p:txBody>
      </p:sp>
      <p:sp>
        <p:nvSpPr>
          <p:cNvPr id="5" name="Freeform: Shape 4">
            <a:extLst>
              <a:ext uri="{FF2B5EF4-FFF2-40B4-BE49-F238E27FC236}">
                <a16:creationId xmlns:a16="http://schemas.microsoft.com/office/drawing/2014/main" id="{9F984E0E-DCA7-48C5-B48D-BAE9DCA26058}"/>
              </a:ext>
            </a:extLst>
          </p:cNvPr>
          <p:cNvSpPr/>
          <p:nvPr/>
        </p:nvSpPr>
        <p:spPr>
          <a:xfrm>
            <a:off x="4850970" y="2422701"/>
            <a:ext cx="2820692" cy="2732261"/>
          </a:xfrm>
          <a:custGeom>
            <a:avLst/>
            <a:gdLst>
              <a:gd name="connsiteX0" fmla="*/ 0 w 2298925"/>
              <a:gd name="connsiteY0" fmla="*/ 1092125 h 2184249"/>
              <a:gd name="connsiteX1" fmla="*/ 1149463 w 2298925"/>
              <a:gd name="connsiteY1" fmla="*/ 0 h 2184249"/>
              <a:gd name="connsiteX2" fmla="*/ 2298926 w 2298925"/>
              <a:gd name="connsiteY2" fmla="*/ 1092125 h 2184249"/>
              <a:gd name="connsiteX3" fmla="*/ 1149463 w 2298925"/>
              <a:gd name="connsiteY3" fmla="*/ 2184250 h 2184249"/>
              <a:gd name="connsiteX4" fmla="*/ 0 w 2298925"/>
              <a:gd name="connsiteY4" fmla="*/ 1092125 h 21842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925" h="2184249">
                <a:moveTo>
                  <a:pt x="0" y="1092125"/>
                </a:moveTo>
                <a:cubicBezTo>
                  <a:pt x="0" y="488961"/>
                  <a:pt x="514632" y="0"/>
                  <a:pt x="1149463" y="0"/>
                </a:cubicBezTo>
                <a:cubicBezTo>
                  <a:pt x="1784294" y="0"/>
                  <a:pt x="2298926" y="488961"/>
                  <a:pt x="2298926" y="1092125"/>
                </a:cubicBezTo>
                <a:cubicBezTo>
                  <a:pt x="2298926" y="1695289"/>
                  <a:pt x="1784294" y="2184250"/>
                  <a:pt x="1149463" y="2184250"/>
                </a:cubicBezTo>
                <a:cubicBezTo>
                  <a:pt x="514632" y="2184250"/>
                  <a:pt x="0" y="1695289"/>
                  <a:pt x="0" y="1092125"/>
                </a:cubicBezTo>
                <a:close/>
              </a:path>
            </a:pathLst>
          </a:custGeom>
          <a:solidFill>
            <a:srgbClr val="FF0000">
              <a:alpha val="50000"/>
            </a:srgbClr>
          </a:solidFill>
        </p:spPr>
        <p:style>
          <a:lnRef idx="2">
            <a:schemeClr val="lt1">
              <a:hueOff val="0"/>
              <a:satOff val="0"/>
              <a:lumOff val="0"/>
              <a:alphaOff val="0"/>
            </a:schemeClr>
          </a:lnRef>
          <a:fillRef idx="1">
            <a:scrgbClr r="0" g="0" b="0"/>
          </a:fillRef>
          <a:effectRef idx="0">
            <a:schemeClr val="accent5">
              <a:alpha val="50000"/>
              <a:hueOff val="0"/>
              <a:satOff val="0"/>
              <a:lumOff val="0"/>
              <a:alphaOff val="0"/>
            </a:schemeClr>
          </a:effectRef>
          <a:fontRef idx="minor">
            <a:schemeClr val="tx1"/>
          </a:fontRef>
        </p:style>
        <p:txBody>
          <a:bodyPr spcFirstLastPara="0" vert="horz" wrap="square" lIns="397630" tIns="380836" rIns="397630" bIns="380836" numCol="1" spcCol="1270" anchor="ctr" anchorCtr="0">
            <a:noAutofit/>
          </a:bodyPr>
          <a:lstStyle/>
          <a:p>
            <a:pPr marL="0" lvl="0" indent="0" algn="ctr" defTabSz="2133600">
              <a:lnSpc>
                <a:spcPct val="90000"/>
              </a:lnSpc>
              <a:spcBef>
                <a:spcPct val="0"/>
              </a:spcBef>
              <a:spcAft>
                <a:spcPct val="35000"/>
              </a:spcAft>
              <a:buNone/>
            </a:pPr>
            <a:r>
              <a:rPr lang="en-US" sz="3600" kern="1200" dirty="0" err="1">
                <a:latin typeface="NikoshBAN" panose="02000000000000000000" pitchFamily="2" charset="0"/>
                <a:cs typeface="NikoshBAN" panose="02000000000000000000" pitchFamily="2" charset="0"/>
              </a:rPr>
              <a:t>হিসাব</a:t>
            </a:r>
            <a:r>
              <a:rPr lang="en-US" sz="3600" kern="1200" dirty="0">
                <a:latin typeface="NikoshBAN" panose="02000000000000000000" pitchFamily="2" charset="0"/>
                <a:cs typeface="NikoshBAN" panose="02000000000000000000" pitchFamily="2" charset="0"/>
              </a:rPr>
              <a:t> </a:t>
            </a:r>
            <a:r>
              <a:rPr lang="en-US" sz="3600" kern="1200" dirty="0" err="1">
                <a:latin typeface="NikoshBAN" panose="02000000000000000000" pitchFamily="2" charset="0"/>
                <a:cs typeface="NikoshBAN" panose="02000000000000000000" pitchFamily="2" charset="0"/>
              </a:rPr>
              <a:t>চক্র</a:t>
            </a:r>
            <a:endParaRPr lang="en-US" sz="3600" kern="1200" dirty="0">
              <a:latin typeface="NikoshBAN" panose="02000000000000000000" pitchFamily="2" charset="0"/>
              <a:cs typeface="NikoshBAN" panose="02000000000000000000" pitchFamily="2" charset="0"/>
            </a:endParaRPr>
          </a:p>
        </p:txBody>
      </p:sp>
      <p:sp>
        <p:nvSpPr>
          <p:cNvPr id="6" name="Freeform: Shape 5">
            <a:extLst>
              <a:ext uri="{FF2B5EF4-FFF2-40B4-BE49-F238E27FC236}">
                <a16:creationId xmlns:a16="http://schemas.microsoft.com/office/drawing/2014/main" id="{DCAB5D64-C95B-4256-B709-68C663B88D25}"/>
              </a:ext>
            </a:extLst>
          </p:cNvPr>
          <p:cNvSpPr/>
          <p:nvPr/>
        </p:nvSpPr>
        <p:spPr>
          <a:xfrm>
            <a:off x="5425605" y="720273"/>
            <a:ext cx="1702428" cy="1702428"/>
          </a:xfrm>
          <a:custGeom>
            <a:avLst/>
            <a:gdLst>
              <a:gd name="connsiteX0" fmla="*/ 0 w 1702428"/>
              <a:gd name="connsiteY0" fmla="*/ 851214 h 1702428"/>
              <a:gd name="connsiteX1" fmla="*/ 851214 w 1702428"/>
              <a:gd name="connsiteY1" fmla="*/ 0 h 1702428"/>
              <a:gd name="connsiteX2" fmla="*/ 1702428 w 1702428"/>
              <a:gd name="connsiteY2" fmla="*/ 851214 h 1702428"/>
              <a:gd name="connsiteX3" fmla="*/ 851214 w 1702428"/>
              <a:gd name="connsiteY3" fmla="*/ 1702428 h 1702428"/>
              <a:gd name="connsiteX4" fmla="*/ 0 w 1702428"/>
              <a:gd name="connsiteY4" fmla="*/ 851214 h 170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2428" h="1702428">
                <a:moveTo>
                  <a:pt x="0" y="851214"/>
                </a:moveTo>
                <a:cubicBezTo>
                  <a:pt x="0" y="381101"/>
                  <a:pt x="381101" y="0"/>
                  <a:pt x="851214" y="0"/>
                </a:cubicBezTo>
                <a:cubicBezTo>
                  <a:pt x="1321327" y="0"/>
                  <a:pt x="1702428" y="381101"/>
                  <a:pt x="1702428" y="851214"/>
                </a:cubicBezTo>
                <a:cubicBezTo>
                  <a:pt x="1702428" y="1321327"/>
                  <a:pt x="1321327" y="1702428"/>
                  <a:pt x="851214" y="1702428"/>
                </a:cubicBezTo>
                <a:cubicBezTo>
                  <a:pt x="381101" y="1702428"/>
                  <a:pt x="0" y="1321327"/>
                  <a:pt x="0" y="851214"/>
                </a:cubicBezTo>
                <a:close/>
              </a:path>
            </a:pathLst>
          </a:custGeom>
          <a:solidFill>
            <a:schemeClr val="accent1">
              <a:alpha val="50000"/>
            </a:schemeClr>
          </a:solidFill>
        </p:spPr>
        <p:style>
          <a:lnRef idx="2">
            <a:schemeClr val="lt1">
              <a:hueOff val="0"/>
              <a:satOff val="0"/>
              <a:lumOff val="0"/>
              <a:alphaOff val="0"/>
            </a:schemeClr>
          </a:lnRef>
          <a:fillRef idx="1">
            <a:scrgbClr r="0" g="0" b="0"/>
          </a:fillRef>
          <a:effectRef idx="0">
            <a:schemeClr val="accent5">
              <a:alpha val="50000"/>
              <a:hueOff val="-128100"/>
              <a:satOff val="-1416"/>
              <a:lumOff val="20"/>
              <a:alphaOff val="0"/>
            </a:schemeClr>
          </a:effectRef>
          <a:fontRef idx="minor">
            <a:schemeClr val="tx1"/>
          </a:fontRef>
        </p:style>
        <p:txBody>
          <a:bodyPr spcFirstLastPara="0" vert="horz" wrap="square" lIns="279795" tIns="279795" rIns="279795" bIns="279795" numCol="1" spcCol="1270" anchor="ctr" anchorCtr="0">
            <a:noAutofit/>
          </a:bodyPr>
          <a:lstStyle/>
          <a:p>
            <a:pPr marL="0" lvl="0" indent="0" algn="ctr" defTabSz="1066800">
              <a:lnSpc>
                <a:spcPct val="90000"/>
              </a:lnSpc>
              <a:spcBef>
                <a:spcPct val="0"/>
              </a:spcBef>
              <a:spcAft>
                <a:spcPct val="35000"/>
              </a:spcAft>
              <a:buNone/>
            </a:pPr>
            <a:r>
              <a:rPr lang="bn-IN" sz="2400" kern="1200" dirty="0">
                <a:latin typeface="NikoshBAN" panose="02000000000000000000" pitchFamily="2" charset="0"/>
                <a:cs typeface="NikoshBAN" panose="02000000000000000000" pitchFamily="2" charset="0"/>
              </a:rPr>
              <a:t>লেনদেন সনাক্তকরণ</a:t>
            </a:r>
            <a:endParaRPr lang="en-US" sz="2400" kern="1200" dirty="0">
              <a:latin typeface="NikoshBAN" panose="02000000000000000000" pitchFamily="2" charset="0"/>
              <a:cs typeface="NikoshBAN" panose="02000000000000000000" pitchFamily="2" charset="0"/>
            </a:endParaRPr>
          </a:p>
        </p:txBody>
      </p:sp>
      <p:sp>
        <p:nvSpPr>
          <p:cNvPr id="7" name="Freeform: Shape 6">
            <a:extLst>
              <a:ext uri="{FF2B5EF4-FFF2-40B4-BE49-F238E27FC236}">
                <a16:creationId xmlns:a16="http://schemas.microsoft.com/office/drawing/2014/main" id="{3C994516-C1A7-4263-93F6-78327538E180}"/>
              </a:ext>
            </a:extLst>
          </p:cNvPr>
          <p:cNvSpPr/>
          <p:nvPr/>
        </p:nvSpPr>
        <p:spPr>
          <a:xfrm>
            <a:off x="6728927" y="1143748"/>
            <a:ext cx="1702428" cy="1702428"/>
          </a:xfrm>
          <a:custGeom>
            <a:avLst/>
            <a:gdLst>
              <a:gd name="connsiteX0" fmla="*/ 0 w 1702428"/>
              <a:gd name="connsiteY0" fmla="*/ 851214 h 1702428"/>
              <a:gd name="connsiteX1" fmla="*/ 851214 w 1702428"/>
              <a:gd name="connsiteY1" fmla="*/ 0 h 1702428"/>
              <a:gd name="connsiteX2" fmla="*/ 1702428 w 1702428"/>
              <a:gd name="connsiteY2" fmla="*/ 851214 h 1702428"/>
              <a:gd name="connsiteX3" fmla="*/ 851214 w 1702428"/>
              <a:gd name="connsiteY3" fmla="*/ 1702428 h 1702428"/>
              <a:gd name="connsiteX4" fmla="*/ 0 w 1702428"/>
              <a:gd name="connsiteY4" fmla="*/ 851214 h 170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2428" h="1702428">
                <a:moveTo>
                  <a:pt x="0" y="851214"/>
                </a:moveTo>
                <a:cubicBezTo>
                  <a:pt x="0" y="381101"/>
                  <a:pt x="381101" y="0"/>
                  <a:pt x="851214" y="0"/>
                </a:cubicBezTo>
                <a:cubicBezTo>
                  <a:pt x="1321327" y="0"/>
                  <a:pt x="1702428" y="381101"/>
                  <a:pt x="1702428" y="851214"/>
                </a:cubicBezTo>
                <a:cubicBezTo>
                  <a:pt x="1702428" y="1321327"/>
                  <a:pt x="1321327" y="1702428"/>
                  <a:pt x="851214" y="1702428"/>
                </a:cubicBezTo>
                <a:cubicBezTo>
                  <a:pt x="381101" y="1702428"/>
                  <a:pt x="0" y="1321327"/>
                  <a:pt x="0" y="851214"/>
                </a:cubicBezTo>
                <a:close/>
              </a:path>
            </a:pathLst>
          </a:custGeom>
          <a:solidFill>
            <a:schemeClr val="accent2">
              <a:alpha val="50000"/>
            </a:schemeClr>
          </a:solidFill>
        </p:spPr>
        <p:style>
          <a:lnRef idx="2">
            <a:schemeClr val="lt1">
              <a:hueOff val="0"/>
              <a:satOff val="0"/>
              <a:lumOff val="0"/>
              <a:alphaOff val="0"/>
            </a:schemeClr>
          </a:lnRef>
          <a:fillRef idx="1">
            <a:scrgbClr r="0" g="0" b="0"/>
          </a:fillRef>
          <a:effectRef idx="0">
            <a:schemeClr val="accent5">
              <a:alpha val="50000"/>
              <a:hueOff val="-256199"/>
              <a:satOff val="-2832"/>
              <a:lumOff val="39"/>
              <a:alphaOff val="0"/>
            </a:schemeClr>
          </a:effectRef>
          <a:fontRef idx="minor">
            <a:schemeClr val="tx1"/>
          </a:fontRef>
        </p:style>
        <p:txBody>
          <a:bodyPr spcFirstLastPara="0" vert="horz" wrap="square" lIns="279795" tIns="279795" rIns="279795" bIns="279795" numCol="1" spcCol="1270" anchor="ctr" anchorCtr="0">
            <a:noAutofit/>
          </a:bodyPr>
          <a:lstStyle/>
          <a:p>
            <a:pPr marL="0" lvl="0" indent="0" algn="ctr" defTabSz="1066800">
              <a:lnSpc>
                <a:spcPct val="90000"/>
              </a:lnSpc>
              <a:spcBef>
                <a:spcPct val="0"/>
              </a:spcBef>
              <a:spcAft>
                <a:spcPct val="35000"/>
              </a:spcAft>
              <a:buNone/>
            </a:pPr>
            <a:r>
              <a:rPr lang="bn-IN" sz="2400" kern="1200" dirty="0">
                <a:latin typeface="NikoshBAN" panose="02000000000000000000" pitchFamily="2" charset="0"/>
                <a:cs typeface="NikoshBAN" panose="02000000000000000000" pitchFamily="2" charset="0"/>
              </a:rPr>
              <a:t>জাবেদা</a:t>
            </a:r>
            <a:endParaRPr lang="en-US" sz="2400" kern="1200" dirty="0">
              <a:latin typeface="NikoshBAN" panose="02000000000000000000" pitchFamily="2" charset="0"/>
              <a:cs typeface="NikoshBAN" panose="02000000000000000000" pitchFamily="2" charset="0"/>
            </a:endParaRPr>
          </a:p>
        </p:txBody>
      </p:sp>
      <p:sp>
        <p:nvSpPr>
          <p:cNvPr id="8" name="Freeform: Shape 7">
            <a:extLst>
              <a:ext uri="{FF2B5EF4-FFF2-40B4-BE49-F238E27FC236}">
                <a16:creationId xmlns:a16="http://schemas.microsoft.com/office/drawing/2014/main" id="{4C234034-B238-4A23-8658-69560BDDF678}"/>
              </a:ext>
            </a:extLst>
          </p:cNvPr>
          <p:cNvSpPr/>
          <p:nvPr/>
        </p:nvSpPr>
        <p:spPr>
          <a:xfrm>
            <a:off x="7534425" y="2252421"/>
            <a:ext cx="1702428" cy="1702428"/>
          </a:xfrm>
          <a:custGeom>
            <a:avLst/>
            <a:gdLst>
              <a:gd name="connsiteX0" fmla="*/ 0 w 1702428"/>
              <a:gd name="connsiteY0" fmla="*/ 851214 h 1702428"/>
              <a:gd name="connsiteX1" fmla="*/ 851214 w 1702428"/>
              <a:gd name="connsiteY1" fmla="*/ 0 h 1702428"/>
              <a:gd name="connsiteX2" fmla="*/ 1702428 w 1702428"/>
              <a:gd name="connsiteY2" fmla="*/ 851214 h 1702428"/>
              <a:gd name="connsiteX3" fmla="*/ 851214 w 1702428"/>
              <a:gd name="connsiteY3" fmla="*/ 1702428 h 1702428"/>
              <a:gd name="connsiteX4" fmla="*/ 0 w 1702428"/>
              <a:gd name="connsiteY4" fmla="*/ 851214 h 170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2428" h="1702428">
                <a:moveTo>
                  <a:pt x="0" y="851214"/>
                </a:moveTo>
                <a:cubicBezTo>
                  <a:pt x="0" y="381101"/>
                  <a:pt x="381101" y="0"/>
                  <a:pt x="851214" y="0"/>
                </a:cubicBezTo>
                <a:cubicBezTo>
                  <a:pt x="1321327" y="0"/>
                  <a:pt x="1702428" y="381101"/>
                  <a:pt x="1702428" y="851214"/>
                </a:cubicBezTo>
                <a:cubicBezTo>
                  <a:pt x="1702428" y="1321327"/>
                  <a:pt x="1321327" y="1702428"/>
                  <a:pt x="851214" y="1702428"/>
                </a:cubicBezTo>
                <a:cubicBezTo>
                  <a:pt x="381101" y="1702428"/>
                  <a:pt x="0" y="1321327"/>
                  <a:pt x="0" y="851214"/>
                </a:cubicBezTo>
                <a:close/>
              </a:path>
            </a:pathLst>
          </a:custGeom>
          <a:solidFill>
            <a:schemeClr val="accent3">
              <a:alpha val="50000"/>
            </a:schemeClr>
          </a:solidFill>
        </p:spPr>
        <p:style>
          <a:lnRef idx="2">
            <a:schemeClr val="lt1">
              <a:hueOff val="0"/>
              <a:satOff val="0"/>
              <a:lumOff val="0"/>
              <a:alphaOff val="0"/>
            </a:schemeClr>
          </a:lnRef>
          <a:fillRef idx="1">
            <a:scrgbClr r="0" g="0" b="0"/>
          </a:fillRef>
          <a:effectRef idx="0">
            <a:schemeClr val="accent5">
              <a:alpha val="50000"/>
              <a:hueOff val="-384299"/>
              <a:satOff val="-4248"/>
              <a:lumOff val="59"/>
              <a:alphaOff val="0"/>
            </a:schemeClr>
          </a:effectRef>
          <a:fontRef idx="minor">
            <a:schemeClr val="tx1"/>
          </a:fontRef>
        </p:style>
        <p:txBody>
          <a:bodyPr spcFirstLastPara="0" vert="horz" wrap="square" lIns="279795" tIns="279795" rIns="279795" bIns="279795" numCol="1" spcCol="1270" anchor="ctr" anchorCtr="0">
            <a:noAutofit/>
          </a:bodyPr>
          <a:lstStyle/>
          <a:p>
            <a:pPr marL="0" lvl="0" indent="0" algn="ctr" defTabSz="1066800">
              <a:lnSpc>
                <a:spcPct val="90000"/>
              </a:lnSpc>
              <a:spcBef>
                <a:spcPct val="0"/>
              </a:spcBef>
              <a:spcAft>
                <a:spcPct val="35000"/>
              </a:spcAft>
              <a:buNone/>
            </a:pPr>
            <a:r>
              <a:rPr lang="bn-IN" sz="2400" kern="1200" dirty="0">
                <a:latin typeface="NikoshBAN" panose="02000000000000000000" pitchFamily="2" charset="0"/>
                <a:cs typeface="NikoshBAN" panose="02000000000000000000" pitchFamily="2" charset="0"/>
              </a:rPr>
              <a:t>খতিয়ান</a:t>
            </a:r>
            <a:endParaRPr lang="en-US" sz="2400" kern="1200" dirty="0">
              <a:latin typeface="NikoshBAN" panose="02000000000000000000" pitchFamily="2" charset="0"/>
              <a:cs typeface="NikoshBAN" panose="02000000000000000000" pitchFamily="2" charset="0"/>
            </a:endParaRPr>
          </a:p>
        </p:txBody>
      </p:sp>
      <p:sp>
        <p:nvSpPr>
          <p:cNvPr id="9" name="Freeform: Shape 8">
            <a:extLst>
              <a:ext uri="{FF2B5EF4-FFF2-40B4-BE49-F238E27FC236}">
                <a16:creationId xmlns:a16="http://schemas.microsoft.com/office/drawing/2014/main" id="{9978CCEC-9ECD-4175-A3A4-16016988A5CF}"/>
              </a:ext>
            </a:extLst>
          </p:cNvPr>
          <p:cNvSpPr/>
          <p:nvPr/>
        </p:nvSpPr>
        <p:spPr>
          <a:xfrm>
            <a:off x="7534425" y="3622815"/>
            <a:ext cx="1702428" cy="1702428"/>
          </a:xfrm>
          <a:custGeom>
            <a:avLst/>
            <a:gdLst>
              <a:gd name="connsiteX0" fmla="*/ 0 w 1702428"/>
              <a:gd name="connsiteY0" fmla="*/ 851214 h 1702428"/>
              <a:gd name="connsiteX1" fmla="*/ 851214 w 1702428"/>
              <a:gd name="connsiteY1" fmla="*/ 0 h 1702428"/>
              <a:gd name="connsiteX2" fmla="*/ 1702428 w 1702428"/>
              <a:gd name="connsiteY2" fmla="*/ 851214 h 1702428"/>
              <a:gd name="connsiteX3" fmla="*/ 851214 w 1702428"/>
              <a:gd name="connsiteY3" fmla="*/ 1702428 h 1702428"/>
              <a:gd name="connsiteX4" fmla="*/ 0 w 1702428"/>
              <a:gd name="connsiteY4" fmla="*/ 851214 h 170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2428" h="1702428">
                <a:moveTo>
                  <a:pt x="0" y="851214"/>
                </a:moveTo>
                <a:cubicBezTo>
                  <a:pt x="0" y="381101"/>
                  <a:pt x="381101" y="0"/>
                  <a:pt x="851214" y="0"/>
                </a:cubicBezTo>
                <a:cubicBezTo>
                  <a:pt x="1321327" y="0"/>
                  <a:pt x="1702428" y="381101"/>
                  <a:pt x="1702428" y="851214"/>
                </a:cubicBezTo>
                <a:cubicBezTo>
                  <a:pt x="1702428" y="1321327"/>
                  <a:pt x="1321327" y="1702428"/>
                  <a:pt x="851214" y="1702428"/>
                </a:cubicBezTo>
                <a:cubicBezTo>
                  <a:pt x="381101" y="1702428"/>
                  <a:pt x="0" y="1321327"/>
                  <a:pt x="0" y="851214"/>
                </a:cubicBezTo>
                <a:close/>
              </a:path>
            </a:pathLst>
          </a:custGeom>
          <a:solidFill>
            <a:schemeClr val="accent4">
              <a:alpha val="50000"/>
            </a:schemeClr>
          </a:solidFill>
        </p:spPr>
        <p:style>
          <a:lnRef idx="2">
            <a:schemeClr val="lt1">
              <a:hueOff val="0"/>
              <a:satOff val="0"/>
              <a:lumOff val="0"/>
              <a:alphaOff val="0"/>
            </a:schemeClr>
          </a:lnRef>
          <a:fillRef idx="1">
            <a:scrgbClr r="0" g="0" b="0"/>
          </a:fillRef>
          <a:effectRef idx="0">
            <a:schemeClr val="accent5">
              <a:alpha val="50000"/>
              <a:hueOff val="-512398"/>
              <a:satOff val="-5664"/>
              <a:lumOff val="78"/>
              <a:alphaOff val="0"/>
            </a:schemeClr>
          </a:effectRef>
          <a:fontRef idx="minor">
            <a:schemeClr val="tx1"/>
          </a:fontRef>
        </p:style>
        <p:txBody>
          <a:bodyPr spcFirstLastPara="0" vert="horz" wrap="square" lIns="279795" tIns="279795" rIns="279795" bIns="279795" numCol="1" spcCol="1270" anchor="ctr" anchorCtr="0">
            <a:noAutofit/>
          </a:bodyPr>
          <a:lstStyle/>
          <a:p>
            <a:pPr marL="0" lvl="0" indent="0" algn="ctr" defTabSz="1066800">
              <a:lnSpc>
                <a:spcPct val="90000"/>
              </a:lnSpc>
              <a:spcBef>
                <a:spcPct val="0"/>
              </a:spcBef>
              <a:spcAft>
                <a:spcPct val="35000"/>
              </a:spcAft>
              <a:buNone/>
            </a:pPr>
            <a:r>
              <a:rPr lang="bn-IN" sz="2400" kern="1200" dirty="0">
                <a:latin typeface="NikoshBAN" panose="02000000000000000000" pitchFamily="2" charset="0"/>
                <a:cs typeface="NikoshBAN" panose="02000000000000000000" pitchFamily="2" charset="0"/>
              </a:rPr>
              <a:t>রেওয়ামিল</a:t>
            </a:r>
            <a:endParaRPr lang="en-US" sz="2400" kern="1200" dirty="0">
              <a:latin typeface="NikoshBAN" panose="02000000000000000000" pitchFamily="2" charset="0"/>
              <a:cs typeface="NikoshBAN" panose="02000000000000000000" pitchFamily="2" charset="0"/>
            </a:endParaRPr>
          </a:p>
        </p:txBody>
      </p:sp>
      <p:sp>
        <p:nvSpPr>
          <p:cNvPr id="10" name="Freeform: Shape 9">
            <a:extLst>
              <a:ext uri="{FF2B5EF4-FFF2-40B4-BE49-F238E27FC236}">
                <a16:creationId xmlns:a16="http://schemas.microsoft.com/office/drawing/2014/main" id="{4C504CC8-F916-4A6C-8B3A-242D7F4F07CF}"/>
              </a:ext>
            </a:extLst>
          </p:cNvPr>
          <p:cNvSpPr/>
          <p:nvPr/>
        </p:nvSpPr>
        <p:spPr>
          <a:xfrm>
            <a:off x="6728927" y="4731488"/>
            <a:ext cx="1702428" cy="1702428"/>
          </a:xfrm>
          <a:custGeom>
            <a:avLst/>
            <a:gdLst>
              <a:gd name="connsiteX0" fmla="*/ 0 w 1702428"/>
              <a:gd name="connsiteY0" fmla="*/ 851214 h 1702428"/>
              <a:gd name="connsiteX1" fmla="*/ 851214 w 1702428"/>
              <a:gd name="connsiteY1" fmla="*/ 0 h 1702428"/>
              <a:gd name="connsiteX2" fmla="*/ 1702428 w 1702428"/>
              <a:gd name="connsiteY2" fmla="*/ 851214 h 1702428"/>
              <a:gd name="connsiteX3" fmla="*/ 851214 w 1702428"/>
              <a:gd name="connsiteY3" fmla="*/ 1702428 h 1702428"/>
              <a:gd name="connsiteX4" fmla="*/ 0 w 1702428"/>
              <a:gd name="connsiteY4" fmla="*/ 851214 h 170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2428" h="1702428">
                <a:moveTo>
                  <a:pt x="0" y="851214"/>
                </a:moveTo>
                <a:cubicBezTo>
                  <a:pt x="0" y="381101"/>
                  <a:pt x="381101" y="0"/>
                  <a:pt x="851214" y="0"/>
                </a:cubicBezTo>
                <a:cubicBezTo>
                  <a:pt x="1321327" y="0"/>
                  <a:pt x="1702428" y="381101"/>
                  <a:pt x="1702428" y="851214"/>
                </a:cubicBezTo>
                <a:cubicBezTo>
                  <a:pt x="1702428" y="1321327"/>
                  <a:pt x="1321327" y="1702428"/>
                  <a:pt x="851214" y="1702428"/>
                </a:cubicBezTo>
                <a:cubicBezTo>
                  <a:pt x="381101" y="1702428"/>
                  <a:pt x="0" y="1321327"/>
                  <a:pt x="0" y="851214"/>
                </a:cubicBezTo>
                <a:close/>
              </a:path>
            </a:pathLst>
          </a:custGeom>
          <a:solidFill>
            <a:schemeClr val="accent6">
              <a:alpha val="50000"/>
            </a:schemeClr>
          </a:solidFill>
        </p:spPr>
        <p:style>
          <a:lnRef idx="2">
            <a:schemeClr val="lt1">
              <a:hueOff val="0"/>
              <a:satOff val="0"/>
              <a:lumOff val="0"/>
              <a:alphaOff val="0"/>
            </a:schemeClr>
          </a:lnRef>
          <a:fillRef idx="1">
            <a:scrgbClr r="0" g="0" b="0"/>
          </a:fillRef>
          <a:effectRef idx="0">
            <a:schemeClr val="accent5">
              <a:alpha val="50000"/>
              <a:hueOff val="-640498"/>
              <a:satOff val="-7079"/>
              <a:lumOff val="98"/>
              <a:alphaOff val="0"/>
            </a:schemeClr>
          </a:effectRef>
          <a:fontRef idx="minor">
            <a:schemeClr val="tx1"/>
          </a:fontRef>
        </p:style>
        <p:txBody>
          <a:bodyPr spcFirstLastPara="0" vert="horz" wrap="square" lIns="279795" tIns="279795" rIns="279795" bIns="279795" numCol="1" spcCol="1270" anchor="ctr" anchorCtr="0">
            <a:noAutofit/>
          </a:bodyPr>
          <a:lstStyle/>
          <a:p>
            <a:pPr marL="0" lvl="0" indent="0" algn="ctr" defTabSz="1066800">
              <a:lnSpc>
                <a:spcPct val="90000"/>
              </a:lnSpc>
              <a:spcBef>
                <a:spcPct val="0"/>
              </a:spcBef>
              <a:spcAft>
                <a:spcPct val="35000"/>
              </a:spcAft>
              <a:buNone/>
            </a:pPr>
            <a:r>
              <a:rPr lang="bn-IN" sz="2400" kern="1200" dirty="0">
                <a:latin typeface="NikoshBAN" panose="02000000000000000000" pitchFamily="2" charset="0"/>
                <a:cs typeface="NikoshBAN" panose="02000000000000000000" pitchFamily="2" charset="0"/>
              </a:rPr>
              <a:t>সমন্বয় দাখিলা</a:t>
            </a:r>
            <a:endParaRPr lang="en-US" sz="2400" kern="1200" dirty="0">
              <a:latin typeface="NikoshBAN" panose="02000000000000000000" pitchFamily="2" charset="0"/>
              <a:cs typeface="NikoshBAN" panose="02000000000000000000" pitchFamily="2" charset="0"/>
            </a:endParaRPr>
          </a:p>
        </p:txBody>
      </p:sp>
      <p:sp>
        <p:nvSpPr>
          <p:cNvPr id="11" name="Freeform: Shape 10">
            <a:extLst>
              <a:ext uri="{FF2B5EF4-FFF2-40B4-BE49-F238E27FC236}">
                <a16:creationId xmlns:a16="http://schemas.microsoft.com/office/drawing/2014/main" id="{63D3E585-3DA8-483B-B870-27CD0F66DFE1}"/>
              </a:ext>
            </a:extLst>
          </p:cNvPr>
          <p:cNvSpPr/>
          <p:nvPr/>
        </p:nvSpPr>
        <p:spPr>
          <a:xfrm>
            <a:off x="5425605" y="5154963"/>
            <a:ext cx="1702428" cy="1702428"/>
          </a:xfrm>
          <a:custGeom>
            <a:avLst/>
            <a:gdLst>
              <a:gd name="connsiteX0" fmla="*/ 0 w 1702428"/>
              <a:gd name="connsiteY0" fmla="*/ 851214 h 1702428"/>
              <a:gd name="connsiteX1" fmla="*/ 851214 w 1702428"/>
              <a:gd name="connsiteY1" fmla="*/ 0 h 1702428"/>
              <a:gd name="connsiteX2" fmla="*/ 1702428 w 1702428"/>
              <a:gd name="connsiteY2" fmla="*/ 851214 h 1702428"/>
              <a:gd name="connsiteX3" fmla="*/ 851214 w 1702428"/>
              <a:gd name="connsiteY3" fmla="*/ 1702428 h 1702428"/>
              <a:gd name="connsiteX4" fmla="*/ 0 w 1702428"/>
              <a:gd name="connsiteY4" fmla="*/ 851214 h 170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2428" h="1702428">
                <a:moveTo>
                  <a:pt x="0" y="851214"/>
                </a:moveTo>
                <a:cubicBezTo>
                  <a:pt x="0" y="381101"/>
                  <a:pt x="381101" y="0"/>
                  <a:pt x="851214" y="0"/>
                </a:cubicBezTo>
                <a:cubicBezTo>
                  <a:pt x="1321327" y="0"/>
                  <a:pt x="1702428" y="381101"/>
                  <a:pt x="1702428" y="851214"/>
                </a:cubicBezTo>
                <a:cubicBezTo>
                  <a:pt x="1702428" y="1321327"/>
                  <a:pt x="1321327" y="1702428"/>
                  <a:pt x="851214" y="1702428"/>
                </a:cubicBezTo>
                <a:cubicBezTo>
                  <a:pt x="381101" y="1702428"/>
                  <a:pt x="0" y="1321327"/>
                  <a:pt x="0" y="851214"/>
                </a:cubicBezTo>
                <a:close/>
              </a:path>
            </a:pathLst>
          </a:custGeom>
          <a:solidFill>
            <a:srgbClr val="C00000">
              <a:alpha val="50000"/>
            </a:srgbClr>
          </a:solidFill>
        </p:spPr>
        <p:style>
          <a:lnRef idx="2">
            <a:schemeClr val="lt1">
              <a:hueOff val="0"/>
              <a:satOff val="0"/>
              <a:lumOff val="0"/>
              <a:alphaOff val="0"/>
            </a:schemeClr>
          </a:lnRef>
          <a:fillRef idx="1">
            <a:scrgbClr r="0" g="0" b="0"/>
          </a:fillRef>
          <a:effectRef idx="0">
            <a:schemeClr val="accent5">
              <a:alpha val="50000"/>
              <a:hueOff val="-768598"/>
              <a:satOff val="-8495"/>
              <a:lumOff val="118"/>
              <a:alphaOff val="0"/>
            </a:schemeClr>
          </a:effectRef>
          <a:fontRef idx="minor">
            <a:schemeClr val="tx1"/>
          </a:fontRef>
        </p:style>
        <p:txBody>
          <a:bodyPr spcFirstLastPara="0" vert="horz" wrap="square" lIns="279795" tIns="279795" rIns="279795" bIns="279795" numCol="1" spcCol="1270" anchor="ctr" anchorCtr="0">
            <a:noAutofit/>
          </a:bodyPr>
          <a:lstStyle/>
          <a:p>
            <a:pPr marL="0" lvl="0" indent="0" algn="ctr" defTabSz="1066800">
              <a:lnSpc>
                <a:spcPct val="90000"/>
              </a:lnSpc>
              <a:spcBef>
                <a:spcPct val="0"/>
              </a:spcBef>
              <a:spcAft>
                <a:spcPct val="35000"/>
              </a:spcAft>
              <a:buNone/>
            </a:pPr>
            <a:r>
              <a:rPr lang="bn-IN" sz="2400" kern="1200" dirty="0">
                <a:latin typeface="NikoshBAN" panose="02000000000000000000" pitchFamily="2" charset="0"/>
                <a:cs typeface="NikoshBAN" panose="02000000000000000000" pitchFamily="2" charset="0"/>
              </a:rPr>
              <a:t>সমন্বিত রেওয়ামিল</a:t>
            </a:r>
            <a:endParaRPr lang="en-US" sz="2400" kern="1200" dirty="0">
              <a:latin typeface="NikoshBAN" panose="02000000000000000000" pitchFamily="2" charset="0"/>
              <a:cs typeface="NikoshBAN" panose="02000000000000000000" pitchFamily="2" charset="0"/>
            </a:endParaRPr>
          </a:p>
        </p:txBody>
      </p:sp>
      <p:sp>
        <p:nvSpPr>
          <p:cNvPr id="12" name="Freeform: Shape 11">
            <a:extLst>
              <a:ext uri="{FF2B5EF4-FFF2-40B4-BE49-F238E27FC236}">
                <a16:creationId xmlns:a16="http://schemas.microsoft.com/office/drawing/2014/main" id="{6D50F158-C9FD-4634-8C33-A3B83D639771}"/>
              </a:ext>
            </a:extLst>
          </p:cNvPr>
          <p:cNvSpPr/>
          <p:nvPr/>
        </p:nvSpPr>
        <p:spPr>
          <a:xfrm>
            <a:off x="4122282" y="4731488"/>
            <a:ext cx="1702428" cy="1702428"/>
          </a:xfrm>
          <a:custGeom>
            <a:avLst/>
            <a:gdLst>
              <a:gd name="connsiteX0" fmla="*/ 0 w 1702428"/>
              <a:gd name="connsiteY0" fmla="*/ 851214 h 1702428"/>
              <a:gd name="connsiteX1" fmla="*/ 851214 w 1702428"/>
              <a:gd name="connsiteY1" fmla="*/ 0 h 1702428"/>
              <a:gd name="connsiteX2" fmla="*/ 1702428 w 1702428"/>
              <a:gd name="connsiteY2" fmla="*/ 851214 h 1702428"/>
              <a:gd name="connsiteX3" fmla="*/ 851214 w 1702428"/>
              <a:gd name="connsiteY3" fmla="*/ 1702428 h 1702428"/>
              <a:gd name="connsiteX4" fmla="*/ 0 w 1702428"/>
              <a:gd name="connsiteY4" fmla="*/ 851214 h 170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2428" h="1702428">
                <a:moveTo>
                  <a:pt x="0" y="851214"/>
                </a:moveTo>
                <a:cubicBezTo>
                  <a:pt x="0" y="381101"/>
                  <a:pt x="381101" y="0"/>
                  <a:pt x="851214" y="0"/>
                </a:cubicBezTo>
                <a:cubicBezTo>
                  <a:pt x="1321327" y="0"/>
                  <a:pt x="1702428" y="381101"/>
                  <a:pt x="1702428" y="851214"/>
                </a:cubicBezTo>
                <a:cubicBezTo>
                  <a:pt x="1702428" y="1321327"/>
                  <a:pt x="1321327" y="1702428"/>
                  <a:pt x="851214" y="1702428"/>
                </a:cubicBezTo>
                <a:cubicBezTo>
                  <a:pt x="381101" y="1702428"/>
                  <a:pt x="0" y="1321327"/>
                  <a:pt x="0" y="851214"/>
                </a:cubicBezTo>
                <a:close/>
              </a:path>
            </a:pathLst>
          </a:custGeom>
          <a:solidFill>
            <a:srgbClr val="C00000">
              <a:alpha val="50000"/>
            </a:srgbClr>
          </a:solidFill>
        </p:spPr>
        <p:style>
          <a:lnRef idx="2">
            <a:schemeClr val="lt1">
              <a:hueOff val="0"/>
              <a:satOff val="0"/>
              <a:lumOff val="0"/>
              <a:alphaOff val="0"/>
            </a:schemeClr>
          </a:lnRef>
          <a:fillRef idx="1">
            <a:scrgbClr r="0" g="0" b="0"/>
          </a:fillRef>
          <a:effectRef idx="0">
            <a:schemeClr val="accent5">
              <a:alpha val="50000"/>
              <a:hueOff val="-896697"/>
              <a:satOff val="-9911"/>
              <a:lumOff val="137"/>
              <a:alphaOff val="0"/>
            </a:schemeClr>
          </a:effectRef>
          <a:fontRef idx="minor">
            <a:schemeClr val="tx1"/>
          </a:fontRef>
        </p:style>
        <p:txBody>
          <a:bodyPr spcFirstLastPara="0" vert="horz" wrap="square" lIns="279795" tIns="279795" rIns="279795" bIns="279795" numCol="1" spcCol="1270" anchor="ctr" anchorCtr="0">
            <a:noAutofit/>
          </a:bodyPr>
          <a:lstStyle/>
          <a:p>
            <a:pPr marL="0" lvl="0" indent="0" algn="ctr" defTabSz="1066800">
              <a:lnSpc>
                <a:spcPct val="90000"/>
              </a:lnSpc>
              <a:spcBef>
                <a:spcPct val="0"/>
              </a:spcBef>
              <a:spcAft>
                <a:spcPct val="35000"/>
              </a:spcAft>
              <a:buNone/>
            </a:pPr>
            <a:r>
              <a:rPr lang="bn-IN" sz="2400" kern="1200" dirty="0">
                <a:latin typeface="NikoshBAN" panose="02000000000000000000" pitchFamily="2" charset="0"/>
                <a:cs typeface="NikoshBAN" panose="02000000000000000000" pitchFamily="2" charset="0"/>
              </a:rPr>
              <a:t>আর্থিক বিবরণী</a:t>
            </a:r>
            <a:endParaRPr lang="en-US" sz="2400" kern="1200" dirty="0">
              <a:latin typeface="NikoshBAN" panose="02000000000000000000" pitchFamily="2" charset="0"/>
              <a:cs typeface="NikoshBAN" panose="02000000000000000000" pitchFamily="2" charset="0"/>
            </a:endParaRPr>
          </a:p>
        </p:txBody>
      </p:sp>
      <p:sp>
        <p:nvSpPr>
          <p:cNvPr id="13" name="Freeform: Shape 12">
            <a:extLst>
              <a:ext uri="{FF2B5EF4-FFF2-40B4-BE49-F238E27FC236}">
                <a16:creationId xmlns:a16="http://schemas.microsoft.com/office/drawing/2014/main" id="{C3570516-96DE-4C20-A50F-18AF33FC449B}"/>
              </a:ext>
            </a:extLst>
          </p:cNvPr>
          <p:cNvSpPr/>
          <p:nvPr/>
        </p:nvSpPr>
        <p:spPr>
          <a:xfrm>
            <a:off x="3316784" y="3622815"/>
            <a:ext cx="1702428" cy="1702428"/>
          </a:xfrm>
          <a:custGeom>
            <a:avLst/>
            <a:gdLst>
              <a:gd name="connsiteX0" fmla="*/ 0 w 1702428"/>
              <a:gd name="connsiteY0" fmla="*/ 851214 h 1702428"/>
              <a:gd name="connsiteX1" fmla="*/ 851214 w 1702428"/>
              <a:gd name="connsiteY1" fmla="*/ 0 h 1702428"/>
              <a:gd name="connsiteX2" fmla="*/ 1702428 w 1702428"/>
              <a:gd name="connsiteY2" fmla="*/ 851214 h 1702428"/>
              <a:gd name="connsiteX3" fmla="*/ 851214 w 1702428"/>
              <a:gd name="connsiteY3" fmla="*/ 1702428 h 1702428"/>
              <a:gd name="connsiteX4" fmla="*/ 0 w 1702428"/>
              <a:gd name="connsiteY4" fmla="*/ 851214 h 170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2428" h="1702428">
                <a:moveTo>
                  <a:pt x="0" y="851214"/>
                </a:moveTo>
                <a:cubicBezTo>
                  <a:pt x="0" y="381101"/>
                  <a:pt x="381101" y="0"/>
                  <a:pt x="851214" y="0"/>
                </a:cubicBezTo>
                <a:cubicBezTo>
                  <a:pt x="1321327" y="0"/>
                  <a:pt x="1702428" y="381101"/>
                  <a:pt x="1702428" y="851214"/>
                </a:cubicBezTo>
                <a:cubicBezTo>
                  <a:pt x="1702428" y="1321327"/>
                  <a:pt x="1321327" y="1702428"/>
                  <a:pt x="851214" y="1702428"/>
                </a:cubicBezTo>
                <a:cubicBezTo>
                  <a:pt x="381101" y="1702428"/>
                  <a:pt x="0" y="1321327"/>
                  <a:pt x="0" y="851214"/>
                </a:cubicBezTo>
                <a:close/>
              </a:path>
            </a:pathLst>
          </a:custGeom>
          <a:solidFill>
            <a:srgbClr val="FFC000">
              <a:alpha val="50000"/>
            </a:srgbClr>
          </a:solidFill>
        </p:spPr>
        <p:style>
          <a:lnRef idx="2">
            <a:schemeClr val="lt1">
              <a:hueOff val="0"/>
              <a:satOff val="0"/>
              <a:lumOff val="0"/>
              <a:alphaOff val="0"/>
            </a:schemeClr>
          </a:lnRef>
          <a:fillRef idx="1">
            <a:scrgbClr r="0" g="0" b="0"/>
          </a:fillRef>
          <a:effectRef idx="0">
            <a:schemeClr val="accent5">
              <a:alpha val="50000"/>
              <a:hueOff val="-1024797"/>
              <a:satOff val="-11327"/>
              <a:lumOff val="157"/>
              <a:alphaOff val="0"/>
            </a:schemeClr>
          </a:effectRef>
          <a:fontRef idx="minor">
            <a:schemeClr val="tx1"/>
          </a:fontRef>
        </p:style>
        <p:txBody>
          <a:bodyPr spcFirstLastPara="0" vert="horz" wrap="square" lIns="279795" tIns="279795" rIns="279795" bIns="279795" numCol="1" spcCol="1270" anchor="ctr" anchorCtr="0">
            <a:noAutofit/>
          </a:bodyPr>
          <a:lstStyle/>
          <a:p>
            <a:pPr marL="0" lvl="0" indent="0" algn="ctr" defTabSz="1066800">
              <a:lnSpc>
                <a:spcPct val="90000"/>
              </a:lnSpc>
              <a:spcBef>
                <a:spcPct val="0"/>
              </a:spcBef>
              <a:spcAft>
                <a:spcPct val="35000"/>
              </a:spcAft>
              <a:buNone/>
            </a:pPr>
            <a:r>
              <a:rPr lang="bn-IN" sz="2400" kern="1200" dirty="0">
                <a:latin typeface="NikoshBAN" panose="02000000000000000000" pitchFamily="2" charset="0"/>
                <a:cs typeface="NikoshBAN" panose="02000000000000000000" pitchFamily="2" charset="0"/>
              </a:rPr>
              <a:t>সমাপণী দাখিলা </a:t>
            </a:r>
            <a:endParaRPr lang="en-US" sz="2400" kern="1200" dirty="0">
              <a:latin typeface="NikoshBAN" panose="02000000000000000000" pitchFamily="2" charset="0"/>
              <a:cs typeface="NikoshBAN" panose="02000000000000000000" pitchFamily="2" charset="0"/>
            </a:endParaRPr>
          </a:p>
        </p:txBody>
      </p:sp>
      <p:sp>
        <p:nvSpPr>
          <p:cNvPr id="14" name="Freeform: Shape 13">
            <a:extLst>
              <a:ext uri="{FF2B5EF4-FFF2-40B4-BE49-F238E27FC236}">
                <a16:creationId xmlns:a16="http://schemas.microsoft.com/office/drawing/2014/main" id="{3B3033A3-7C42-4BAF-960F-FED7E6198ED1}"/>
              </a:ext>
            </a:extLst>
          </p:cNvPr>
          <p:cNvSpPr/>
          <p:nvPr/>
        </p:nvSpPr>
        <p:spPr>
          <a:xfrm>
            <a:off x="3316784" y="2252421"/>
            <a:ext cx="1702428" cy="1702428"/>
          </a:xfrm>
          <a:custGeom>
            <a:avLst/>
            <a:gdLst>
              <a:gd name="connsiteX0" fmla="*/ 0 w 1702428"/>
              <a:gd name="connsiteY0" fmla="*/ 851214 h 1702428"/>
              <a:gd name="connsiteX1" fmla="*/ 851214 w 1702428"/>
              <a:gd name="connsiteY1" fmla="*/ 0 h 1702428"/>
              <a:gd name="connsiteX2" fmla="*/ 1702428 w 1702428"/>
              <a:gd name="connsiteY2" fmla="*/ 851214 h 1702428"/>
              <a:gd name="connsiteX3" fmla="*/ 851214 w 1702428"/>
              <a:gd name="connsiteY3" fmla="*/ 1702428 h 1702428"/>
              <a:gd name="connsiteX4" fmla="*/ 0 w 1702428"/>
              <a:gd name="connsiteY4" fmla="*/ 851214 h 170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2428" h="1702428">
                <a:moveTo>
                  <a:pt x="0" y="851214"/>
                </a:moveTo>
                <a:cubicBezTo>
                  <a:pt x="0" y="381101"/>
                  <a:pt x="381101" y="0"/>
                  <a:pt x="851214" y="0"/>
                </a:cubicBezTo>
                <a:cubicBezTo>
                  <a:pt x="1321327" y="0"/>
                  <a:pt x="1702428" y="381101"/>
                  <a:pt x="1702428" y="851214"/>
                </a:cubicBezTo>
                <a:cubicBezTo>
                  <a:pt x="1702428" y="1321327"/>
                  <a:pt x="1321327" y="1702428"/>
                  <a:pt x="851214" y="1702428"/>
                </a:cubicBezTo>
                <a:cubicBezTo>
                  <a:pt x="381101" y="1702428"/>
                  <a:pt x="0" y="1321327"/>
                  <a:pt x="0" y="851214"/>
                </a:cubicBezTo>
                <a:close/>
              </a:path>
            </a:pathLst>
          </a:custGeom>
          <a:solidFill>
            <a:srgbClr val="00B050">
              <a:alpha val="50000"/>
            </a:srgbClr>
          </a:solidFill>
        </p:spPr>
        <p:style>
          <a:lnRef idx="2">
            <a:schemeClr val="lt1">
              <a:hueOff val="0"/>
              <a:satOff val="0"/>
              <a:lumOff val="0"/>
              <a:alphaOff val="0"/>
            </a:schemeClr>
          </a:lnRef>
          <a:fillRef idx="1">
            <a:scrgbClr r="0" g="0" b="0"/>
          </a:fillRef>
          <a:effectRef idx="0">
            <a:schemeClr val="accent5">
              <a:alpha val="50000"/>
              <a:hueOff val="-1152896"/>
              <a:satOff val="-12743"/>
              <a:lumOff val="176"/>
              <a:alphaOff val="0"/>
            </a:schemeClr>
          </a:effectRef>
          <a:fontRef idx="minor">
            <a:schemeClr val="tx1"/>
          </a:fontRef>
        </p:style>
        <p:txBody>
          <a:bodyPr spcFirstLastPara="0" vert="horz" wrap="square" lIns="279795" tIns="279795" rIns="279795" bIns="279795" numCol="1" spcCol="1270" anchor="ctr" anchorCtr="0">
            <a:noAutofit/>
          </a:bodyPr>
          <a:lstStyle/>
          <a:p>
            <a:pPr marL="0" lvl="0" indent="0" algn="ctr" defTabSz="1066800">
              <a:lnSpc>
                <a:spcPct val="90000"/>
              </a:lnSpc>
              <a:spcBef>
                <a:spcPct val="0"/>
              </a:spcBef>
              <a:spcAft>
                <a:spcPct val="35000"/>
              </a:spcAft>
              <a:buNone/>
            </a:pPr>
            <a:r>
              <a:rPr lang="bn-IN" sz="2400" kern="1200" dirty="0">
                <a:latin typeface="NikoshBAN" panose="02000000000000000000" pitchFamily="2" charset="0"/>
                <a:cs typeface="NikoshBAN" panose="02000000000000000000" pitchFamily="2" charset="0"/>
              </a:rPr>
              <a:t>সমাপণী উত্তর রেওয়ামিল </a:t>
            </a:r>
            <a:endParaRPr lang="en-US" sz="2400" kern="1200" dirty="0">
              <a:latin typeface="NikoshBAN" panose="02000000000000000000" pitchFamily="2" charset="0"/>
              <a:cs typeface="NikoshBAN" panose="02000000000000000000" pitchFamily="2" charset="0"/>
            </a:endParaRPr>
          </a:p>
        </p:txBody>
      </p:sp>
      <p:sp>
        <p:nvSpPr>
          <p:cNvPr id="15" name="Freeform: Shape 14">
            <a:extLst>
              <a:ext uri="{FF2B5EF4-FFF2-40B4-BE49-F238E27FC236}">
                <a16:creationId xmlns:a16="http://schemas.microsoft.com/office/drawing/2014/main" id="{EF8E3D52-26BD-40D7-AA1D-C9C77E88720F}"/>
              </a:ext>
            </a:extLst>
          </p:cNvPr>
          <p:cNvSpPr/>
          <p:nvPr/>
        </p:nvSpPr>
        <p:spPr>
          <a:xfrm>
            <a:off x="4122282" y="1143748"/>
            <a:ext cx="1702428" cy="1702428"/>
          </a:xfrm>
          <a:custGeom>
            <a:avLst/>
            <a:gdLst>
              <a:gd name="connsiteX0" fmla="*/ 0 w 1702428"/>
              <a:gd name="connsiteY0" fmla="*/ 851214 h 1702428"/>
              <a:gd name="connsiteX1" fmla="*/ 851214 w 1702428"/>
              <a:gd name="connsiteY1" fmla="*/ 0 h 1702428"/>
              <a:gd name="connsiteX2" fmla="*/ 1702428 w 1702428"/>
              <a:gd name="connsiteY2" fmla="*/ 851214 h 1702428"/>
              <a:gd name="connsiteX3" fmla="*/ 851214 w 1702428"/>
              <a:gd name="connsiteY3" fmla="*/ 1702428 h 1702428"/>
              <a:gd name="connsiteX4" fmla="*/ 0 w 1702428"/>
              <a:gd name="connsiteY4" fmla="*/ 851214 h 1702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2428" h="1702428">
                <a:moveTo>
                  <a:pt x="0" y="851214"/>
                </a:moveTo>
                <a:cubicBezTo>
                  <a:pt x="0" y="381101"/>
                  <a:pt x="381101" y="0"/>
                  <a:pt x="851214" y="0"/>
                </a:cubicBezTo>
                <a:cubicBezTo>
                  <a:pt x="1321327" y="0"/>
                  <a:pt x="1702428" y="381101"/>
                  <a:pt x="1702428" y="851214"/>
                </a:cubicBezTo>
                <a:cubicBezTo>
                  <a:pt x="1702428" y="1321327"/>
                  <a:pt x="1321327" y="1702428"/>
                  <a:pt x="851214" y="1702428"/>
                </a:cubicBezTo>
                <a:cubicBezTo>
                  <a:pt x="381101" y="1702428"/>
                  <a:pt x="0" y="1321327"/>
                  <a:pt x="0" y="851214"/>
                </a:cubicBezTo>
                <a:close/>
              </a:path>
            </a:pathLst>
          </a:custGeom>
          <a:solidFill>
            <a:schemeClr val="tx1">
              <a:alpha val="50000"/>
            </a:schemeClr>
          </a:solidFill>
        </p:spPr>
        <p:style>
          <a:lnRef idx="2">
            <a:schemeClr val="lt1">
              <a:hueOff val="0"/>
              <a:satOff val="0"/>
              <a:lumOff val="0"/>
              <a:alphaOff val="0"/>
            </a:schemeClr>
          </a:lnRef>
          <a:fillRef idx="1">
            <a:scrgbClr r="0" g="0" b="0"/>
          </a:fillRef>
          <a:effectRef idx="0">
            <a:schemeClr val="accent5">
              <a:alpha val="50000"/>
              <a:hueOff val="-1280996"/>
              <a:satOff val="-14159"/>
              <a:lumOff val="196"/>
              <a:alphaOff val="0"/>
            </a:schemeClr>
          </a:effectRef>
          <a:fontRef idx="minor">
            <a:schemeClr val="tx1"/>
          </a:fontRef>
        </p:style>
        <p:txBody>
          <a:bodyPr spcFirstLastPara="0" vert="horz" wrap="square" lIns="279795" tIns="279795" rIns="279795" bIns="279795" numCol="1" spcCol="1270" anchor="ctr" anchorCtr="0">
            <a:noAutofit/>
          </a:bodyPr>
          <a:lstStyle/>
          <a:p>
            <a:pPr marL="0" lvl="0" indent="0" algn="ctr" defTabSz="1066800">
              <a:lnSpc>
                <a:spcPct val="90000"/>
              </a:lnSpc>
              <a:spcBef>
                <a:spcPct val="0"/>
              </a:spcBef>
              <a:spcAft>
                <a:spcPct val="35000"/>
              </a:spcAft>
              <a:buNone/>
            </a:pPr>
            <a:r>
              <a:rPr lang="bn-IN" sz="2400" kern="1200" dirty="0">
                <a:latin typeface="NikoshBAN" panose="02000000000000000000" pitchFamily="2" charset="0"/>
                <a:cs typeface="NikoshBAN" panose="02000000000000000000" pitchFamily="2" charset="0"/>
              </a:rPr>
              <a:t>বিপরীত দাখিলা</a:t>
            </a:r>
            <a:endParaRPr lang="en-US" sz="2400" kern="1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3880934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anim calcmode="lin" valueType="num">
                                      <p:cBhvr>
                                        <p:cTn id="41" dur="1000" fill="hold"/>
                                        <p:tgtEl>
                                          <p:spTgt spid="9"/>
                                        </p:tgtEl>
                                        <p:attrNameLst>
                                          <p:attrName>ppt_x</p:attrName>
                                        </p:attrNameLst>
                                      </p:cBhvr>
                                      <p:tavLst>
                                        <p:tav tm="0">
                                          <p:val>
                                            <p:strVal val="#ppt_x"/>
                                          </p:val>
                                        </p:tav>
                                        <p:tav tm="100000">
                                          <p:val>
                                            <p:strVal val="#ppt_x"/>
                                          </p:val>
                                        </p:tav>
                                      </p:tavLst>
                                    </p:anim>
                                    <p:anim calcmode="lin" valueType="num">
                                      <p:cBhvr>
                                        <p:cTn id="4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0"/>
                                        <p:tgtEl>
                                          <p:spTgt spid="10"/>
                                        </p:tgtEl>
                                      </p:cBhvr>
                                    </p:animEffect>
                                    <p:anim calcmode="lin" valueType="num">
                                      <p:cBhvr>
                                        <p:cTn id="48" dur="1000" fill="hold"/>
                                        <p:tgtEl>
                                          <p:spTgt spid="10"/>
                                        </p:tgtEl>
                                        <p:attrNameLst>
                                          <p:attrName>ppt_x</p:attrName>
                                        </p:attrNameLst>
                                      </p:cBhvr>
                                      <p:tavLst>
                                        <p:tav tm="0">
                                          <p:val>
                                            <p:strVal val="#ppt_x"/>
                                          </p:val>
                                        </p:tav>
                                        <p:tav tm="100000">
                                          <p:val>
                                            <p:strVal val="#ppt_x"/>
                                          </p:val>
                                        </p:tav>
                                      </p:tavLst>
                                    </p:anim>
                                    <p:anim calcmode="lin" valueType="num">
                                      <p:cBhvr>
                                        <p:cTn id="4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1000"/>
                                        <p:tgtEl>
                                          <p:spTgt spid="11"/>
                                        </p:tgtEl>
                                      </p:cBhvr>
                                    </p:animEffect>
                                    <p:anim calcmode="lin" valueType="num">
                                      <p:cBhvr>
                                        <p:cTn id="55" dur="1000" fill="hold"/>
                                        <p:tgtEl>
                                          <p:spTgt spid="11"/>
                                        </p:tgtEl>
                                        <p:attrNameLst>
                                          <p:attrName>ppt_x</p:attrName>
                                        </p:attrNameLst>
                                      </p:cBhvr>
                                      <p:tavLst>
                                        <p:tav tm="0">
                                          <p:val>
                                            <p:strVal val="#ppt_x"/>
                                          </p:val>
                                        </p:tav>
                                        <p:tav tm="100000">
                                          <p:val>
                                            <p:strVal val="#ppt_x"/>
                                          </p:val>
                                        </p:tav>
                                      </p:tavLst>
                                    </p:anim>
                                    <p:anim calcmode="lin" valueType="num">
                                      <p:cBhvr>
                                        <p:cTn id="5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1000"/>
                                        <p:tgtEl>
                                          <p:spTgt spid="12"/>
                                        </p:tgtEl>
                                      </p:cBhvr>
                                    </p:animEffect>
                                    <p:anim calcmode="lin" valueType="num">
                                      <p:cBhvr>
                                        <p:cTn id="62" dur="1000" fill="hold"/>
                                        <p:tgtEl>
                                          <p:spTgt spid="12"/>
                                        </p:tgtEl>
                                        <p:attrNameLst>
                                          <p:attrName>ppt_x</p:attrName>
                                        </p:attrNameLst>
                                      </p:cBhvr>
                                      <p:tavLst>
                                        <p:tav tm="0">
                                          <p:val>
                                            <p:strVal val="#ppt_x"/>
                                          </p:val>
                                        </p:tav>
                                        <p:tav tm="100000">
                                          <p:val>
                                            <p:strVal val="#ppt_x"/>
                                          </p:val>
                                        </p:tav>
                                      </p:tavLst>
                                    </p:anim>
                                    <p:anim calcmode="lin" valueType="num">
                                      <p:cBhvr>
                                        <p:cTn id="6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fade">
                                      <p:cBhvr>
                                        <p:cTn id="68" dur="1000"/>
                                        <p:tgtEl>
                                          <p:spTgt spid="13"/>
                                        </p:tgtEl>
                                      </p:cBhvr>
                                    </p:animEffect>
                                    <p:anim calcmode="lin" valueType="num">
                                      <p:cBhvr>
                                        <p:cTn id="69" dur="1000" fill="hold"/>
                                        <p:tgtEl>
                                          <p:spTgt spid="13"/>
                                        </p:tgtEl>
                                        <p:attrNameLst>
                                          <p:attrName>ppt_x</p:attrName>
                                        </p:attrNameLst>
                                      </p:cBhvr>
                                      <p:tavLst>
                                        <p:tav tm="0">
                                          <p:val>
                                            <p:strVal val="#ppt_x"/>
                                          </p:val>
                                        </p:tav>
                                        <p:tav tm="100000">
                                          <p:val>
                                            <p:strVal val="#ppt_x"/>
                                          </p:val>
                                        </p:tav>
                                      </p:tavLst>
                                    </p:anim>
                                    <p:anim calcmode="lin" valueType="num">
                                      <p:cBhvr>
                                        <p:cTn id="7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fade">
                                      <p:cBhvr>
                                        <p:cTn id="75" dur="1000"/>
                                        <p:tgtEl>
                                          <p:spTgt spid="14"/>
                                        </p:tgtEl>
                                      </p:cBhvr>
                                    </p:animEffect>
                                    <p:anim calcmode="lin" valueType="num">
                                      <p:cBhvr>
                                        <p:cTn id="76" dur="1000" fill="hold"/>
                                        <p:tgtEl>
                                          <p:spTgt spid="14"/>
                                        </p:tgtEl>
                                        <p:attrNameLst>
                                          <p:attrName>ppt_x</p:attrName>
                                        </p:attrNameLst>
                                      </p:cBhvr>
                                      <p:tavLst>
                                        <p:tav tm="0">
                                          <p:val>
                                            <p:strVal val="#ppt_x"/>
                                          </p:val>
                                        </p:tav>
                                        <p:tav tm="100000">
                                          <p:val>
                                            <p:strVal val="#ppt_x"/>
                                          </p:val>
                                        </p:tav>
                                      </p:tavLst>
                                    </p:anim>
                                    <p:anim calcmode="lin" valueType="num">
                                      <p:cBhvr>
                                        <p:cTn id="7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15"/>
                                        </p:tgtEl>
                                        <p:attrNameLst>
                                          <p:attrName>style.visibility</p:attrName>
                                        </p:attrNameLst>
                                      </p:cBhvr>
                                      <p:to>
                                        <p:strVal val="visible"/>
                                      </p:to>
                                    </p:set>
                                    <p:animEffect transition="in" filter="fade">
                                      <p:cBhvr>
                                        <p:cTn id="82" dur="1000"/>
                                        <p:tgtEl>
                                          <p:spTgt spid="15"/>
                                        </p:tgtEl>
                                      </p:cBhvr>
                                    </p:animEffect>
                                    <p:anim calcmode="lin" valueType="num">
                                      <p:cBhvr>
                                        <p:cTn id="83" dur="1000" fill="hold"/>
                                        <p:tgtEl>
                                          <p:spTgt spid="15"/>
                                        </p:tgtEl>
                                        <p:attrNameLst>
                                          <p:attrName>ppt_x</p:attrName>
                                        </p:attrNameLst>
                                      </p:cBhvr>
                                      <p:tavLst>
                                        <p:tav tm="0">
                                          <p:val>
                                            <p:strVal val="#ppt_x"/>
                                          </p:val>
                                        </p:tav>
                                        <p:tav tm="100000">
                                          <p:val>
                                            <p:strVal val="#ppt_x"/>
                                          </p:val>
                                        </p:tav>
                                      </p:tavLst>
                                    </p:anim>
                                    <p:anim calcmode="lin" valueType="num">
                                      <p:cBhvr>
                                        <p:cTn id="8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267201" y="2704153"/>
            <a:ext cx="4238822" cy="2484407"/>
          </a:xfrm>
          <a:prstGeom prst="ellipse">
            <a:avLst/>
          </a:prstGeom>
          <a:solidFill>
            <a:srgbClr val="FFFF00"/>
          </a:solidFill>
          <a:ln w="38100">
            <a:solidFill>
              <a:srgbClr val="FF0000"/>
            </a:solid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bn-IN" sz="5400" b="0" i="0" u="none" strike="noStrike" kern="1200" cap="none" spc="0" normalizeH="0" baseline="0" noProof="0" dirty="0" smtClean="0">
                <a:ln>
                  <a:noFill/>
                </a:ln>
                <a:solidFill>
                  <a:srgbClr val="FF0000"/>
                </a:solidFill>
                <a:effectLst/>
                <a:uLnTx/>
                <a:uFillTx/>
                <a:latin typeface="NikoshBAN" panose="02000000000000000000" pitchFamily="2" charset="0"/>
                <a:ea typeface="+mn-ea"/>
                <a:cs typeface="NikoshBAN" panose="02000000000000000000" pitchFamily="2" charset="0"/>
              </a:rPr>
              <a:t>হিসাব</a:t>
            </a:r>
            <a:r>
              <a:rPr kumimoji="0" lang="en-US" sz="5400" b="0" i="0" u="none" strike="noStrike" kern="1200" cap="none" spc="0" normalizeH="0" baseline="0" noProof="0" dirty="0">
                <a:ln>
                  <a:noFill/>
                </a:ln>
                <a:solidFill>
                  <a:srgbClr val="FF0000"/>
                </a:solidFill>
                <a:effectLst/>
                <a:uLnTx/>
                <a:uFillTx/>
                <a:latin typeface="NikoshBAN" panose="02000000000000000000" pitchFamily="2" charset="0"/>
                <a:ea typeface="+mn-ea"/>
                <a:cs typeface="NikoshBAN" panose="02000000000000000000" pitchFamily="2" charset="0"/>
              </a:rPr>
              <a:t> </a:t>
            </a:r>
            <a:r>
              <a:rPr kumimoji="0" lang="en-US" sz="5400" b="0" i="0" u="none" strike="noStrike" kern="1200" cap="none" spc="0" normalizeH="0" baseline="0" noProof="0" dirty="0" err="1" smtClean="0">
                <a:ln>
                  <a:noFill/>
                </a:ln>
                <a:solidFill>
                  <a:srgbClr val="FF0000"/>
                </a:solidFill>
                <a:effectLst/>
                <a:uLnTx/>
                <a:uFillTx/>
                <a:latin typeface="NikoshBAN" panose="02000000000000000000" pitchFamily="2" charset="0"/>
                <a:ea typeface="+mn-ea"/>
                <a:cs typeface="NikoshBAN" panose="02000000000000000000" pitchFamily="2" charset="0"/>
              </a:rPr>
              <a:t>চক্রের</a:t>
            </a:r>
            <a:r>
              <a:rPr kumimoji="0" lang="en-US" sz="5400" b="0" i="0" u="none" strike="noStrike" kern="1200" cap="none" spc="0" normalizeH="0" baseline="0" noProof="0" dirty="0" smtClean="0">
                <a:ln>
                  <a:noFill/>
                </a:ln>
                <a:solidFill>
                  <a:srgbClr val="FF0000"/>
                </a:solidFill>
                <a:effectLst/>
                <a:uLnTx/>
                <a:uFillTx/>
                <a:latin typeface="NikoshBAN" panose="02000000000000000000" pitchFamily="2" charset="0"/>
                <a:ea typeface="+mn-ea"/>
                <a:cs typeface="NikoshBAN" panose="02000000000000000000" pitchFamily="2" charset="0"/>
              </a:rPr>
              <a:t> </a:t>
            </a:r>
            <a:r>
              <a:rPr lang="en-US" sz="5400" noProof="0" dirty="0" err="1" smtClean="0">
                <a:solidFill>
                  <a:srgbClr val="FF0000"/>
                </a:solidFill>
                <a:latin typeface="NikoshBAN" panose="02000000000000000000" pitchFamily="2" charset="0"/>
                <a:cs typeface="NikoshBAN" panose="02000000000000000000" pitchFamily="2" charset="0"/>
              </a:rPr>
              <a:t>ঐচ্ছিক</a:t>
            </a:r>
            <a:r>
              <a:rPr lang="en-US" sz="5400" noProof="0" dirty="0" smtClean="0">
                <a:solidFill>
                  <a:srgbClr val="FF0000"/>
                </a:solidFill>
                <a:latin typeface="NikoshBAN" panose="02000000000000000000" pitchFamily="2" charset="0"/>
                <a:cs typeface="NikoshBAN" panose="02000000000000000000" pitchFamily="2" charset="0"/>
              </a:rPr>
              <a:t> </a:t>
            </a:r>
            <a:r>
              <a:rPr kumimoji="0" lang="en-US" sz="5400" b="0" i="0" u="none" strike="noStrike" kern="1200" cap="none" spc="0" normalizeH="0" baseline="0" noProof="0" dirty="0" err="1" smtClean="0">
                <a:ln>
                  <a:noFill/>
                </a:ln>
                <a:solidFill>
                  <a:srgbClr val="FF0000"/>
                </a:solidFill>
                <a:effectLst/>
                <a:uLnTx/>
                <a:uFillTx/>
                <a:latin typeface="NikoshBAN" panose="02000000000000000000" pitchFamily="2" charset="0"/>
                <a:ea typeface="+mn-ea"/>
                <a:cs typeface="NikoshBAN" panose="02000000000000000000" pitchFamily="2" charset="0"/>
              </a:rPr>
              <a:t>ধাপ</a:t>
            </a:r>
            <a:endParaRPr kumimoji="0" lang="en-US" sz="5400" b="0" i="0" u="none" strike="noStrike" kern="1200" cap="none" spc="0" normalizeH="0" baseline="0" noProof="0" dirty="0">
              <a:ln>
                <a:noFill/>
              </a:ln>
              <a:solidFill>
                <a:srgbClr val="FF0000"/>
              </a:solidFill>
              <a:effectLst/>
              <a:uLnTx/>
              <a:uFillTx/>
              <a:latin typeface="NikoshBAN" panose="02000000000000000000" pitchFamily="2" charset="0"/>
              <a:ea typeface="+mn-ea"/>
              <a:cs typeface="NikoshBAN" panose="02000000000000000000" pitchFamily="2" charset="0"/>
            </a:endParaRPr>
          </a:p>
        </p:txBody>
      </p:sp>
      <p:sp>
        <p:nvSpPr>
          <p:cNvPr id="8" name="Oval 7"/>
          <p:cNvSpPr/>
          <p:nvPr/>
        </p:nvSpPr>
        <p:spPr>
          <a:xfrm>
            <a:off x="7725448" y="3801848"/>
            <a:ext cx="2309293" cy="2053088"/>
          </a:xfrm>
          <a:prstGeom prst="ellipse">
            <a:avLst/>
          </a:prstGeom>
          <a:solidFill>
            <a:srgbClr val="FF0000"/>
          </a:solidFill>
          <a:ln w="76200">
            <a:solidFill>
              <a:srgbClr val="00B0F0"/>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err="1" smtClean="0">
                <a:ln>
                  <a:noFill/>
                </a:ln>
                <a:solidFill>
                  <a:prstClr val="black"/>
                </a:solidFill>
                <a:effectLst/>
                <a:uLnTx/>
                <a:uFillTx/>
                <a:latin typeface="NikoshBAN" panose="02000000000000000000" pitchFamily="2" charset="0"/>
                <a:ea typeface="+mn-ea"/>
                <a:cs typeface="NikoshBAN" panose="02000000000000000000" pitchFamily="2" charset="0"/>
              </a:rPr>
              <a:t>বিপরীত</a:t>
            </a:r>
            <a:r>
              <a:rPr kumimoji="0" lang="en-US" sz="3200" b="0" i="0" u="none" strike="noStrike" kern="1200" cap="none" spc="0" normalizeH="0" baseline="0" noProof="0" dirty="0" smtClean="0">
                <a:ln>
                  <a:noFill/>
                </a:ln>
                <a:solidFill>
                  <a:prstClr val="black"/>
                </a:solidFill>
                <a:effectLst/>
                <a:uLnTx/>
                <a:uFillTx/>
                <a:latin typeface="NikoshBAN" panose="02000000000000000000" pitchFamily="2" charset="0"/>
                <a:ea typeface="+mn-ea"/>
                <a:cs typeface="NikoshBAN" panose="02000000000000000000" pitchFamily="2" charset="0"/>
              </a:rPr>
              <a:t> </a:t>
            </a:r>
            <a:r>
              <a:rPr kumimoji="0" lang="en-US" sz="3200" b="0" i="0" u="none" strike="noStrike" kern="1200" cap="none" spc="0" normalizeH="0" baseline="0" noProof="0" dirty="0" err="1" smtClean="0">
                <a:ln>
                  <a:noFill/>
                </a:ln>
                <a:solidFill>
                  <a:prstClr val="black"/>
                </a:solidFill>
                <a:effectLst/>
                <a:uLnTx/>
                <a:uFillTx/>
                <a:latin typeface="NikoshBAN" panose="02000000000000000000" pitchFamily="2" charset="0"/>
                <a:ea typeface="+mn-ea"/>
                <a:cs typeface="NikoshBAN" panose="02000000000000000000" pitchFamily="2" charset="0"/>
              </a:rPr>
              <a:t>দাখিলা</a:t>
            </a:r>
            <a:endParaRPr kumimoji="0" lang="en-US" sz="2800" b="0" i="0" u="none" strike="noStrike" kern="1200" cap="none" spc="0" normalizeH="0" baseline="0" noProof="0" dirty="0">
              <a:ln>
                <a:noFill/>
              </a:ln>
              <a:solidFill>
                <a:prstClr val="black"/>
              </a:solidFill>
              <a:effectLst/>
              <a:uLnTx/>
              <a:uFillTx/>
              <a:latin typeface="NikoshBAN" panose="02000000000000000000" pitchFamily="2" charset="0"/>
              <a:ea typeface="+mn-ea"/>
              <a:cs typeface="NikoshBAN" panose="02000000000000000000" pitchFamily="2" charset="0"/>
            </a:endParaRPr>
          </a:p>
        </p:txBody>
      </p:sp>
      <p:sp>
        <p:nvSpPr>
          <p:cNvPr id="7" name="Oval 6"/>
          <p:cNvSpPr/>
          <p:nvPr/>
        </p:nvSpPr>
        <p:spPr>
          <a:xfrm>
            <a:off x="2229872" y="3946356"/>
            <a:ext cx="2217438" cy="2301108"/>
          </a:xfrm>
          <a:prstGeom prst="ellipse">
            <a:avLst/>
          </a:prstGeom>
          <a:solidFill>
            <a:srgbClr val="00B0F0"/>
          </a:solidFill>
          <a:ln w="76200">
            <a:solidFill>
              <a:srgbClr val="C00000"/>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err="1" smtClean="0">
                <a:ln>
                  <a:noFill/>
                </a:ln>
                <a:solidFill>
                  <a:prstClr val="black"/>
                </a:solidFill>
                <a:effectLst/>
                <a:uLnTx/>
                <a:uFillTx/>
                <a:latin typeface="NikoshBAN" panose="02000000000000000000" pitchFamily="2" charset="0"/>
                <a:ea typeface="+mn-ea"/>
                <a:cs typeface="NikoshBAN" panose="02000000000000000000" pitchFamily="2" charset="0"/>
              </a:rPr>
              <a:t>ভুল</a:t>
            </a:r>
            <a:r>
              <a:rPr kumimoji="0" lang="en-US" sz="3200" b="0" i="0" u="none" strike="noStrike" kern="1200" cap="none" spc="0" normalizeH="0" baseline="0" noProof="0" dirty="0" smtClean="0">
                <a:ln>
                  <a:noFill/>
                </a:ln>
                <a:solidFill>
                  <a:prstClr val="black"/>
                </a:solidFill>
                <a:effectLst/>
                <a:uLnTx/>
                <a:uFillTx/>
                <a:latin typeface="NikoshBAN" panose="02000000000000000000" pitchFamily="2" charset="0"/>
                <a:ea typeface="+mn-ea"/>
                <a:cs typeface="NikoshBAN" panose="02000000000000000000" pitchFamily="2" charset="0"/>
              </a:rPr>
              <a:t> </a:t>
            </a:r>
            <a:r>
              <a:rPr kumimoji="0" lang="en-US" sz="3200" b="0" i="0" u="none" strike="noStrike" kern="1200" cap="none" spc="0" normalizeH="0" baseline="0" noProof="0" dirty="0" err="1" smtClean="0">
                <a:ln>
                  <a:noFill/>
                </a:ln>
                <a:solidFill>
                  <a:prstClr val="black"/>
                </a:solidFill>
                <a:effectLst/>
                <a:uLnTx/>
                <a:uFillTx/>
                <a:latin typeface="NikoshBAN" panose="02000000000000000000" pitchFamily="2" charset="0"/>
                <a:ea typeface="+mn-ea"/>
                <a:cs typeface="NikoshBAN" panose="02000000000000000000" pitchFamily="2" charset="0"/>
              </a:rPr>
              <a:t>সংশোধনী</a:t>
            </a:r>
            <a:r>
              <a:rPr kumimoji="0" lang="en-US" sz="3200" b="0" i="0" u="none" strike="noStrike" kern="1200" cap="none" spc="0" normalizeH="0" baseline="0" noProof="0" dirty="0" smtClean="0">
                <a:ln>
                  <a:noFill/>
                </a:ln>
                <a:solidFill>
                  <a:prstClr val="black"/>
                </a:solidFill>
                <a:effectLst/>
                <a:uLnTx/>
                <a:uFillTx/>
                <a:latin typeface="NikoshBAN" panose="02000000000000000000" pitchFamily="2" charset="0"/>
                <a:ea typeface="+mn-ea"/>
                <a:cs typeface="NikoshBAN" panose="02000000000000000000" pitchFamily="2" charset="0"/>
              </a:rPr>
              <a:t> </a:t>
            </a:r>
            <a:r>
              <a:rPr kumimoji="0" lang="en-US" sz="3200" b="0" i="0" u="none" strike="noStrike" kern="1200" cap="none" spc="0" normalizeH="0" baseline="0" noProof="0" dirty="0" err="1" smtClean="0">
                <a:ln>
                  <a:noFill/>
                </a:ln>
                <a:solidFill>
                  <a:prstClr val="black"/>
                </a:solidFill>
                <a:effectLst/>
                <a:uLnTx/>
                <a:uFillTx/>
                <a:latin typeface="NikoshBAN" panose="02000000000000000000" pitchFamily="2" charset="0"/>
                <a:ea typeface="+mn-ea"/>
                <a:cs typeface="NikoshBAN" panose="02000000000000000000" pitchFamily="2" charset="0"/>
              </a:rPr>
              <a:t>দাখিলা</a:t>
            </a:r>
            <a:endParaRPr kumimoji="0" lang="en-US" sz="3200" b="0" i="0" u="none" strike="noStrike" kern="1200" cap="none" spc="0" normalizeH="0" baseline="0" noProof="0" dirty="0">
              <a:ln>
                <a:noFill/>
              </a:ln>
              <a:solidFill>
                <a:prstClr val="black"/>
              </a:solidFill>
              <a:effectLst/>
              <a:uLnTx/>
              <a:uFillTx/>
              <a:latin typeface="NikoshBAN" panose="02000000000000000000" pitchFamily="2" charset="0"/>
              <a:ea typeface="+mn-ea"/>
              <a:cs typeface="NikoshBAN" panose="02000000000000000000" pitchFamily="2" charset="0"/>
            </a:endParaRPr>
          </a:p>
        </p:txBody>
      </p:sp>
      <p:sp>
        <p:nvSpPr>
          <p:cNvPr id="5" name="Oval 4"/>
          <p:cNvSpPr/>
          <p:nvPr/>
        </p:nvSpPr>
        <p:spPr>
          <a:xfrm>
            <a:off x="5097580" y="643662"/>
            <a:ext cx="2087464" cy="2003174"/>
          </a:xfrm>
          <a:prstGeom prst="ellipse">
            <a:avLst/>
          </a:prstGeom>
          <a:solidFill>
            <a:schemeClr val="accent6">
              <a:lumMod val="75000"/>
            </a:schemeClr>
          </a:solidFill>
          <a:ln w="76200">
            <a:solidFill>
              <a:schemeClr val="accent2">
                <a:lumMod val="7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err="1" smtClean="0">
                <a:ln>
                  <a:noFill/>
                </a:ln>
                <a:solidFill>
                  <a:srgbClr val="FFFF00"/>
                </a:solidFill>
                <a:effectLst/>
                <a:uLnTx/>
                <a:uFillTx/>
                <a:latin typeface="NikoshBAN" panose="02000000000000000000" pitchFamily="2" charset="0"/>
                <a:ea typeface="+mn-ea"/>
                <a:cs typeface="NikoshBAN" panose="02000000000000000000" pitchFamily="2" charset="0"/>
              </a:rPr>
              <a:t>কার্য</a:t>
            </a:r>
            <a:endParaRPr kumimoji="0" lang="en-US" sz="3200" b="0" i="0" u="none" strike="noStrike" kern="1200" cap="none" spc="0" normalizeH="0" baseline="0" noProof="0" dirty="0" smtClean="0">
              <a:ln>
                <a:noFill/>
              </a:ln>
              <a:solidFill>
                <a:srgbClr val="FFFF00"/>
              </a:solidFill>
              <a:effectLst/>
              <a:uLnTx/>
              <a:uFillTx/>
              <a:latin typeface="NikoshBAN" panose="02000000000000000000" pitchFamily="2" charset="0"/>
              <a:ea typeface="+mn-ea"/>
              <a:cs typeface="NikoshBAN" panose="020000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err="1" smtClean="0">
                <a:ln>
                  <a:noFill/>
                </a:ln>
                <a:solidFill>
                  <a:srgbClr val="FFFF00"/>
                </a:solidFill>
                <a:effectLst/>
                <a:uLnTx/>
                <a:uFillTx/>
                <a:latin typeface="NikoshBAN" panose="02000000000000000000" pitchFamily="2" charset="0"/>
                <a:ea typeface="+mn-ea"/>
                <a:cs typeface="NikoshBAN" panose="02000000000000000000" pitchFamily="2" charset="0"/>
              </a:rPr>
              <a:t>বিবরণী</a:t>
            </a:r>
            <a:endParaRPr kumimoji="0" lang="en-US" sz="3200" b="0" i="0" u="none" strike="noStrike" kern="1200" cap="none" spc="0" normalizeH="0" baseline="0" noProof="0" dirty="0">
              <a:ln>
                <a:noFill/>
              </a:ln>
              <a:solidFill>
                <a:srgbClr val="FFFF00"/>
              </a:solidFill>
              <a:effectLst/>
              <a:uLnTx/>
              <a:uFillTx/>
              <a:latin typeface="NikoshBAN" panose="02000000000000000000" pitchFamily="2" charset="0"/>
              <a:ea typeface="+mn-ea"/>
              <a:cs typeface="NikoshBAN" panose="02000000000000000000" pitchFamily="2" charset="0"/>
            </a:endParaRPr>
          </a:p>
        </p:txBody>
      </p:sp>
    </p:spTree>
    <p:extLst>
      <p:ext uri="{BB962C8B-B14F-4D97-AF65-F5344CB8AC3E}">
        <p14:creationId xmlns:p14="http://schemas.microsoft.com/office/powerpoint/2010/main" val="305507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3200" fill="hold"/>
                                        <p:tgtEl>
                                          <p:spTgt spid="8"/>
                                        </p:tgtEl>
                                        <p:attrNameLst>
                                          <p:attrName>ppt_w</p:attrName>
                                        </p:attrNameLst>
                                      </p:cBhvr>
                                      <p:tavLst>
                                        <p:tav tm="0">
                                          <p:val>
                                            <p:fltVal val="0"/>
                                          </p:val>
                                        </p:tav>
                                        <p:tav tm="100000">
                                          <p:val>
                                            <p:strVal val="#ppt_w"/>
                                          </p:val>
                                        </p:tav>
                                      </p:tavLst>
                                    </p:anim>
                                    <p:anim calcmode="lin" valueType="num">
                                      <p:cBhvr>
                                        <p:cTn id="15" dur="3200" fill="hold"/>
                                        <p:tgtEl>
                                          <p:spTgt spid="8"/>
                                        </p:tgtEl>
                                        <p:attrNameLst>
                                          <p:attrName>ppt_h</p:attrName>
                                        </p:attrNameLst>
                                      </p:cBhvr>
                                      <p:tavLst>
                                        <p:tav tm="0">
                                          <p:val>
                                            <p:fltVal val="0"/>
                                          </p:val>
                                        </p:tav>
                                        <p:tav tm="100000">
                                          <p:val>
                                            <p:strVal val="#ppt_h"/>
                                          </p:val>
                                        </p:tav>
                                      </p:tavLst>
                                    </p:anim>
                                    <p:anim calcmode="lin" valueType="num">
                                      <p:cBhvr>
                                        <p:cTn id="16" dur="3200" fill="hold"/>
                                        <p:tgtEl>
                                          <p:spTgt spid="8"/>
                                        </p:tgtEl>
                                        <p:attrNameLst>
                                          <p:attrName>style.rotation</p:attrName>
                                        </p:attrNameLst>
                                      </p:cBhvr>
                                      <p:tavLst>
                                        <p:tav tm="0">
                                          <p:val>
                                            <p:fltVal val="90"/>
                                          </p:val>
                                        </p:tav>
                                        <p:tav tm="100000">
                                          <p:val>
                                            <p:fltVal val="0"/>
                                          </p:val>
                                        </p:tav>
                                      </p:tavLst>
                                    </p:anim>
                                    <p:animEffect transition="in" filter="fade">
                                      <p:cBhvr>
                                        <p:cTn id="17" dur="32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80">
                                          <p:stCondLst>
                                            <p:cond delay="0"/>
                                          </p:stCondLst>
                                        </p:cTn>
                                        <p:tgtEl>
                                          <p:spTgt spid="7"/>
                                        </p:tgtEl>
                                      </p:cBhvr>
                                    </p:animEffect>
                                    <p:anim calcmode="lin" valueType="num">
                                      <p:cBhvr>
                                        <p:cTn id="23"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8" dur="26">
                                          <p:stCondLst>
                                            <p:cond delay="650"/>
                                          </p:stCondLst>
                                        </p:cTn>
                                        <p:tgtEl>
                                          <p:spTgt spid="7"/>
                                        </p:tgtEl>
                                      </p:cBhvr>
                                      <p:to x="100000" y="60000"/>
                                    </p:animScale>
                                    <p:animScale>
                                      <p:cBhvr>
                                        <p:cTn id="29" dur="166" decel="50000">
                                          <p:stCondLst>
                                            <p:cond delay="676"/>
                                          </p:stCondLst>
                                        </p:cTn>
                                        <p:tgtEl>
                                          <p:spTgt spid="7"/>
                                        </p:tgtEl>
                                      </p:cBhvr>
                                      <p:to x="100000" y="100000"/>
                                    </p:animScale>
                                    <p:animScale>
                                      <p:cBhvr>
                                        <p:cTn id="30" dur="26">
                                          <p:stCondLst>
                                            <p:cond delay="1312"/>
                                          </p:stCondLst>
                                        </p:cTn>
                                        <p:tgtEl>
                                          <p:spTgt spid="7"/>
                                        </p:tgtEl>
                                      </p:cBhvr>
                                      <p:to x="100000" y="80000"/>
                                    </p:animScale>
                                    <p:animScale>
                                      <p:cBhvr>
                                        <p:cTn id="31" dur="166" decel="50000">
                                          <p:stCondLst>
                                            <p:cond delay="1338"/>
                                          </p:stCondLst>
                                        </p:cTn>
                                        <p:tgtEl>
                                          <p:spTgt spid="7"/>
                                        </p:tgtEl>
                                      </p:cBhvr>
                                      <p:to x="100000" y="100000"/>
                                    </p:animScale>
                                    <p:animScale>
                                      <p:cBhvr>
                                        <p:cTn id="32" dur="26">
                                          <p:stCondLst>
                                            <p:cond delay="1642"/>
                                          </p:stCondLst>
                                        </p:cTn>
                                        <p:tgtEl>
                                          <p:spTgt spid="7"/>
                                        </p:tgtEl>
                                      </p:cBhvr>
                                      <p:to x="100000" y="90000"/>
                                    </p:animScale>
                                    <p:animScale>
                                      <p:cBhvr>
                                        <p:cTn id="33" dur="166" decel="50000">
                                          <p:stCondLst>
                                            <p:cond delay="1668"/>
                                          </p:stCondLst>
                                        </p:cTn>
                                        <p:tgtEl>
                                          <p:spTgt spid="7"/>
                                        </p:tgtEl>
                                      </p:cBhvr>
                                      <p:to x="100000" y="100000"/>
                                    </p:animScale>
                                    <p:animScale>
                                      <p:cBhvr>
                                        <p:cTn id="34" dur="26">
                                          <p:stCondLst>
                                            <p:cond delay="1808"/>
                                          </p:stCondLst>
                                        </p:cTn>
                                        <p:tgtEl>
                                          <p:spTgt spid="7"/>
                                        </p:tgtEl>
                                      </p:cBhvr>
                                      <p:to x="100000" y="95000"/>
                                    </p:animScale>
                                    <p:animScale>
                                      <p:cBhvr>
                                        <p:cTn id="35" dur="166" decel="50000">
                                          <p:stCondLst>
                                            <p:cond delay="1834"/>
                                          </p:stCondLst>
                                        </p:cTn>
                                        <p:tgtEl>
                                          <p:spTgt spid="7"/>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p:cTn id="40" dur="1000" fill="hold"/>
                                        <p:tgtEl>
                                          <p:spTgt spid="5"/>
                                        </p:tgtEl>
                                        <p:attrNameLst>
                                          <p:attrName>ppt_w</p:attrName>
                                        </p:attrNameLst>
                                      </p:cBhvr>
                                      <p:tavLst>
                                        <p:tav tm="0">
                                          <p:val>
                                            <p:fltVal val="0"/>
                                          </p:val>
                                        </p:tav>
                                        <p:tav tm="100000">
                                          <p:val>
                                            <p:strVal val="#ppt_w"/>
                                          </p:val>
                                        </p:tav>
                                      </p:tavLst>
                                    </p:anim>
                                    <p:anim calcmode="lin" valueType="num">
                                      <p:cBhvr>
                                        <p:cTn id="41" dur="1000" fill="hold"/>
                                        <p:tgtEl>
                                          <p:spTgt spid="5"/>
                                        </p:tgtEl>
                                        <p:attrNameLst>
                                          <p:attrName>ppt_h</p:attrName>
                                        </p:attrNameLst>
                                      </p:cBhvr>
                                      <p:tavLst>
                                        <p:tav tm="0">
                                          <p:val>
                                            <p:fltVal val="0"/>
                                          </p:val>
                                        </p:tav>
                                        <p:tav tm="100000">
                                          <p:val>
                                            <p:strVal val="#ppt_h"/>
                                          </p:val>
                                        </p:tav>
                                      </p:tavLst>
                                    </p:anim>
                                    <p:anim calcmode="lin" valueType="num">
                                      <p:cBhvr>
                                        <p:cTn id="42" dur="1000" fill="hold"/>
                                        <p:tgtEl>
                                          <p:spTgt spid="5"/>
                                        </p:tgtEl>
                                        <p:attrNameLst>
                                          <p:attrName>style.rotation</p:attrName>
                                        </p:attrNameLst>
                                      </p:cBhvr>
                                      <p:tavLst>
                                        <p:tav tm="0">
                                          <p:val>
                                            <p:fltVal val="90"/>
                                          </p:val>
                                        </p:tav>
                                        <p:tav tm="100000">
                                          <p:val>
                                            <p:fltVal val="0"/>
                                          </p:val>
                                        </p:tav>
                                      </p:tavLst>
                                    </p:anim>
                                    <p:animEffect transition="in" filter="fade">
                                      <p:cBhvr>
                                        <p:cTn id="4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7"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2822"/>
            <a:ext cx="10515600" cy="1325563"/>
          </a:xfrm>
          <a:solidFill>
            <a:srgbClr val="FFC000"/>
          </a:solidFill>
          <a:ln w="57150">
            <a:solidFill>
              <a:srgbClr val="FF0000"/>
            </a:solidFill>
          </a:ln>
          <a:effectLst>
            <a:glow rad="228600">
              <a:schemeClr val="accent2">
                <a:satMod val="175000"/>
                <a:alpha val="40000"/>
              </a:schemeClr>
            </a:glow>
          </a:effectLst>
        </p:spPr>
        <p:txBody>
          <a:bodyPr>
            <a:noAutofit/>
          </a:bodyPr>
          <a:lstStyle/>
          <a:p>
            <a:pPr algn="ctr"/>
            <a:r>
              <a:rPr lang="en-US" sz="9600" dirty="0" err="1" smtClean="0">
                <a:latin typeface="NikoshBAN" panose="02000000000000000000" pitchFamily="2" charset="0"/>
                <a:cs typeface="NikoshBAN" panose="02000000000000000000" pitchFamily="2" charset="0"/>
              </a:rPr>
              <a:t>একক</a:t>
            </a:r>
            <a:r>
              <a:rPr lang="bn-IN" sz="9600" dirty="0" smtClean="0">
                <a:latin typeface="NikoshBAN" panose="02000000000000000000" pitchFamily="2" charset="0"/>
                <a:cs typeface="NikoshBAN" panose="02000000000000000000" pitchFamily="2" charset="0"/>
              </a:rPr>
              <a:t> কাজ</a:t>
            </a:r>
            <a:endParaRPr lang="en-US" sz="9600"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solidFill>
            <a:srgbClr val="00B0F0"/>
          </a:solidFill>
          <a:ln w="76200">
            <a:solidFill>
              <a:srgbClr val="FF0000"/>
            </a:solidFill>
          </a:ln>
          <a:effectLst>
            <a:glow rad="228600">
              <a:schemeClr val="accent5">
                <a:satMod val="175000"/>
                <a:alpha val="40000"/>
              </a:schemeClr>
            </a:glow>
          </a:effectLst>
        </p:spPr>
        <p:txBody>
          <a:bodyPr>
            <a:noAutofit/>
          </a:bodyPr>
          <a:lstStyle/>
          <a:p>
            <a:r>
              <a:rPr lang="bn-IN" sz="6000" dirty="0" smtClean="0">
                <a:latin typeface="NikoshBAN" panose="02000000000000000000" pitchFamily="2" charset="0"/>
                <a:cs typeface="NikoshBAN" panose="02000000000000000000" pitchFamily="2" charset="0"/>
              </a:rPr>
              <a:t>হিসা</a:t>
            </a:r>
            <a:r>
              <a:rPr lang="en-US" sz="6000" dirty="0" smtClean="0">
                <a:latin typeface="NikoshBAN" panose="02000000000000000000" pitchFamily="2" charset="0"/>
                <a:cs typeface="NikoshBAN" panose="02000000000000000000" pitchFamily="2" charset="0"/>
              </a:rPr>
              <a:t>ব </a:t>
            </a:r>
            <a:r>
              <a:rPr lang="en-US" sz="6000" dirty="0" err="1" smtClean="0">
                <a:latin typeface="NikoshBAN" panose="02000000000000000000" pitchFamily="2" charset="0"/>
                <a:cs typeface="NikoshBAN" panose="02000000000000000000" pitchFamily="2" charset="0"/>
              </a:rPr>
              <a:t>চক্রের</a:t>
            </a:r>
            <a:r>
              <a:rPr lang="en-US" sz="6000" dirty="0" smtClean="0">
                <a:latin typeface="NikoshBAN" panose="02000000000000000000" pitchFamily="2" charset="0"/>
                <a:cs typeface="NikoshBAN" panose="02000000000000000000" pitchFamily="2" charset="0"/>
              </a:rPr>
              <a:t> </a:t>
            </a:r>
            <a:r>
              <a:rPr lang="en-US" sz="6000" dirty="0" err="1" smtClean="0">
                <a:latin typeface="NikoshBAN" panose="02000000000000000000" pitchFamily="2" charset="0"/>
                <a:cs typeface="NikoshBAN" panose="02000000000000000000" pitchFamily="2" charset="0"/>
              </a:rPr>
              <a:t>ধাপগুলো</a:t>
            </a:r>
            <a:r>
              <a:rPr lang="en-US" sz="6000" dirty="0" smtClean="0">
                <a:latin typeface="NikoshBAN" panose="02000000000000000000" pitchFamily="2" charset="0"/>
                <a:cs typeface="NikoshBAN" panose="02000000000000000000" pitchFamily="2" charset="0"/>
              </a:rPr>
              <a:t> </a:t>
            </a:r>
            <a:r>
              <a:rPr lang="en-US" sz="6000" dirty="0" err="1" smtClean="0">
                <a:latin typeface="NikoshBAN" panose="02000000000000000000" pitchFamily="2" charset="0"/>
                <a:cs typeface="NikoshBAN" panose="02000000000000000000" pitchFamily="2" charset="0"/>
              </a:rPr>
              <a:t>লেখ</a:t>
            </a:r>
            <a:r>
              <a:rPr lang="bn-IN" sz="6000" dirty="0" smtClean="0">
                <a:latin typeface="NikoshBAN" panose="02000000000000000000" pitchFamily="2" charset="0"/>
                <a:cs typeface="NikoshBAN" panose="02000000000000000000" pitchFamily="2" charset="0"/>
              </a:rPr>
              <a:t>?</a:t>
            </a:r>
          </a:p>
          <a:p>
            <a:r>
              <a:rPr lang="bn-IN" sz="6000" dirty="0" smtClean="0">
                <a:latin typeface="NikoshBAN" panose="02000000000000000000" pitchFamily="2" charset="0"/>
                <a:cs typeface="NikoshBAN" panose="02000000000000000000" pitchFamily="2" charset="0"/>
              </a:rPr>
              <a:t>হিসাব</a:t>
            </a:r>
            <a:r>
              <a:rPr lang="en-US" sz="6000" dirty="0" smtClean="0">
                <a:latin typeface="NikoshBAN" panose="02000000000000000000" pitchFamily="2" charset="0"/>
                <a:cs typeface="NikoshBAN" panose="02000000000000000000" pitchFamily="2" charset="0"/>
              </a:rPr>
              <a:t> </a:t>
            </a:r>
            <a:r>
              <a:rPr lang="en-US" sz="6000" dirty="0" err="1" smtClean="0">
                <a:latin typeface="NikoshBAN" panose="02000000000000000000" pitchFamily="2" charset="0"/>
                <a:cs typeface="NikoshBAN" panose="02000000000000000000" pitchFamily="2" charset="0"/>
              </a:rPr>
              <a:t>চক্রের</a:t>
            </a:r>
            <a:r>
              <a:rPr lang="bn-IN" sz="6000" dirty="0" smtClean="0">
                <a:latin typeface="NikoshBAN" panose="02000000000000000000" pitchFamily="2" charset="0"/>
                <a:cs typeface="NikoshBAN" panose="02000000000000000000" pitchFamily="2" charset="0"/>
              </a:rPr>
              <a:t> </a:t>
            </a:r>
            <a:r>
              <a:rPr lang="en-US" sz="6000" dirty="0" err="1" smtClean="0">
                <a:latin typeface="NikoshBAN" panose="02000000000000000000" pitchFamily="2" charset="0"/>
                <a:cs typeface="NikoshBAN" panose="02000000000000000000" pitchFamily="2" charset="0"/>
              </a:rPr>
              <a:t>ঐচ্ছিক</a:t>
            </a:r>
            <a:r>
              <a:rPr lang="en-US" sz="6000" dirty="0" smtClean="0">
                <a:latin typeface="NikoshBAN" panose="02000000000000000000" pitchFamily="2" charset="0"/>
                <a:cs typeface="NikoshBAN" panose="02000000000000000000" pitchFamily="2" charset="0"/>
              </a:rPr>
              <a:t> </a:t>
            </a:r>
            <a:r>
              <a:rPr lang="en-US" sz="6000" dirty="0" err="1" smtClean="0">
                <a:latin typeface="NikoshBAN" panose="02000000000000000000" pitchFamily="2" charset="0"/>
                <a:cs typeface="NikoshBAN" panose="02000000000000000000" pitchFamily="2" charset="0"/>
              </a:rPr>
              <a:t>ধাপ</a:t>
            </a:r>
            <a:r>
              <a:rPr lang="bn-IN" sz="6000" dirty="0" smtClean="0">
                <a:latin typeface="NikoshBAN" panose="02000000000000000000" pitchFamily="2" charset="0"/>
                <a:cs typeface="NikoshBAN" panose="02000000000000000000" pitchFamily="2" charset="0"/>
              </a:rPr>
              <a:t>গুলো লেখ</a:t>
            </a:r>
            <a:r>
              <a:rPr lang="en-US" sz="6000" dirty="0" smtClean="0">
                <a:latin typeface="NikoshBAN" panose="02000000000000000000" pitchFamily="2" charset="0"/>
                <a:cs typeface="NikoshBAN" panose="02000000000000000000" pitchFamily="2" charset="0"/>
              </a:rPr>
              <a:t>?</a:t>
            </a:r>
            <a:endParaRPr lang="en-US" sz="6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8118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hallow Focus Photography of Purple &lt;strong&gt;Flower&lt;/strong&gt; · Free Stock Phot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Oval 3"/>
          <p:cNvSpPr/>
          <p:nvPr/>
        </p:nvSpPr>
        <p:spPr>
          <a:xfrm>
            <a:off x="8465127" y="249382"/>
            <a:ext cx="3075709" cy="13577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err="1" smtClean="0">
                <a:solidFill>
                  <a:srgbClr val="C00000"/>
                </a:solidFill>
                <a:latin typeface="NikoshBAN" panose="02000000000000000000" pitchFamily="2" charset="0"/>
                <a:cs typeface="NikoshBAN" panose="02000000000000000000" pitchFamily="2" charset="0"/>
              </a:rPr>
              <a:t>ধন্যবাদ</a:t>
            </a:r>
            <a:endParaRPr lang="en-US" sz="6600" dirty="0">
              <a:solidFill>
                <a:srgbClr val="C0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731365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154</Words>
  <Application>Microsoft Office PowerPoint</Application>
  <PresentationFormat>Widescreen</PresentationFormat>
  <Paragraphs>43</Paragraphs>
  <Slides>9</Slides>
  <Notes>3</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9</vt:i4>
      </vt:variant>
    </vt:vector>
  </HeadingPairs>
  <TitlesOfParts>
    <vt:vector size="20" baseType="lpstr">
      <vt:lpstr>Arial</vt:lpstr>
      <vt:lpstr>Calibri</vt:lpstr>
      <vt:lpstr>Calibri Light</vt:lpstr>
      <vt:lpstr>NikoshBAN</vt:lpstr>
      <vt:lpstr>Vrinda</vt:lpstr>
      <vt:lpstr>1_Office Theme</vt:lpstr>
      <vt:lpstr>2_Office Theme</vt:lpstr>
      <vt:lpstr>3_Office Theme</vt:lpstr>
      <vt:lpstr>4_Office Theme</vt:lpstr>
      <vt:lpstr>Office Theme</vt:lpstr>
      <vt:lpstr>5_Office Theme</vt:lpstr>
      <vt:lpstr>PowerPoint Presentation</vt:lpstr>
      <vt:lpstr>শিক্ষক পরিচিতি</vt:lpstr>
      <vt:lpstr>পাঠ পরিচিতি</vt:lpstr>
      <vt:lpstr>শিখনফল</vt:lpstr>
      <vt:lpstr>PowerPoint Presentation</vt:lpstr>
      <vt:lpstr>PowerPoint Presentation</vt:lpstr>
      <vt:lpstr>PowerPoint Presentation</vt:lpstr>
      <vt:lpstr>একক কাজ</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শিক্ষক পরিচিতি</dc:title>
  <dc:creator>Rasel</dc:creator>
  <cp:lastModifiedBy>Rasel</cp:lastModifiedBy>
  <cp:revision>27</cp:revision>
  <dcterms:created xsi:type="dcterms:W3CDTF">2020-10-06T14:25:50Z</dcterms:created>
  <dcterms:modified xsi:type="dcterms:W3CDTF">2020-12-29T12:37:52Z</dcterms:modified>
</cp:coreProperties>
</file>